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charts/chart12.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charts/chart22.xml" ContentType="application/vnd.openxmlformats-officedocument.drawingml.chart+xml"/>
  <Override PartName="/ppt/theme/themeOverride10.xml" ContentType="application/vnd.openxmlformats-officedocument.themeOverr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heme/themeOverride13.xml" ContentType="application/vnd.openxmlformats-officedocument.themeOverride+xml"/>
  <Override PartName="/ppt/charts/chart31.xml" ContentType="application/vnd.openxmlformats-officedocument.drawingml.chart+xml"/>
  <Override PartName="/ppt/theme/themeOverride14.xml" ContentType="application/vnd.openxmlformats-officedocument.themeOverride+xml"/>
  <Override PartName="/ppt/drawings/drawing9.xml" ContentType="application/vnd.openxmlformats-officedocument.drawingml.chartshapes+xml"/>
  <Override PartName="/ppt/charts/chart32.xml" ContentType="application/vnd.openxmlformats-officedocument.drawingml.chart+xml"/>
  <Override PartName="/ppt/theme/themeOverride15.xml" ContentType="application/vnd.openxmlformats-officedocument.themeOverride+xml"/>
  <Override PartName="/ppt/charts/chart33.xml" ContentType="application/vnd.openxmlformats-officedocument.drawingml.chart+xml"/>
  <Override PartName="/ppt/theme/themeOverride16.xml" ContentType="application/vnd.openxmlformats-officedocument.themeOverride+xml"/>
  <Override PartName="/ppt/drawings/drawing10.xml" ContentType="application/vnd.openxmlformats-officedocument.drawingml.chartshapes+xml"/>
  <Override PartName="/ppt/charts/chart34.xml" ContentType="application/vnd.openxmlformats-officedocument.drawingml.chart+xml"/>
  <Override PartName="/ppt/theme/themeOverride17.xml" ContentType="application/vnd.openxmlformats-officedocument.themeOverride+xml"/>
  <Override PartName="/ppt/drawings/drawing11.xml" ContentType="application/vnd.openxmlformats-officedocument.drawingml.chartshapes+xml"/>
  <Override PartName="/ppt/charts/chart35.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37.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5" r:id="rId4"/>
  </p:sldMasterIdLst>
  <p:notesMasterIdLst>
    <p:notesMasterId r:id="rId62"/>
  </p:notesMasterIdLst>
  <p:sldIdLst>
    <p:sldId id="256" r:id="rId5"/>
    <p:sldId id="681" r:id="rId6"/>
    <p:sldId id="1146" r:id="rId7"/>
    <p:sldId id="682" r:id="rId8"/>
    <p:sldId id="1151" r:id="rId9"/>
    <p:sldId id="612" r:id="rId10"/>
    <p:sldId id="652" r:id="rId11"/>
    <p:sldId id="653" r:id="rId12"/>
    <p:sldId id="660" r:id="rId13"/>
    <p:sldId id="661" r:id="rId14"/>
    <p:sldId id="673" r:id="rId15"/>
    <p:sldId id="474" r:id="rId16"/>
    <p:sldId id="476" r:id="rId17"/>
    <p:sldId id="1152" r:id="rId18"/>
    <p:sldId id="672" r:id="rId19"/>
    <p:sldId id="1147" r:id="rId20"/>
    <p:sldId id="447" r:id="rId21"/>
    <p:sldId id="663" r:id="rId22"/>
    <p:sldId id="1149" r:id="rId23"/>
    <p:sldId id="671" r:id="rId24"/>
    <p:sldId id="1150" r:id="rId25"/>
    <p:sldId id="637" r:id="rId26"/>
    <p:sldId id="385" r:id="rId27"/>
    <p:sldId id="361" r:id="rId28"/>
    <p:sldId id="479" r:id="rId29"/>
    <p:sldId id="473" r:id="rId30"/>
    <p:sldId id="674" r:id="rId31"/>
    <p:sldId id="601" r:id="rId32"/>
    <p:sldId id="633" r:id="rId33"/>
    <p:sldId id="630" r:id="rId34"/>
    <p:sldId id="632" r:id="rId35"/>
    <p:sldId id="352" r:id="rId36"/>
    <p:sldId id="635" r:id="rId37"/>
    <p:sldId id="609" r:id="rId38"/>
    <p:sldId id="620" r:id="rId39"/>
    <p:sldId id="613" r:id="rId40"/>
    <p:sldId id="625" r:id="rId41"/>
    <p:sldId id="349" r:id="rId42"/>
    <p:sldId id="675" r:id="rId43"/>
    <p:sldId id="417" r:id="rId44"/>
    <p:sldId id="616" r:id="rId45"/>
    <p:sldId id="360" r:id="rId46"/>
    <p:sldId id="377" r:id="rId47"/>
    <p:sldId id="260" r:id="rId48"/>
    <p:sldId id="676" r:id="rId49"/>
    <p:sldId id="369" r:id="rId50"/>
    <p:sldId id="639" r:id="rId51"/>
    <p:sldId id="376" r:id="rId52"/>
    <p:sldId id="442" r:id="rId53"/>
    <p:sldId id="363" r:id="rId54"/>
    <p:sldId id="677" r:id="rId55"/>
    <p:sldId id="662" r:id="rId56"/>
    <p:sldId id="678" r:id="rId57"/>
    <p:sldId id="268" r:id="rId58"/>
    <p:sldId id="264" r:id="rId59"/>
    <p:sldId id="492" r:id="rId60"/>
    <p:sldId id="67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3E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50" autoAdjust="0"/>
  </p:normalViewPr>
  <p:slideViewPr>
    <p:cSldViewPr snapToGrid="0" showGuides="1">
      <p:cViewPr varScale="1">
        <p:scale>
          <a:sx n="72" d="100"/>
          <a:sy n="72" d="100"/>
        </p:scale>
        <p:origin x="618" y="78"/>
      </p:cViewPr>
      <p:guideLst>
        <p:guide orient="horz" pos="2160"/>
        <p:guide pos="3816"/>
      </p:guideLst>
    </p:cSldViewPr>
  </p:slideViewPr>
  <p:notesTextViewPr>
    <p:cViewPr>
      <p:scale>
        <a:sx n="1" d="1"/>
        <a:sy n="1" d="1"/>
      </p:scale>
      <p:origin x="0" y="0"/>
    </p:cViewPr>
  </p:notesTextViewPr>
  <p:sorterViewPr>
    <p:cViewPr>
      <p:scale>
        <a:sx n="131" d="100"/>
        <a:sy n="131" d="100"/>
      </p:scale>
      <p:origin x="0" y="-2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0.xlsx"/><Relationship Id="rId1" Type="http://schemas.openxmlformats.org/officeDocument/2006/relationships/themeOverride" Target="../theme/themeOverride1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5.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2.xlsx"/><Relationship Id="rId1" Type="http://schemas.openxmlformats.org/officeDocument/2006/relationships/themeOverride" Target="../theme/themeOverride16.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3.xlsx"/><Relationship Id="rId1" Type="http://schemas.openxmlformats.org/officeDocument/2006/relationships/themeOverride" Target="../theme/themeOverride1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7164077636466"/>
          <c:y val="5.1768754045116827E-2"/>
          <c:w val="0.66025726244458249"/>
          <c:h val="0.60685170102981134"/>
        </c:manualLayout>
      </c:layout>
      <c:barChart>
        <c:barDir val="col"/>
        <c:grouping val="clustered"/>
        <c:varyColors val="0"/>
        <c:ser>
          <c:idx val="0"/>
          <c:order val="0"/>
          <c:tx>
            <c:strRef>
              <c:f>Sheet1!$B$1</c:f>
              <c:strCache>
                <c:ptCount val="1"/>
                <c:pt idx="0">
                  <c:v>PBO + MTX (n=651)</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radiographic progression</c:v>
                </c:pt>
              </c:strCache>
            </c:strRef>
          </c:cat>
          <c:val>
            <c:numRef>
              <c:f>Sheet1!$B$2</c:f>
              <c:numCache>
                <c:formatCode>General</c:formatCode>
                <c:ptCount val="1"/>
                <c:pt idx="0">
                  <c:v>76</c:v>
                </c:pt>
              </c:numCache>
            </c:numRef>
          </c:val>
          <c:extLst>
            <c:ext xmlns:c16="http://schemas.microsoft.com/office/drawing/2014/chart" uri="{C3380CC4-5D6E-409C-BE32-E72D297353CC}">
              <c16:uniqueId val="{00000000-6C24-4C40-9342-F12AF42F427F}"/>
            </c:ext>
          </c:extLst>
        </c:ser>
        <c:ser>
          <c:idx val="1"/>
          <c:order val="1"/>
          <c:tx>
            <c:strRef>
              <c:f>Sheet1!$C$1</c:f>
              <c:strCache>
                <c:ptCount val="1"/>
                <c:pt idx="0">
                  <c:v>UPAD + MTX 15 </c:v>
                </c:pt>
              </c:strCache>
            </c:strRef>
          </c:tx>
          <c:spPr>
            <a:solidFill>
              <a:schemeClr val="accent2">
                <a:alpha val="2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radiographic progression</c:v>
                </c:pt>
              </c:strCache>
            </c:strRef>
          </c:cat>
          <c:val>
            <c:numRef>
              <c:f>Sheet1!$C$2</c:f>
              <c:numCache>
                <c:formatCode>General</c:formatCode>
                <c:ptCount val="1"/>
                <c:pt idx="0">
                  <c:v>83.5</c:v>
                </c:pt>
              </c:numCache>
            </c:numRef>
          </c:val>
          <c:extLst>
            <c:ext xmlns:c16="http://schemas.microsoft.com/office/drawing/2014/chart" uri="{C3380CC4-5D6E-409C-BE32-E72D297353CC}">
              <c16:uniqueId val="{00000001-6C24-4C40-9342-F12AF42F427F}"/>
            </c:ext>
          </c:extLst>
        </c:ser>
        <c:ser>
          <c:idx val="2"/>
          <c:order val="2"/>
          <c:tx>
            <c:strRef>
              <c:f>Sheet1!$D$1</c:f>
              <c:strCache>
                <c:ptCount val="1"/>
                <c:pt idx="0">
                  <c:v>ADA + MTX 40</c:v>
                </c:pt>
              </c:strCache>
            </c:strRef>
          </c:tx>
          <c:spPr>
            <a:solidFill>
              <a:srgbClr val="93004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radiographic progression</c:v>
                </c:pt>
              </c:strCache>
            </c:strRef>
          </c:cat>
          <c:val>
            <c:numRef>
              <c:f>Sheet1!$D$2</c:f>
              <c:numCache>
                <c:formatCode>General</c:formatCode>
                <c:ptCount val="1"/>
                <c:pt idx="0">
                  <c:v>86.8</c:v>
                </c:pt>
              </c:numCache>
            </c:numRef>
          </c:val>
          <c:extLst>
            <c:ext xmlns:c16="http://schemas.microsoft.com/office/drawing/2014/chart" uri="{C3380CC4-5D6E-409C-BE32-E72D297353CC}">
              <c16:uniqueId val="{00000002-6C24-4C40-9342-F12AF42F427F}"/>
            </c:ext>
          </c:extLst>
        </c:ser>
        <c:dLbls>
          <c:showLegendKey val="0"/>
          <c:showVal val="0"/>
          <c:showCatName val="0"/>
          <c:showSerName val="0"/>
          <c:showPercent val="0"/>
          <c:showBubbleSize val="0"/>
        </c:dLbls>
        <c:gapWidth val="219"/>
        <c:axId val="154971520"/>
        <c:axId val="154977408"/>
      </c:barChart>
      <c:catAx>
        <c:axId val="1549715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4977408"/>
        <c:crosses val="autoZero"/>
        <c:auto val="1"/>
        <c:lblAlgn val="ctr"/>
        <c:lblOffset val="100"/>
        <c:noMultiLvlLbl val="0"/>
      </c:catAx>
      <c:valAx>
        <c:axId val="154977408"/>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497152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8"/>
          <c:w val="0.76437897941885158"/>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Sheet1!$B$2</c:f>
              <c:numCache>
                <c:formatCode>General</c:formatCode>
                <c:ptCount val="1"/>
                <c:pt idx="0">
                  <c:v>15</c:v>
                </c:pt>
              </c:numCache>
            </c:numRef>
          </c:val>
          <c:extLst>
            <c:ext xmlns:c16="http://schemas.microsoft.com/office/drawing/2014/chart" uri="{C3380CC4-5D6E-409C-BE32-E72D297353CC}">
              <c16:uniqueId val="{00000000-6996-40C8-9770-CDF1FD34177F}"/>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Sheet1!$C$2</c:f>
              <c:numCache>
                <c:formatCode>General</c:formatCode>
                <c:ptCount val="1"/>
                <c:pt idx="0">
                  <c:v>45.2</c:v>
                </c:pt>
              </c:numCache>
            </c:numRef>
          </c:val>
          <c:extLst>
            <c:ext xmlns:c16="http://schemas.microsoft.com/office/drawing/2014/chart" uri="{C3380CC4-5D6E-409C-BE32-E72D297353CC}">
              <c16:uniqueId val="{00000001-6996-40C8-9770-CDF1FD34177F}"/>
            </c:ext>
          </c:extLst>
        </c:ser>
        <c:dLbls>
          <c:showLegendKey val="0"/>
          <c:showVal val="0"/>
          <c:showCatName val="0"/>
          <c:showSerName val="0"/>
          <c:showPercent val="0"/>
          <c:showBubbleSize val="0"/>
        </c:dLbls>
        <c:gapWidth val="150"/>
        <c:axId val="177146112"/>
        <c:axId val="177209344"/>
      </c:barChart>
      <c:catAx>
        <c:axId val="177146112"/>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177209344"/>
        <c:crosses val="autoZero"/>
        <c:auto val="1"/>
        <c:lblAlgn val="ctr"/>
        <c:lblOffset val="100"/>
        <c:noMultiLvlLbl val="0"/>
      </c:catAx>
      <c:valAx>
        <c:axId val="177209344"/>
        <c:scaling>
          <c:orientation val="minMax"/>
          <c:max val="100"/>
        </c:scaling>
        <c:delete val="0"/>
        <c:axPos val="l"/>
        <c:numFmt formatCode="General" sourceLinked="1"/>
        <c:majorTickMark val="out"/>
        <c:minorTickMark val="none"/>
        <c:tickLblPos val="nextTo"/>
        <c:spPr>
          <a:ln>
            <a:solidFill>
              <a:schemeClr val="tx1"/>
            </a:solidFill>
          </a:ln>
        </c:spPr>
        <c:crossAx val="177146112"/>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8"/>
          <c:w val="0.76437897941885158"/>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MDA</c:v>
                </c:pt>
              </c:strCache>
            </c:strRef>
          </c:cat>
          <c:val>
            <c:numRef>
              <c:f>Sheet1!$B$2</c:f>
              <c:numCache>
                <c:formatCode>General</c:formatCode>
                <c:ptCount val="1"/>
                <c:pt idx="0">
                  <c:v>9.1</c:v>
                </c:pt>
              </c:numCache>
            </c:numRef>
          </c:val>
          <c:extLst>
            <c:ext xmlns:c16="http://schemas.microsoft.com/office/drawing/2014/chart" uri="{C3380CC4-5D6E-409C-BE32-E72D297353CC}">
              <c16:uniqueId val="{00000000-6996-40C8-9770-CDF1FD34177F}"/>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MDA</c:v>
                </c:pt>
              </c:strCache>
            </c:strRef>
          </c:cat>
          <c:val>
            <c:numRef>
              <c:f>Sheet1!$C$2</c:f>
              <c:numCache>
                <c:formatCode>General</c:formatCode>
                <c:ptCount val="1"/>
                <c:pt idx="0">
                  <c:v>23.1</c:v>
                </c:pt>
              </c:numCache>
            </c:numRef>
          </c:val>
          <c:extLst>
            <c:ext xmlns:c16="http://schemas.microsoft.com/office/drawing/2014/chart" uri="{C3380CC4-5D6E-409C-BE32-E72D297353CC}">
              <c16:uniqueId val="{00000001-6996-40C8-9770-CDF1FD34177F}"/>
            </c:ext>
          </c:extLst>
        </c:ser>
        <c:dLbls>
          <c:showLegendKey val="0"/>
          <c:showVal val="0"/>
          <c:showCatName val="0"/>
          <c:showSerName val="0"/>
          <c:showPercent val="0"/>
          <c:showBubbleSize val="0"/>
        </c:dLbls>
        <c:gapWidth val="150"/>
        <c:axId val="177226880"/>
        <c:axId val="177228416"/>
      </c:barChart>
      <c:catAx>
        <c:axId val="177226880"/>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177228416"/>
        <c:crosses val="autoZero"/>
        <c:auto val="1"/>
        <c:lblAlgn val="ctr"/>
        <c:lblOffset val="100"/>
        <c:noMultiLvlLbl val="0"/>
      </c:catAx>
      <c:valAx>
        <c:axId val="177228416"/>
        <c:scaling>
          <c:orientation val="minMax"/>
          <c:max val="100"/>
        </c:scaling>
        <c:delete val="0"/>
        <c:axPos val="l"/>
        <c:numFmt formatCode="General" sourceLinked="1"/>
        <c:majorTickMark val="out"/>
        <c:minorTickMark val="none"/>
        <c:tickLblPos val="nextTo"/>
        <c:spPr>
          <a:ln>
            <a:solidFill>
              <a:schemeClr val="tx1"/>
            </a:solidFill>
          </a:ln>
        </c:spPr>
        <c:crossAx val="177226880"/>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8"/>
          <c:w val="0.76437897941885158"/>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LEI</c:v>
                </c:pt>
              </c:strCache>
            </c:strRef>
          </c:cat>
          <c:val>
            <c:numRef>
              <c:f>Sheet1!$B$2</c:f>
              <c:numCache>
                <c:formatCode>General</c:formatCode>
                <c:ptCount val="1"/>
                <c:pt idx="0">
                  <c:v>-0.70000000000000007</c:v>
                </c:pt>
              </c:numCache>
            </c:numRef>
          </c:val>
          <c:extLst>
            <c:ext xmlns:c16="http://schemas.microsoft.com/office/drawing/2014/chart" uri="{C3380CC4-5D6E-409C-BE32-E72D297353CC}">
              <c16:uniqueId val="{00000000-6996-40C8-9770-CDF1FD34177F}"/>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LEI</c:v>
                </c:pt>
              </c:strCache>
            </c:strRef>
          </c:cat>
          <c:val>
            <c:numRef>
              <c:f>Sheet1!$C$2</c:f>
              <c:numCache>
                <c:formatCode>General</c:formatCode>
                <c:ptCount val="1"/>
                <c:pt idx="0">
                  <c:v>-1.8</c:v>
                </c:pt>
              </c:numCache>
            </c:numRef>
          </c:val>
          <c:extLst>
            <c:ext xmlns:c16="http://schemas.microsoft.com/office/drawing/2014/chart" uri="{C3380CC4-5D6E-409C-BE32-E72D297353CC}">
              <c16:uniqueId val="{00000001-6996-40C8-9770-CDF1FD34177F}"/>
            </c:ext>
          </c:extLst>
        </c:ser>
        <c:dLbls>
          <c:showLegendKey val="0"/>
          <c:showVal val="0"/>
          <c:showCatName val="0"/>
          <c:showSerName val="0"/>
          <c:showPercent val="0"/>
          <c:showBubbleSize val="0"/>
        </c:dLbls>
        <c:gapWidth val="150"/>
        <c:axId val="177242112"/>
        <c:axId val="177243648"/>
      </c:barChart>
      <c:catAx>
        <c:axId val="177242112"/>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177243648"/>
        <c:crosses val="autoZero"/>
        <c:auto val="1"/>
        <c:lblAlgn val="ctr"/>
        <c:lblOffset val="100"/>
        <c:noMultiLvlLbl val="0"/>
      </c:catAx>
      <c:valAx>
        <c:axId val="177243648"/>
        <c:scaling>
          <c:orientation val="minMax"/>
          <c:max val="0"/>
          <c:min val="-2"/>
        </c:scaling>
        <c:delete val="0"/>
        <c:axPos val="l"/>
        <c:numFmt formatCode="General" sourceLinked="1"/>
        <c:majorTickMark val="out"/>
        <c:minorTickMark val="none"/>
        <c:tickLblPos val="nextTo"/>
        <c:spPr>
          <a:ln>
            <a:solidFill>
              <a:schemeClr val="tx1"/>
            </a:solidFill>
          </a:ln>
        </c:spPr>
        <c:crossAx val="177242112"/>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8"/>
          <c:w val="0.76437897941885158"/>
          <c:h val="0.74418418526278962"/>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Sheet1!$B$2</c:f>
              <c:numCache>
                <c:formatCode>General</c:formatCode>
                <c:ptCount val="1"/>
                <c:pt idx="0">
                  <c:v>33.300000000000011</c:v>
                </c:pt>
              </c:numCache>
            </c:numRef>
          </c:val>
          <c:extLst>
            <c:ext xmlns:c16="http://schemas.microsoft.com/office/drawing/2014/chart" uri="{C3380CC4-5D6E-409C-BE32-E72D297353CC}">
              <c16:uniqueId val="{00000000-2688-4FBB-9102-727C839F4A89}"/>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Sheet1!$C$2</c:f>
              <c:numCache>
                <c:formatCode>General</c:formatCode>
                <c:ptCount val="1"/>
                <c:pt idx="0">
                  <c:v>80</c:v>
                </c:pt>
              </c:numCache>
            </c:numRef>
          </c:val>
          <c:extLst>
            <c:ext xmlns:c16="http://schemas.microsoft.com/office/drawing/2014/chart" uri="{C3380CC4-5D6E-409C-BE32-E72D297353CC}">
              <c16:uniqueId val="{00000001-2688-4FBB-9102-727C839F4A89}"/>
            </c:ext>
          </c:extLst>
        </c:ser>
        <c:dLbls>
          <c:showLegendKey val="0"/>
          <c:showVal val="0"/>
          <c:showCatName val="0"/>
          <c:showSerName val="0"/>
          <c:showPercent val="0"/>
          <c:showBubbleSize val="0"/>
        </c:dLbls>
        <c:gapWidth val="150"/>
        <c:axId val="177682688"/>
        <c:axId val="177700864"/>
      </c:barChart>
      <c:catAx>
        <c:axId val="177682688"/>
        <c:scaling>
          <c:orientation val="minMax"/>
        </c:scaling>
        <c:delete val="0"/>
        <c:axPos val="b"/>
        <c:numFmt formatCode="General" sourceLinked="0"/>
        <c:majorTickMark val="out"/>
        <c:minorTickMark val="none"/>
        <c:tickLblPos val="none"/>
        <c:spPr>
          <a:ln>
            <a:solidFill>
              <a:schemeClr val="tx1"/>
            </a:solidFill>
          </a:ln>
        </c:spPr>
        <c:txPr>
          <a:bodyPr/>
          <a:lstStyle/>
          <a:p>
            <a:pPr>
              <a:defRPr b="1"/>
            </a:pPr>
            <a:endParaRPr lang="en-US"/>
          </a:p>
        </c:txPr>
        <c:crossAx val="177700864"/>
        <c:crosses val="autoZero"/>
        <c:auto val="1"/>
        <c:lblAlgn val="ctr"/>
        <c:lblOffset val="100"/>
        <c:noMultiLvlLbl val="0"/>
      </c:catAx>
      <c:valAx>
        <c:axId val="177700864"/>
        <c:scaling>
          <c:orientation val="minMax"/>
          <c:max val="100"/>
        </c:scaling>
        <c:delete val="0"/>
        <c:axPos val="l"/>
        <c:numFmt formatCode="General" sourceLinked="1"/>
        <c:majorTickMark val="out"/>
        <c:minorTickMark val="none"/>
        <c:tickLblPos val="nextTo"/>
        <c:spPr>
          <a:ln>
            <a:solidFill>
              <a:schemeClr val="tx1"/>
            </a:solidFill>
          </a:ln>
        </c:spPr>
        <c:crossAx val="177682688"/>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33644690124605E-2"/>
          <c:y val="0.11607312530880619"/>
          <c:w val="0.70866895275940778"/>
          <c:h val="0.71589342080771523"/>
        </c:manualLayout>
      </c:layout>
      <c:barChart>
        <c:barDir val="col"/>
        <c:grouping val="clustered"/>
        <c:varyColors val="0"/>
        <c:ser>
          <c:idx val="0"/>
          <c:order val="0"/>
          <c:tx>
            <c:strRef>
              <c:f>Sheet1!$B$1</c:f>
              <c:strCache>
                <c:ptCount val="1"/>
                <c:pt idx="0">
                  <c:v>PBO (n=45)</c:v>
                </c:pt>
              </c:strCache>
            </c:strRef>
          </c:tx>
          <c:spPr>
            <a:solidFill>
              <a:sysClr val="window" lastClr="FFFFFF">
                <a:lumMod val="50000"/>
              </a:sys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Sheet1!$B$2:$B$6</c:f>
              <c:numCache>
                <c:formatCode>General</c:formatCode>
                <c:ptCount val="5"/>
                <c:pt idx="0">
                  <c:v>7</c:v>
                </c:pt>
                <c:pt idx="1">
                  <c:v>2</c:v>
                </c:pt>
                <c:pt idx="2">
                  <c:v>0</c:v>
                </c:pt>
                <c:pt idx="3">
                  <c:v>7</c:v>
                </c:pt>
                <c:pt idx="4">
                  <c:v>4</c:v>
                </c:pt>
              </c:numCache>
            </c:numRef>
          </c:val>
          <c:extLst>
            <c:ext xmlns:c16="http://schemas.microsoft.com/office/drawing/2014/chart" uri="{C3380CC4-5D6E-409C-BE32-E72D297353CC}">
              <c16:uniqueId val="{00000000-6996-40C8-9770-CDF1FD34177F}"/>
            </c:ext>
          </c:extLst>
        </c:ser>
        <c:ser>
          <c:idx val="1"/>
          <c:order val="1"/>
          <c:tx>
            <c:strRef>
              <c:f>Sheet1!$C$1</c:f>
              <c:strCache>
                <c:ptCount val="1"/>
                <c:pt idx="0">
                  <c:v>3 mg qod (n=44)</c:v>
                </c:pt>
              </c:strCache>
            </c:strRef>
          </c:tx>
          <c:spPr>
            <a:solidFill>
              <a:srgbClr val="00B050"/>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Sheet1!$C$2:$C$6</c:f>
              <c:numCache>
                <c:formatCode>General</c:formatCode>
                <c:ptCount val="5"/>
                <c:pt idx="0">
                  <c:v>9</c:v>
                </c:pt>
                <c:pt idx="1">
                  <c:v>7</c:v>
                </c:pt>
                <c:pt idx="2">
                  <c:v>2</c:v>
                </c:pt>
                <c:pt idx="3">
                  <c:v>20</c:v>
                </c:pt>
                <c:pt idx="4">
                  <c:v>16</c:v>
                </c:pt>
              </c:numCache>
            </c:numRef>
          </c:val>
          <c:extLst>
            <c:ext xmlns:c16="http://schemas.microsoft.com/office/drawing/2014/chart" uri="{C3380CC4-5D6E-409C-BE32-E72D297353CC}">
              <c16:uniqueId val="{00000001-6996-40C8-9770-CDF1FD34177F}"/>
            </c:ext>
          </c:extLst>
        </c:ser>
        <c:ser>
          <c:idx val="2"/>
          <c:order val="2"/>
          <c:tx>
            <c:strRef>
              <c:f>Sheet1!$D$1</c:f>
              <c:strCache>
                <c:ptCount val="1"/>
                <c:pt idx="0">
                  <c:v>3 mg qd (n=44)</c:v>
                </c:pt>
              </c:strCache>
            </c:strRef>
          </c:tx>
          <c:spPr>
            <a:solidFill>
              <a:srgbClr val="0070C0"/>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Sheet1!$D$2:$D$6</c:f>
              <c:numCache>
                <c:formatCode>General</c:formatCode>
                <c:ptCount val="5"/>
                <c:pt idx="0">
                  <c:v>39</c:v>
                </c:pt>
                <c:pt idx="1">
                  <c:v>16</c:v>
                </c:pt>
                <c:pt idx="2">
                  <c:v>0</c:v>
                </c:pt>
                <c:pt idx="3">
                  <c:v>39</c:v>
                </c:pt>
                <c:pt idx="4">
                  <c:v>16</c:v>
                </c:pt>
              </c:numCache>
            </c:numRef>
          </c:val>
          <c:extLst>
            <c:ext xmlns:c16="http://schemas.microsoft.com/office/drawing/2014/chart" uri="{C3380CC4-5D6E-409C-BE32-E72D297353CC}">
              <c16:uniqueId val="{00000002-6996-40C8-9770-CDF1FD34177F}"/>
            </c:ext>
          </c:extLst>
        </c:ser>
        <c:ser>
          <c:idx val="3"/>
          <c:order val="3"/>
          <c:tx>
            <c:strRef>
              <c:f>Sheet1!$E$1</c:f>
              <c:strCache>
                <c:ptCount val="1"/>
                <c:pt idx="0">
                  <c:v>3 mg bid (n=45)</c:v>
                </c:pt>
              </c:strCache>
            </c:strRef>
          </c:tx>
          <c:spPr>
            <a:solidFill>
              <a:srgbClr val="FE19FF"/>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Sheet1!$E$2:$E$6</c:f>
              <c:numCache>
                <c:formatCode>General</c:formatCode>
                <c:ptCount val="5"/>
                <c:pt idx="0">
                  <c:v>69</c:v>
                </c:pt>
                <c:pt idx="1">
                  <c:v>44</c:v>
                </c:pt>
                <c:pt idx="2">
                  <c:v>9</c:v>
                </c:pt>
                <c:pt idx="3">
                  <c:v>76</c:v>
                </c:pt>
                <c:pt idx="4">
                  <c:v>42</c:v>
                </c:pt>
              </c:numCache>
            </c:numRef>
          </c:val>
          <c:extLst>
            <c:ext xmlns:c16="http://schemas.microsoft.com/office/drawing/2014/chart" uri="{C3380CC4-5D6E-409C-BE32-E72D297353CC}">
              <c16:uniqueId val="{00000006-9072-4EF5-8FA6-8246FF0971E1}"/>
            </c:ext>
          </c:extLst>
        </c:ser>
        <c:ser>
          <c:idx val="4"/>
          <c:order val="4"/>
          <c:tx>
            <c:strRef>
              <c:f>Sheet1!$F$1</c:f>
              <c:strCache>
                <c:ptCount val="1"/>
                <c:pt idx="0">
                  <c:v>6 mg bid (n=45)</c:v>
                </c:pt>
              </c:strCache>
            </c:strRef>
          </c:tx>
          <c:spPr>
            <a:solidFill>
              <a:srgbClr val="E36C09">
                <a:lumMod val="60000"/>
                <a:lumOff val="40000"/>
              </a:srgb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Sheet1!$F$2:$F$6</c:f>
              <c:numCache>
                <c:formatCode>General</c:formatCode>
                <c:ptCount val="5"/>
                <c:pt idx="0">
                  <c:v>67</c:v>
                </c:pt>
                <c:pt idx="1">
                  <c:v>44</c:v>
                </c:pt>
                <c:pt idx="2">
                  <c:v>18</c:v>
                </c:pt>
                <c:pt idx="3">
                  <c:v>64</c:v>
                </c:pt>
                <c:pt idx="4">
                  <c:v>60</c:v>
                </c:pt>
              </c:numCache>
            </c:numRef>
          </c:val>
          <c:extLst>
            <c:ext xmlns:c16="http://schemas.microsoft.com/office/drawing/2014/chart" uri="{C3380CC4-5D6E-409C-BE32-E72D297353CC}">
              <c16:uniqueId val="{00000007-9072-4EF5-8FA6-8246FF0971E1}"/>
            </c:ext>
          </c:extLst>
        </c:ser>
        <c:ser>
          <c:idx val="5"/>
          <c:order val="5"/>
          <c:tx>
            <c:strRef>
              <c:f>Sheet1!$G$1</c:f>
              <c:strCache>
                <c:ptCount val="1"/>
                <c:pt idx="0">
                  <c:v>12 mg qd (n=44)</c:v>
                </c:pt>
              </c:strCache>
            </c:strRef>
          </c:tx>
          <c:spPr>
            <a:solidFill>
              <a:srgbClr val="C0000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PASI 75</c:v>
                </c:pt>
                <c:pt idx="1">
                  <c:v>PASI 90</c:v>
                </c:pt>
                <c:pt idx="2">
                  <c:v>PASI 100</c:v>
                </c:pt>
                <c:pt idx="3">
                  <c:v>sPGA 0/1</c:v>
                </c:pt>
                <c:pt idx="4">
                  <c:v>DLQI 0/1</c:v>
                </c:pt>
              </c:strCache>
            </c:strRef>
          </c:cat>
          <c:val>
            <c:numRef>
              <c:f>Sheet1!$G$2:$G$6</c:f>
              <c:numCache>
                <c:formatCode>General</c:formatCode>
                <c:ptCount val="5"/>
                <c:pt idx="0">
                  <c:v>75</c:v>
                </c:pt>
                <c:pt idx="1">
                  <c:v>43</c:v>
                </c:pt>
                <c:pt idx="2">
                  <c:v>25</c:v>
                </c:pt>
                <c:pt idx="3">
                  <c:v>75</c:v>
                </c:pt>
                <c:pt idx="4">
                  <c:v>64</c:v>
                </c:pt>
              </c:numCache>
            </c:numRef>
          </c:val>
          <c:extLst>
            <c:ext xmlns:c16="http://schemas.microsoft.com/office/drawing/2014/chart" uri="{C3380CC4-5D6E-409C-BE32-E72D297353CC}">
              <c16:uniqueId val="{00000008-9072-4EF5-8FA6-8246FF0971E1}"/>
            </c:ext>
          </c:extLst>
        </c:ser>
        <c:dLbls>
          <c:showLegendKey val="0"/>
          <c:showVal val="0"/>
          <c:showCatName val="0"/>
          <c:showSerName val="0"/>
          <c:showPercent val="0"/>
          <c:showBubbleSize val="0"/>
        </c:dLbls>
        <c:gapWidth val="83"/>
        <c:axId val="178922240"/>
        <c:axId val="178923776"/>
      </c:barChart>
      <c:catAx>
        <c:axId val="178922240"/>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78923776"/>
        <c:crosses val="autoZero"/>
        <c:auto val="1"/>
        <c:lblAlgn val="ctr"/>
        <c:lblOffset val="100"/>
        <c:noMultiLvlLbl val="0"/>
      </c:catAx>
      <c:valAx>
        <c:axId val="178923776"/>
        <c:scaling>
          <c:orientation val="minMax"/>
          <c:max val="100"/>
        </c:scaling>
        <c:delete val="0"/>
        <c:axPos val="l"/>
        <c:numFmt formatCode="General" sourceLinked="1"/>
        <c:majorTickMark val="out"/>
        <c:minorTickMark val="none"/>
        <c:tickLblPos val="nextTo"/>
        <c:spPr>
          <a:ln>
            <a:solidFill>
              <a:schemeClr val="tx1"/>
            </a:solidFill>
          </a:ln>
        </c:spPr>
        <c:crossAx val="178922240"/>
        <c:crosses val="autoZero"/>
        <c:crossBetween val="between"/>
        <c:majorUnit val="20"/>
      </c:valAx>
      <c:spPr>
        <a:noFill/>
        <a:ln w="25400">
          <a:noFill/>
        </a:ln>
      </c:spPr>
    </c:plotArea>
    <c:legend>
      <c:legendPos val="r"/>
      <c:layout>
        <c:manualLayout>
          <c:xMode val="edge"/>
          <c:yMode val="edge"/>
          <c:x val="0.80720098966533993"/>
          <c:y val="0.12357949146744708"/>
          <c:w val="0.1876563140095282"/>
          <c:h val="0.69095795947682992"/>
        </c:manualLayout>
      </c:layou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7546482739698"/>
          <c:y val="4.5418034299539084E-2"/>
          <c:w val="0.77679925420183527"/>
          <c:h val="0.77428311824959506"/>
        </c:manualLayout>
      </c:layout>
      <c:scatterChart>
        <c:scatterStyle val="lineMarker"/>
        <c:varyColors val="0"/>
        <c:ser>
          <c:idx val="0"/>
          <c:order val="0"/>
          <c:tx>
            <c:strRef>
              <c:f>Sheet1!$B$1</c:f>
              <c:strCache>
                <c:ptCount val="1"/>
                <c:pt idx="0">
                  <c:v>Series 1</c:v>
                </c:pt>
              </c:strCache>
            </c:strRef>
          </c:tx>
          <c:spPr>
            <a:ln w="28575">
              <a:noFill/>
            </a:ln>
          </c:spPr>
          <c:marker>
            <c:symbol val="diamond"/>
            <c:size val="10"/>
            <c:spPr>
              <a:noFill/>
              <a:ln>
                <a:noFill/>
              </a:ln>
            </c:spPr>
          </c:marker>
          <c:xVal>
            <c:numRef>
              <c:f>Sheet1!$A$2:$A$8</c:f>
              <c:numCache>
                <c:formatCode>General</c:formatCode>
                <c:ptCount val="7"/>
                <c:pt idx="0">
                  <c:v>0</c:v>
                </c:pt>
                <c:pt idx="1">
                  <c:v>1</c:v>
                </c:pt>
                <c:pt idx="2">
                  <c:v>2</c:v>
                </c:pt>
                <c:pt idx="3">
                  <c:v>4</c:v>
                </c:pt>
                <c:pt idx="4">
                  <c:v>8</c:v>
                </c:pt>
                <c:pt idx="5">
                  <c:v>12</c:v>
                </c:pt>
                <c:pt idx="6">
                  <c:v>16</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FB6-426E-A114-E36E83F152EB}"/>
            </c:ext>
          </c:extLst>
        </c:ser>
        <c:dLbls>
          <c:showLegendKey val="0"/>
          <c:showVal val="0"/>
          <c:showCatName val="0"/>
          <c:showSerName val="0"/>
          <c:showPercent val="0"/>
          <c:showBubbleSize val="0"/>
        </c:dLbls>
        <c:axId val="178981120"/>
        <c:axId val="178991104"/>
        <c:extLst>
          <c:ext xmlns:c15="http://schemas.microsoft.com/office/drawing/2012/chart" uri="{02D57815-91ED-43cb-92C2-25804820EDAC}">
            <c15:filteredScatterSeries>
              <c15:ser>
                <c:idx val="1"/>
                <c:order val="1"/>
                <c:tx>
                  <c:strRef>
                    <c:extLst>
                      <c:ext uri="{02D57815-91ED-43cb-92C2-25804820EDAC}">
                        <c15:formulaRef>
                          <c15:sqref>Sheet1!$C$1</c15:sqref>
                        </c15:formulaRef>
                      </c:ext>
                    </c:extLst>
                    <c:strCache>
                      <c:ptCount val="1"/>
                      <c:pt idx="0">
                        <c:v>Series 2</c:v>
                      </c:pt>
                    </c:strCache>
                  </c:strRef>
                </c:tx>
                <c:spPr>
                  <a:ln w="25400">
                    <a:noFill/>
                  </a:ln>
                </c:spPr>
                <c:marker>
                  <c:symbol val="square"/>
                  <c:size val="8"/>
                  <c:spPr>
                    <a:solidFill>
                      <a:schemeClr val="accent1"/>
                    </a:solidFill>
                    <a:ln>
                      <a:noFill/>
                    </a:ln>
                  </c:spPr>
                </c:marker>
                <c:errBars>
                  <c:errDir val="y"/>
                  <c:errBarType val="both"/>
                  <c:errValType val="cust"/>
                  <c:noEndCap val="0"/>
                  <c:plus>
                    <c:numRef>
                      <c:extLst>
                        <c:ext uri="{02D57815-91ED-43cb-92C2-25804820EDAC}">
                          <c15:formulaRef>
                            <c15:sqref>Sheet1!#REF!</c15:sqref>
                          </c15:formulaRef>
                        </c:ext>
                      </c:extLst>
                      <c:numCache>
                        <c:formatCode>General</c:formatCode>
                        <c:ptCount val="1"/>
                        <c:pt idx="0">
                          <c:v>1</c:v>
                        </c:pt>
                      </c:numCache>
                    </c:numRef>
                  </c:plus>
                  <c:minus>
                    <c:numRef>
                      <c:extLst>
                        <c:ext uri="{02D57815-91ED-43cb-92C2-25804820EDAC}">
                          <c15:formulaRef>
                            <c15:sqref>Sheet1!#REF!</c15:sqref>
                          </c15:formulaRef>
                        </c:ext>
                      </c:extLst>
                      <c:numCache>
                        <c:formatCode>General</c:formatCode>
                        <c:ptCount val="1"/>
                        <c:pt idx="0">
                          <c:v>1</c:v>
                        </c:pt>
                      </c:numCache>
                    </c:numRef>
                  </c:minus>
                </c:errBars>
                <c:xVal>
                  <c:numRef>
                    <c:extLst>
                      <c:ext uri="{02D57815-91ED-43cb-92C2-25804820EDAC}">
                        <c15:formulaRef>
                          <c15:sqref>Sheet1!$A$2:$A$8</c15:sqref>
                        </c15:formulaRef>
                      </c:ext>
                    </c:extLst>
                    <c:numCache>
                      <c:formatCode>General</c:formatCode>
                      <c:ptCount val="7"/>
                      <c:pt idx="0">
                        <c:v>0</c:v>
                      </c:pt>
                      <c:pt idx="1">
                        <c:v>1</c:v>
                      </c:pt>
                      <c:pt idx="2">
                        <c:v>2</c:v>
                      </c:pt>
                      <c:pt idx="3">
                        <c:v>4</c:v>
                      </c:pt>
                      <c:pt idx="4">
                        <c:v>8</c:v>
                      </c:pt>
                      <c:pt idx="5">
                        <c:v>12</c:v>
                      </c:pt>
                      <c:pt idx="6">
                        <c:v>16</c:v>
                      </c:pt>
                    </c:numCache>
                  </c:numRef>
                </c:xVal>
                <c:yVal>
                  <c:numRef>
                    <c:extLst>
                      <c:ext uri="{02D57815-91ED-43cb-92C2-25804820EDAC}">
                        <c15:formulaRef>
                          <c15:sqref>Sheet1!$C$2:$C$8</c15:sqref>
                        </c15:formulaRef>
                      </c:ext>
                    </c:extLst>
                    <c:numCache>
                      <c:formatCode>General</c:formatCode>
                      <c:ptCount val="7"/>
                      <c:pt idx="0">
                        <c:v>0</c:v>
                      </c:pt>
                    </c:numCache>
                  </c:numRef>
                </c:yVal>
                <c:smooth val="0"/>
                <c:extLst>
                  <c:ext xmlns:c16="http://schemas.microsoft.com/office/drawing/2014/chart" uri="{C3380CC4-5D6E-409C-BE32-E72D297353CC}">
                    <c16:uniqueId val="{00000001-4FB6-426E-A114-E36E83F152EB}"/>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ln w="25400">
                    <a:noFill/>
                  </a:ln>
                </c:spPr>
                <c:marker>
                  <c:symbol val="triangle"/>
                  <c:size val="10"/>
                  <c:spPr>
                    <a:solidFill>
                      <a:schemeClr val="accent5"/>
                    </a:solidFill>
                    <a:ln>
                      <a:noFill/>
                    </a:ln>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plus>
                  <c:minus>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minus>
                </c:errBars>
                <c:xVal>
                  <c:numRef>
                    <c:extLst xmlns:c15="http://schemas.microsoft.com/office/drawing/2012/chart">
                      <c:ext xmlns:c15="http://schemas.microsoft.com/office/drawing/2012/chart" uri="{02D57815-91ED-43cb-92C2-25804820EDAC}">
                        <c15:formulaRef>
                          <c15:sqref>Sheet1!$A$2:$A$8</c15:sqref>
                        </c15:formulaRef>
                      </c:ext>
                    </c:extLst>
                    <c:numCache>
                      <c:formatCode>General</c:formatCode>
                      <c:ptCount val="7"/>
                      <c:pt idx="0">
                        <c:v>0</c:v>
                      </c:pt>
                      <c:pt idx="1">
                        <c:v>1</c:v>
                      </c:pt>
                      <c:pt idx="2">
                        <c:v>2</c:v>
                      </c:pt>
                      <c:pt idx="3">
                        <c:v>4</c:v>
                      </c:pt>
                      <c:pt idx="4">
                        <c:v>8</c:v>
                      </c:pt>
                      <c:pt idx="5">
                        <c:v>12</c:v>
                      </c:pt>
                      <c:pt idx="6">
                        <c:v>16</c:v>
                      </c:pt>
                    </c:numCache>
                  </c:numRef>
                </c:xVal>
                <c:yVal>
                  <c:numRef>
                    <c:extLst xmlns:c15="http://schemas.microsoft.com/office/drawing/2012/chart">
                      <c:ext xmlns:c15="http://schemas.microsoft.com/office/drawing/2012/chart" uri="{02D57815-91ED-43cb-92C2-25804820EDAC}">
                        <c15:formulaRef>
                          <c15:sqref>Sheet1!$D$2:$D$8</c15:sqref>
                        </c15:formulaRef>
                      </c:ext>
                    </c:extLst>
                    <c:numCache>
                      <c:formatCode>General</c:formatCode>
                      <c:ptCount val="7"/>
                      <c:pt idx="0">
                        <c:v>0</c:v>
                      </c:pt>
                    </c:numCache>
                  </c:numRef>
                </c:yVal>
                <c:smooth val="0"/>
                <c:extLst xmlns:c15="http://schemas.microsoft.com/office/drawing/2012/chart">
                  <c:ext xmlns:c16="http://schemas.microsoft.com/office/drawing/2014/chart" uri="{C3380CC4-5D6E-409C-BE32-E72D297353CC}">
                    <c16:uniqueId val="{00000002-4FB6-426E-A114-E36E83F152EB}"/>
                  </c:ext>
                </c:extLst>
              </c15:ser>
            </c15:filteredScatterSeries>
          </c:ext>
        </c:extLst>
      </c:scatterChart>
      <c:valAx>
        <c:axId val="178981120"/>
        <c:scaling>
          <c:orientation val="minMax"/>
          <c:max val="18"/>
        </c:scaling>
        <c:delete val="0"/>
        <c:axPos val="b"/>
        <c:numFmt formatCode="#,##0" sourceLinked="0"/>
        <c:majorTickMark val="out"/>
        <c:minorTickMark val="none"/>
        <c:tickLblPos val="nextTo"/>
        <c:spPr>
          <a:ln>
            <a:solidFill>
              <a:schemeClr val="tx1"/>
            </a:solidFill>
          </a:ln>
        </c:spPr>
        <c:txPr>
          <a:bodyPr/>
          <a:lstStyle/>
          <a:p>
            <a:pPr>
              <a:defRPr sz="1200"/>
            </a:pPr>
            <a:endParaRPr lang="en-US"/>
          </a:p>
        </c:txPr>
        <c:crossAx val="178991104"/>
        <c:crossesAt val="-100"/>
        <c:crossBetween val="midCat"/>
        <c:majorUnit val="2"/>
      </c:valAx>
      <c:valAx>
        <c:axId val="178991104"/>
        <c:scaling>
          <c:orientation val="minMax"/>
          <c:max val="20"/>
          <c:min val="-100"/>
        </c:scaling>
        <c:delete val="0"/>
        <c:axPos val="l"/>
        <c:numFmt formatCode="General" sourceLinked="1"/>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78981120"/>
        <c:crosses val="autoZero"/>
        <c:crossBetween val="midCat"/>
        <c:majorUnit val="20"/>
        <c:minorUnit val="10"/>
      </c:valAx>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9FD-4925-8A76-7E85D7BA64DC}"/>
              </c:ext>
            </c:extLst>
          </c:dPt>
          <c:dPt>
            <c:idx val="1"/>
            <c:invertIfNegative val="0"/>
            <c:bubble3D val="0"/>
            <c:spPr>
              <a:solidFill>
                <a:srgbClr val="007F3A"/>
              </a:solidFill>
              <a:ln>
                <a:solidFill>
                  <a:schemeClr val="tx1"/>
                </a:solidFill>
              </a:ln>
              <a:effectLst/>
            </c:spPr>
            <c:extLst>
              <c:ext xmlns:c16="http://schemas.microsoft.com/office/drawing/2014/chart" uri="{C3380CC4-5D6E-409C-BE32-E72D297353CC}">
                <c16:uniqueId val="{00000003-89FD-4925-8A76-7E85D7BA64DC}"/>
              </c:ext>
            </c:extLst>
          </c:dPt>
          <c:dPt>
            <c:idx val="2"/>
            <c:invertIfNegative val="0"/>
            <c:bubble3D val="0"/>
            <c:spPr>
              <a:solidFill>
                <a:srgbClr val="37FF92"/>
              </a:solidFill>
              <a:ln>
                <a:solidFill>
                  <a:schemeClr val="tx1"/>
                </a:solidFill>
              </a:ln>
              <a:effectLst/>
            </c:spPr>
            <c:extLst>
              <c:ext xmlns:c16="http://schemas.microsoft.com/office/drawing/2014/chart" uri="{C3380CC4-5D6E-409C-BE32-E72D297353CC}">
                <c16:uniqueId val="{00000005-89FD-4925-8A76-7E85D7BA64DC}"/>
              </c:ext>
            </c:extLst>
          </c:dPt>
          <c:dPt>
            <c:idx val="3"/>
            <c:invertIfNegative val="0"/>
            <c:bubble3D val="0"/>
            <c:spPr>
              <a:solidFill>
                <a:srgbClr val="930042"/>
              </a:solidFill>
              <a:ln>
                <a:solidFill>
                  <a:schemeClr val="tx1"/>
                </a:solidFill>
              </a:ln>
              <a:effectLst/>
            </c:spPr>
            <c:extLst>
              <c:ext xmlns:c16="http://schemas.microsoft.com/office/drawing/2014/chart" uri="{C3380CC4-5D6E-409C-BE32-E72D297353CC}">
                <c16:uniqueId val="{00000007-89FD-4925-8A76-7E85D7BA64DC}"/>
              </c:ext>
            </c:extLst>
          </c:dPt>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PBO (n=104)</c:v>
                </c:pt>
                <c:pt idx="1">
                  <c:v>IXE q2w (n=98)</c:v>
                </c:pt>
                <c:pt idx="2">
                  <c:v>IXE q4w (n=114)</c:v>
                </c:pt>
              </c:strCache>
            </c:strRef>
          </c:cat>
          <c:val>
            <c:numRef>
              <c:f>Sheet1!$B$2:$B$4</c:f>
              <c:numCache>
                <c:formatCode>General</c:formatCode>
                <c:ptCount val="3"/>
                <c:pt idx="0">
                  <c:v>12.5</c:v>
                </c:pt>
                <c:pt idx="1">
                  <c:v>30.6</c:v>
                </c:pt>
                <c:pt idx="2">
                  <c:v>25.4</c:v>
                </c:pt>
              </c:numCache>
            </c:numRef>
          </c:val>
          <c:extLst>
            <c:ext xmlns:c16="http://schemas.microsoft.com/office/drawing/2014/chart" uri="{C3380CC4-5D6E-409C-BE32-E72D297353CC}">
              <c16:uniqueId val="{00000008-89FD-4925-8A76-7E85D7BA64DC}"/>
            </c:ext>
          </c:extLst>
        </c:ser>
        <c:dLbls>
          <c:showLegendKey val="0"/>
          <c:showVal val="0"/>
          <c:showCatName val="0"/>
          <c:showSerName val="0"/>
          <c:showPercent val="0"/>
          <c:showBubbleSize val="0"/>
        </c:dLbls>
        <c:gapWidth val="100"/>
        <c:axId val="179025792"/>
        <c:axId val="179027328"/>
      </c:barChart>
      <c:catAx>
        <c:axId val="179025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9027328"/>
        <c:crosses val="autoZero"/>
        <c:auto val="1"/>
        <c:lblAlgn val="ctr"/>
        <c:lblOffset val="100"/>
        <c:noMultiLvlLbl val="0"/>
      </c:catAx>
      <c:valAx>
        <c:axId val="179027328"/>
        <c:scaling>
          <c:orientation val="minMax"/>
          <c:max val="10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en-GB"/>
                  <a:t>Responders (%)</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902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4A48-43B8-A0DC-ECC5DBFA84F5}"/>
              </c:ext>
            </c:extLst>
          </c:dPt>
          <c:dPt>
            <c:idx val="1"/>
            <c:invertIfNegative val="0"/>
            <c:bubble3D val="0"/>
            <c:spPr>
              <a:solidFill>
                <a:srgbClr val="007F3A"/>
              </a:solidFill>
              <a:ln>
                <a:solidFill>
                  <a:schemeClr val="tx1"/>
                </a:solidFill>
              </a:ln>
              <a:effectLst/>
            </c:spPr>
            <c:extLst>
              <c:ext xmlns:c16="http://schemas.microsoft.com/office/drawing/2014/chart" uri="{C3380CC4-5D6E-409C-BE32-E72D297353CC}">
                <c16:uniqueId val="{00000003-4A48-43B8-A0DC-ECC5DBFA84F5}"/>
              </c:ext>
            </c:extLst>
          </c:dPt>
          <c:dPt>
            <c:idx val="2"/>
            <c:invertIfNegative val="0"/>
            <c:bubble3D val="0"/>
            <c:spPr>
              <a:solidFill>
                <a:srgbClr val="37FF92"/>
              </a:solidFill>
              <a:ln>
                <a:solidFill>
                  <a:schemeClr val="tx1"/>
                </a:solidFill>
              </a:ln>
              <a:effectLst/>
            </c:spPr>
            <c:extLst>
              <c:ext xmlns:c16="http://schemas.microsoft.com/office/drawing/2014/chart" uri="{C3380CC4-5D6E-409C-BE32-E72D297353CC}">
                <c16:uniqueId val="{00000005-4A48-43B8-A0DC-ECC5DBFA84F5}"/>
              </c:ext>
            </c:extLst>
          </c:dPt>
          <c:dPt>
            <c:idx val="3"/>
            <c:invertIfNegative val="0"/>
            <c:bubble3D val="0"/>
            <c:spPr>
              <a:solidFill>
                <a:srgbClr val="930042"/>
              </a:solidFill>
              <a:ln>
                <a:solidFill>
                  <a:schemeClr val="tx1"/>
                </a:solidFill>
              </a:ln>
              <a:effectLst/>
            </c:spPr>
            <c:extLst>
              <c:ext xmlns:c16="http://schemas.microsoft.com/office/drawing/2014/chart" uri="{C3380CC4-5D6E-409C-BE32-E72D297353CC}">
                <c16:uniqueId val="{00000007-4A48-43B8-A0DC-ECC5DBFA84F5}"/>
              </c:ext>
            </c:extLst>
          </c:dPt>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PBO (n=104)</c:v>
                </c:pt>
                <c:pt idx="1">
                  <c:v>IXE q2w (n=98)</c:v>
                </c:pt>
                <c:pt idx="2">
                  <c:v>IXE q4w (n=114)</c:v>
                </c:pt>
              </c:strCache>
            </c:strRef>
          </c:cat>
          <c:val>
            <c:numRef>
              <c:f>Sheet1!$B$2:$B$4</c:f>
              <c:numCache>
                <c:formatCode>General</c:formatCode>
                <c:ptCount val="3"/>
                <c:pt idx="0">
                  <c:v>29.8</c:v>
                </c:pt>
                <c:pt idx="1">
                  <c:v>46.9</c:v>
                </c:pt>
                <c:pt idx="2">
                  <c:v>48.2</c:v>
                </c:pt>
              </c:numCache>
            </c:numRef>
          </c:val>
          <c:extLst>
            <c:ext xmlns:c16="http://schemas.microsoft.com/office/drawing/2014/chart" uri="{C3380CC4-5D6E-409C-BE32-E72D297353CC}">
              <c16:uniqueId val="{00000008-4A48-43B8-A0DC-ECC5DBFA84F5}"/>
            </c:ext>
          </c:extLst>
        </c:ser>
        <c:dLbls>
          <c:showLegendKey val="0"/>
          <c:showVal val="0"/>
          <c:showCatName val="0"/>
          <c:showSerName val="0"/>
          <c:showPercent val="0"/>
          <c:showBubbleSize val="0"/>
        </c:dLbls>
        <c:gapWidth val="100"/>
        <c:axId val="179522560"/>
        <c:axId val="179536640"/>
      </c:barChart>
      <c:catAx>
        <c:axId val="1795225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9536640"/>
        <c:crosses val="autoZero"/>
        <c:auto val="1"/>
        <c:lblAlgn val="ctr"/>
        <c:lblOffset val="100"/>
        <c:noMultiLvlLbl val="0"/>
      </c:catAx>
      <c:valAx>
        <c:axId val="179536640"/>
        <c:scaling>
          <c:orientation val="minMax"/>
          <c:max val="10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en-GB"/>
                  <a:t>Responders (%)</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95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24949838237529"/>
          <c:y val="0.14093397399655203"/>
          <c:w val="0.78837625805968015"/>
          <c:h val="0.66951171060162373"/>
        </c:manualLayout>
      </c:layout>
      <c:barChart>
        <c:barDir val="col"/>
        <c:grouping val="clustered"/>
        <c:varyColors val="0"/>
        <c:ser>
          <c:idx val="0"/>
          <c:order val="0"/>
          <c:tx>
            <c:strRef>
              <c:f>Sheet1!$B$1</c:f>
              <c:strCache>
                <c:ptCount val="1"/>
                <c:pt idx="0">
                  <c:v>PBO (n=158)</c:v>
                </c:pt>
              </c:strCache>
            </c:strRef>
          </c:tx>
          <c:spPr>
            <a:solidFill>
              <a:schemeClr val="bg1">
                <a:lumMod val="5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Week 12</c:v>
                </c:pt>
                <c:pt idx="1">
                  <c:v>Week 52</c:v>
                </c:pt>
                <c:pt idx="2">
                  <c:v>Week 12</c:v>
                </c:pt>
                <c:pt idx="3">
                  <c:v>Week 52</c:v>
                </c:pt>
              </c:strCache>
            </c:strRef>
          </c:cat>
          <c:val>
            <c:numRef>
              <c:f>Sheet1!$B$2:$B$5</c:f>
              <c:numCache>
                <c:formatCode>0.0</c:formatCode>
                <c:ptCount val="4"/>
                <c:pt idx="0">
                  <c:v>6.3</c:v>
                </c:pt>
                <c:pt idx="1">
                  <c:v>7</c:v>
                </c:pt>
                <c:pt idx="2">
                  <c:v>11</c:v>
                </c:pt>
                <c:pt idx="3">
                  <c:v>15.8</c:v>
                </c:pt>
              </c:numCache>
            </c:numRef>
          </c:val>
          <c:extLst>
            <c:ext xmlns:c16="http://schemas.microsoft.com/office/drawing/2014/chart" uri="{C3380CC4-5D6E-409C-BE32-E72D297353CC}">
              <c16:uniqueId val="{00000000-8E9E-4AFD-A9AA-5D5545219944}"/>
            </c:ext>
          </c:extLst>
        </c:ser>
        <c:ser>
          <c:idx val="1"/>
          <c:order val="1"/>
          <c:tx>
            <c:strRef>
              <c:f>Sheet1!$C$1</c:f>
              <c:strCache>
                <c:ptCount val="1"/>
                <c:pt idx="0">
                  <c:v>CZP (n=159)</c:v>
                </c:pt>
              </c:strCache>
            </c:strRef>
          </c:tx>
          <c:spPr>
            <a:solidFill>
              <a:srgbClr val="00800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Week 12</c:v>
                </c:pt>
                <c:pt idx="1">
                  <c:v>Week 52</c:v>
                </c:pt>
                <c:pt idx="2">
                  <c:v>Week 12</c:v>
                </c:pt>
                <c:pt idx="3">
                  <c:v>Week 52</c:v>
                </c:pt>
              </c:strCache>
            </c:strRef>
          </c:cat>
          <c:val>
            <c:numRef>
              <c:f>Sheet1!$C$2:$C$5</c:f>
              <c:numCache>
                <c:formatCode>0.0</c:formatCode>
                <c:ptCount val="4"/>
                <c:pt idx="0">
                  <c:v>35.200000000000003</c:v>
                </c:pt>
                <c:pt idx="1">
                  <c:v>47.2</c:v>
                </c:pt>
                <c:pt idx="2">
                  <c:v>48</c:v>
                </c:pt>
                <c:pt idx="3">
                  <c:v>56.6</c:v>
                </c:pt>
              </c:numCache>
            </c:numRef>
          </c:val>
          <c:extLst>
            <c:ext xmlns:c16="http://schemas.microsoft.com/office/drawing/2014/chart" uri="{C3380CC4-5D6E-409C-BE32-E72D297353CC}">
              <c16:uniqueId val="{00000001-8E9E-4AFD-A9AA-5D5545219944}"/>
            </c:ext>
          </c:extLst>
        </c:ser>
        <c:dLbls>
          <c:showLegendKey val="0"/>
          <c:showVal val="0"/>
          <c:showCatName val="0"/>
          <c:showSerName val="0"/>
          <c:showPercent val="0"/>
          <c:showBubbleSize val="0"/>
        </c:dLbls>
        <c:gapWidth val="150"/>
        <c:axId val="179465600"/>
        <c:axId val="179475584"/>
      </c:barChart>
      <c:catAx>
        <c:axId val="179465600"/>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a:pPr>
            <a:endParaRPr lang="en-US"/>
          </a:p>
        </c:txPr>
        <c:crossAx val="179475584"/>
        <c:crosses val="autoZero"/>
        <c:auto val="1"/>
        <c:lblAlgn val="ctr"/>
        <c:lblOffset val="100"/>
        <c:noMultiLvlLbl val="0"/>
      </c:catAx>
      <c:valAx>
        <c:axId val="179475584"/>
        <c:scaling>
          <c:orientation val="minMax"/>
          <c:max val="100"/>
        </c:scaling>
        <c:delete val="0"/>
        <c:axPos val="l"/>
        <c:title>
          <c:tx>
            <c:rich>
              <a:bodyPr rot="-5400000" vert="horz"/>
              <a:lstStyle/>
              <a:p>
                <a:pPr>
                  <a:defRPr b="0"/>
                </a:pPr>
                <a:r>
                  <a:rPr lang="en-US" b="0" baseline="0" dirty="0"/>
                  <a:t>Patients (%)</a:t>
                </a:r>
                <a:endParaRPr lang="en-US" b="0" dirty="0"/>
              </a:p>
            </c:rich>
          </c:tx>
          <c:layout>
            <c:manualLayout>
              <c:xMode val="edge"/>
              <c:yMode val="edge"/>
              <c:x val="2.7847782994871919E-2"/>
              <c:y val="0.31046955283358224"/>
            </c:manualLayout>
          </c:layout>
          <c:overlay val="0"/>
        </c:title>
        <c:numFmt formatCode="#,##0" sourceLinked="0"/>
        <c:majorTickMark val="out"/>
        <c:minorTickMark val="none"/>
        <c:tickLblPos val="nextTo"/>
        <c:spPr>
          <a:ln>
            <a:solidFill>
              <a:schemeClr val="tx1"/>
            </a:solidFill>
          </a:ln>
        </c:spPr>
        <c:crossAx val="179465600"/>
        <c:crosses val="autoZero"/>
        <c:crossBetween val="between"/>
        <c:majorUnit val="20"/>
      </c:valAx>
    </c:plotArea>
    <c:legend>
      <c:legendPos val="t"/>
      <c:layout>
        <c:manualLayout>
          <c:xMode val="edge"/>
          <c:yMode val="edge"/>
          <c:x val="0.22599225086101546"/>
          <c:y val="0.18069149261501879"/>
          <c:w val="0.72628884740192812"/>
          <c:h val="8.8481179033033E-2"/>
        </c:manualLayout>
      </c:layout>
      <c:overlay val="0"/>
    </c:legend>
    <c:plotVisOnly val="1"/>
    <c:dispBlanksAs val="gap"/>
    <c:showDLblsOverMax val="0"/>
  </c:chart>
  <c:txPr>
    <a:bodyPr/>
    <a:lstStyle/>
    <a:p>
      <a:pPr>
        <a:defRPr sz="1600" b="0">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22995869014974E-2"/>
          <c:y val="0.25840397306200263"/>
          <c:w val="0.89435365981495307"/>
          <c:h val="0.61620789019105959"/>
        </c:manualLayout>
      </c:layout>
      <c:barChart>
        <c:barDir val="col"/>
        <c:grouping val="clustered"/>
        <c:varyColors val="0"/>
        <c:ser>
          <c:idx val="0"/>
          <c:order val="0"/>
          <c:tx>
            <c:strRef>
              <c:f>Sheet1!$B$1</c:f>
              <c:strCache>
                <c:ptCount val="1"/>
                <c:pt idx="0">
                  <c:v>PBO (n=42)</c:v>
                </c:pt>
              </c:strCache>
            </c:strRef>
          </c:tx>
          <c:spPr>
            <a:solidFill>
              <a:sysClr val="window" lastClr="FFFFFF">
                <a:lumMod val="50000"/>
              </a:sysClr>
            </a:solidFill>
            <a:ln>
              <a:solidFill>
                <a:sysClr val="windowText" lastClr="000000"/>
              </a:solidFill>
            </a:ln>
          </c:spPr>
          <c:invertIfNegative val="0"/>
          <c:dLbls>
            <c:dLbl>
              <c:idx val="0"/>
              <c:layout>
                <c:manualLayout>
                  <c:x val="-1.324668863206384E-2"/>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F34-4D87-8832-3A2365F004DB}"/>
                </c:ext>
              </c:extLst>
            </c:dLbl>
            <c:dLbl>
              <c:idx val="1"/>
              <c:layout>
                <c:manualLayout>
                  <c:x val="-4.4155628773546122E-3"/>
                  <c:y val="2.472103672631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34-4D87-8832-3A2365F004DB}"/>
                </c:ext>
              </c:extLst>
            </c:dLbl>
            <c:dLbl>
              <c:idx val="2"/>
              <c:layout>
                <c:manualLayout>
                  <c:x val="-6.6233443160319174E-3"/>
                  <c:y val="1.8540777544733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34-4D87-8832-3A2365F004DB}"/>
                </c:ext>
              </c:extLst>
            </c:dLbl>
            <c:dLbl>
              <c:idx val="3"/>
              <c:layout>
                <c:manualLayout>
                  <c:x val="-6.6233443160319174E-3"/>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34-4D87-8832-3A2365F004DB}"/>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MDA</c:v>
                </c:pt>
              </c:strCache>
            </c:strRef>
          </c:cat>
          <c:val>
            <c:numRef>
              <c:f>Sheet1!$B$2:$B$5</c:f>
              <c:numCache>
                <c:formatCode>General</c:formatCode>
                <c:ptCount val="4"/>
                <c:pt idx="0">
                  <c:v>19</c:v>
                </c:pt>
                <c:pt idx="1">
                  <c:v>7.1</c:v>
                </c:pt>
                <c:pt idx="2">
                  <c:v>4.8</c:v>
                </c:pt>
                <c:pt idx="3">
                  <c:v>14.3</c:v>
                </c:pt>
              </c:numCache>
            </c:numRef>
          </c:val>
          <c:extLst>
            <c:ext xmlns:c16="http://schemas.microsoft.com/office/drawing/2014/chart" uri="{C3380CC4-5D6E-409C-BE32-E72D297353CC}">
              <c16:uniqueId val="{00000000-3F34-4D87-8832-3A2365F004DB}"/>
            </c:ext>
          </c:extLst>
        </c:ser>
        <c:ser>
          <c:idx val="1"/>
          <c:order val="1"/>
          <c:tx>
            <c:strRef>
              <c:f>Sheet1!$C$1</c:f>
              <c:strCache>
                <c:ptCount val="1"/>
                <c:pt idx="0">
                  <c:v>BKZ 16 mg (n=41)</c:v>
                </c:pt>
              </c:strCache>
            </c:strRef>
          </c:tx>
          <c:spPr>
            <a:solidFill>
              <a:srgbClr val="92D050"/>
            </a:solidFill>
            <a:ln>
              <a:solidFill>
                <a:schemeClr val="tx1"/>
              </a:solidFill>
            </a:ln>
          </c:spPr>
          <c:invertIfNegative val="0"/>
          <c:dLbls>
            <c:dLbl>
              <c:idx val="0"/>
              <c:layout>
                <c:manualLayout>
                  <c:x val="-8.8311257547092053E-3"/>
                  <c:y val="1.2360518363155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F34-4D87-8832-3A2365F004DB}"/>
                </c:ext>
              </c:extLst>
            </c:dLbl>
            <c:dLbl>
              <c:idx val="1"/>
              <c:layout>
                <c:manualLayout>
                  <c:x val="-6.6233443160319174E-3"/>
                  <c:y val="1.854077754473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34-4D87-8832-3A2365F004DB}"/>
                </c:ext>
              </c:extLst>
            </c:dLbl>
            <c:dLbl>
              <c:idx val="2"/>
              <c:layout>
                <c:manualLayout>
                  <c:x val="-8.83112575470922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34-4D87-8832-3A2365F004DB}"/>
                </c:ext>
              </c:extLst>
            </c:dLbl>
            <c:dLbl>
              <c:idx val="3"/>
              <c:layout>
                <c:manualLayout>
                  <c:x val="-4.4155628773547744E-3"/>
                  <c:y val="2.4456992313777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34-4D87-8832-3A2365F004D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MDA</c:v>
                </c:pt>
              </c:strCache>
            </c:strRef>
          </c:cat>
          <c:val>
            <c:numRef>
              <c:f>Sheet1!$C$2:$C$5</c:f>
              <c:numCache>
                <c:formatCode>General</c:formatCode>
                <c:ptCount val="4"/>
                <c:pt idx="0">
                  <c:v>53.7</c:v>
                </c:pt>
                <c:pt idx="1">
                  <c:v>26.8</c:v>
                </c:pt>
                <c:pt idx="2">
                  <c:v>12.2</c:v>
                </c:pt>
                <c:pt idx="3">
                  <c:v>31.7</c:v>
                </c:pt>
              </c:numCache>
            </c:numRef>
          </c:val>
          <c:extLst>
            <c:ext xmlns:c16="http://schemas.microsoft.com/office/drawing/2014/chart" uri="{C3380CC4-5D6E-409C-BE32-E72D297353CC}">
              <c16:uniqueId val="{00000001-3F34-4D87-8832-3A2365F004DB}"/>
            </c:ext>
          </c:extLst>
        </c:ser>
        <c:ser>
          <c:idx val="2"/>
          <c:order val="2"/>
          <c:tx>
            <c:strRef>
              <c:f>Sheet1!$D$1</c:f>
              <c:strCache>
                <c:ptCount val="1"/>
                <c:pt idx="0">
                  <c:v>BKZ 160 mg (n=41)</c:v>
                </c:pt>
              </c:strCache>
            </c:strRef>
          </c:tx>
          <c:spPr>
            <a:solidFill>
              <a:srgbClr val="00B050"/>
            </a:solidFill>
            <a:ln>
              <a:solidFill>
                <a:schemeClr val="tx1"/>
              </a:solidFill>
            </a:ln>
          </c:spPr>
          <c:invertIfNegative val="0"/>
          <c:dLbls>
            <c:dLbl>
              <c:idx val="0"/>
              <c:layout>
                <c:manualLayout>
                  <c:x val="0"/>
                  <c:y val="6.1802591815779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F34-4D87-8832-3A2365F004DB}"/>
                </c:ext>
              </c:extLst>
            </c:dLbl>
            <c:dLbl>
              <c:idx val="1"/>
              <c:layout>
                <c:manualLayout>
                  <c:x val="-1.1038907193386609E-2"/>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34-4D87-8832-3A2365F004DB}"/>
                </c:ext>
              </c:extLst>
            </c:dLbl>
            <c:dLbl>
              <c:idx val="2"/>
              <c:layout>
                <c:manualLayout>
                  <c:x val="-8.8311257547092244E-3"/>
                  <c:y val="-2.4720826963325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34-4D87-8832-3A2365F004DB}"/>
                </c:ext>
              </c:extLst>
            </c:dLbl>
            <c:dLbl>
              <c:idx val="3"/>
              <c:layout>
                <c:manualLayout>
                  <c:x val="0"/>
                  <c:y val="1.2360518363155925E-2"/>
                </c:manualLayout>
              </c:layout>
              <c:numFmt formatCode="#,##0.0" sourceLinked="0"/>
              <c:spPr>
                <a:noFill/>
                <a:ln>
                  <a:noFill/>
                </a:ln>
                <a:effectLst/>
              </c:spPr>
              <c:txPr>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34-4D87-8832-3A2365F004DB}"/>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ACR20</c:v>
                </c:pt>
                <c:pt idx="1">
                  <c:v>ACR50</c:v>
                </c:pt>
                <c:pt idx="2">
                  <c:v>ACR70</c:v>
                </c:pt>
                <c:pt idx="3">
                  <c:v>MDA</c:v>
                </c:pt>
              </c:strCache>
            </c:strRef>
          </c:cat>
          <c:val>
            <c:numRef>
              <c:f>Sheet1!$D$2:$D$5</c:f>
              <c:numCache>
                <c:formatCode>General</c:formatCode>
                <c:ptCount val="4"/>
                <c:pt idx="0">
                  <c:v>70.7</c:v>
                </c:pt>
                <c:pt idx="1">
                  <c:v>41.5</c:v>
                </c:pt>
                <c:pt idx="2">
                  <c:v>19.5</c:v>
                </c:pt>
                <c:pt idx="3">
                  <c:v>46.3</c:v>
                </c:pt>
              </c:numCache>
            </c:numRef>
          </c:val>
          <c:extLst>
            <c:ext xmlns:c16="http://schemas.microsoft.com/office/drawing/2014/chart" uri="{C3380CC4-5D6E-409C-BE32-E72D297353CC}">
              <c16:uniqueId val="{00000002-3F34-4D87-8832-3A2365F004DB}"/>
            </c:ext>
          </c:extLst>
        </c:ser>
        <c:ser>
          <c:idx val="3"/>
          <c:order val="3"/>
          <c:tx>
            <c:strRef>
              <c:f>Sheet1!$E$1</c:f>
              <c:strCache>
                <c:ptCount val="1"/>
                <c:pt idx="0">
                  <c:v>BKZ 160 mg (LD) (n=41)</c:v>
                </c:pt>
              </c:strCache>
            </c:strRef>
          </c:tx>
          <c:spPr>
            <a:solidFill>
              <a:srgbClr val="00B050">
                <a:lumMod val="50000"/>
              </a:srgbClr>
            </a:solidFill>
            <a:ln>
              <a:solidFill>
                <a:sysClr val="windowText" lastClr="000000"/>
              </a:solidFill>
            </a:ln>
          </c:spPr>
          <c:invertIfNegative val="0"/>
          <c:dLbls>
            <c:dLbl>
              <c:idx val="0"/>
              <c:layout>
                <c:manualLayout>
                  <c:x val="6.6233443160319174E-3"/>
                  <c:y val="1.8540777544733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F34-4D87-8832-3A2365F004DB}"/>
                </c:ext>
              </c:extLst>
            </c:dLbl>
            <c:dLbl>
              <c:idx val="1"/>
              <c:layout>
                <c:manualLayout>
                  <c:x val="6.6233443160319174E-3"/>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34-4D87-8832-3A2365F004DB}"/>
                </c:ext>
              </c:extLst>
            </c:dLbl>
            <c:dLbl>
              <c:idx val="3"/>
              <c:layout>
                <c:manualLayout>
                  <c:x val="6.6233443160319174E-3"/>
                  <c:y val="1.83648104060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F34-4D87-8832-3A2365F004DB}"/>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MDA</c:v>
                </c:pt>
              </c:strCache>
            </c:strRef>
          </c:cat>
          <c:val>
            <c:numRef>
              <c:f>Sheet1!$E$2:$E$5</c:f>
              <c:numCache>
                <c:formatCode>General</c:formatCode>
                <c:ptCount val="4"/>
                <c:pt idx="0">
                  <c:v>61</c:v>
                </c:pt>
                <c:pt idx="1">
                  <c:v>46.3</c:v>
                </c:pt>
                <c:pt idx="2">
                  <c:v>31.7</c:v>
                </c:pt>
                <c:pt idx="3">
                  <c:v>41.5</c:v>
                </c:pt>
              </c:numCache>
            </c:numRef>
          </c:val>
          <c:extLst>
            <c:ext xmlns:c16="http://schemas.microsoft.com/office/drawing/2014/chart" uri="{C3380CC4-5D6E-409C-BE32-E72D297353CC}">
              <c16:uniqueId val="{00000003-3F34-4D87-8832-3A2365F004DB}"/>
            </c:ext>
          </c:extLst>
        </c:ser>
        <c:ser>
          <c:idx val="4"/>
          <c:order val="4"/>
          <c:tx>
            <c:strRef>
              <c:f>Sheet1!$F$1</c:f>
              <c:strCache>
                <c:ptCount val="1"/>
                <c:pt idx="0">
                  <c:v>BKZ 320 mg (n=41)</c:v>
                </c:pt>
              </c:strCache>
            </c:strRef>
          </c:tx>
          <c:spPr>
            <a:solidFill>
              <a:srgbClr val="FFC000">
                <a:lumMod val="50000"/>
              </a:srgbClr>
            </a:solidFill>
            <a:ln>
              <a:solidFill>
                <a:sysClr val="windowText" lastClr="000000"/>
              </a:solidFill>
            </a:ln>
          </c:spPr>
          <c:invertIfNegative val="0"/>
          <c:dLbls>
            <c:dLbl>
              <c:idx val="0"/>
              <c:layout>
                <c:manualLayout>
                  <c:x val="1.103890719338653E-2"/>
                  <c:y val="2.472103672631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F34-4D87-8832-3A2365F004DB}"/>
                </c:ext>
              </c:extLst>
            </c:dLbl>
            <c:dLbl>
              <c:idx val="1"/>
              <c:layout>
                <c:manualLayout>
                  <c:x val="8.8311257547092244E-3"/>
                  <c:y val="1.2360518363156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F34-4D87-8832-3A2365F004DB}"/>
                </c:ext>
              </c:extLst>
            </c:dLbl>
            <c:dLbl>
              <c:idx val="2"/>
              <c:layout>
                <c:manualLayout>
                  <c:x val="4.41556287735445E-3"/>
                  <c:y val="1.854077754473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34-4D87-8832-3A2365F004DB}"/>
                </c:ext>
              </c:extLst>
            </c:dLbl>
            <c:dLbl>
              <c:idx val="3"/>
              <c:layout>
                <c:manualLayout>
                  <c:x val="8.8311257547092244E-3"/>
                  <c:y val="1.854077754473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34-4D87-8832-3A2365F004D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MDA</c:v>
                </c:pt>
              </c:strCache>
            </c:strRef>
          </c:cat>
          <c:val>
            <c:numRef>
              <c:f>Sheet1!$F$2:$F$5</c:f>
              <c:numCache>
                <c:formatCode>General</c:formatCode>
                <c:ptCount val="4"/>
                <c:pt idx="0">
                  <c:v>51.2</c:v>
                </c:pt>
                <c:pt idx="1">
                  <c:v>24.4</c:v>
                </c:pt>
                <c:pt idx="2">
                  <c:v>14.6</c:v>
                </c:pt>
                <c:pt idx="3">
                  <c:v>29.3</c:v>
                </c:pt>
              </c:numCache>
            </c:numRef>
          </c:val>
          <c:extLst>
            <c:ext xmlns:c16="http://schemas.microsoft.com/office/drawing/2014/chart" uri="{C3380CC4-5D6E-409C-BE32-E72D297353CC}">
              <c16:uniqueId val="{00000004-3F34-4D87-8832-3A2365F004DB}"/>
            </c:ext>
          </c:extLst>
        </c:ser>
        <c:dLbls>
          <c:showLegendKey val="0"/>
          <c:showVal val="0"/>
          <c:showCatName val="0"/>
          <c:showSerName val="0"/>
          <c:showPercent val="0"/>
          <c:showBubbleSize val="0"/>
        </c:dLbls>
        <c:gapWidth val="100"/>
        <c:axId val="180121984"/>
        <c:axId val="180123520"/>
      </c:barChart>
      <c:catAx>
        <c:axId val="180121984"/>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b="0"/>
            </a:pPr>
            <a:endParaRPr lang="en-US"/>
          </a:p>
        </c:txPr>
        <c:crossAx val="180123520"/>
        <c:crosses val="autoZero"/>
        <c:auto val="1"/>
        <c:lblAlgn val="ctr"/>
        <c:lblOffset val="100"/>
        <c:noMultiLvlLbl val="0"/>
      </c:catAx>
      <c:valAx>
        <c:axId val="180123520"/>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0121984"/>
        <c:crosses val="autoZero"/>
        <c:crossBetween val="between"/>
        <c:majorUnit val="20"/>
      </c:valAx>
    </c:plotArea>
    <c:legend>
      <c:legendPos val="t"/>
      <c:layout>
        <c:manualLayout>
          <c:xMode val="edge"/>
          <c:yMode val="edge"/>
          <c:x val="0.32601891286408202"/>
          <c:y val="5.0792967031701913E-2"/>
          <c:w val="0.65882145149982274"/>
          <c:h val="0.29643789644154217"/>
        </c:manualLayout>
      </c:layout>
      <c:overlay val="0"/>
      <c:txPr>
        <a:bodyPr/>
        <a:lstStyle/>
        <a:p>
          <a:pPr>
            <a:defRPr sz="1200"/>
          </a:pPr>
          <a:endParaRPr lang="en-US"/>
        </a:p>
      </c:txPr>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40245721167655E-2"/>
          <c:y val="0.22262895626941431"/>
          <c:w val="0.93577066929133867"/>
          <c:h val="0.54991098818492412"/>
        </c:manualLayout>
      </c:layout>
      <c:barChart>
        <c:barDir val="col"/>
        <c:grouping val="clustered"/>
        <c:varyColors val="0"/>
        <c:ser>
          <c:idx val="0"/>
          <c:order val="0"/>
          <c:tx>
            <c:strRef>
              <c:f>Sheet1!$B$1</c:f>
              <c:strCache>
                <c:ptCount val="1"/>
                <c:pt idx="0">
                  <c:v>PBO + MTX (n=651)</c:v>
                </c:pt>
              </c:strCache>
            </c:strRef>
          </c:tx>
          <c:spPr>
            <a:solidFill>
              <a:schemeClr val="tx2"/>
            </a:solidFill>
            <a:ln>
              <a:solidFill>
                <a:schemeClr val="tx1"/>
              </a:solidFill>
            </a:ln>
            <a:effectLst/>
          </c:spPr>
          <c:invertIfNegative val="0"/>
          <c:cat>
            <c:strRef>
              <c:f>Sheet1!$A$2:$A$6</c:f>
              <c:strCache>
                <c:ptCount val="5"/>
                <c:pt idx="0">
                  <c:v>ACR20</c:v>
                </c:pt>
                <c:pt idx="1">
                  <c:v>ACR50</c:v>
                </c:pt>
                <c:pt idx="2">
                  <c:v>ACR70</c:v>
                </c:pt>
                <c:pt idx="3">
                  <c:v>DAS28 (CRP) ≤3.2</c:v>
                </c:pt>
                <c:pt idx="4">
                  <c:v>DAS28 (CRP) &lt;2.6</c:v>
                </c:pt>
              </c:strCache>
            </c:strRef>
          </c:cat>
          <c:val>
            <c:numRef>
              <c:f>Sheet1!$B$2:$B$6</c:f>
              <c:numCache>
                <c:formatCode>General</c:formatCode>
                <c:ptCount val="5"/>
                <c:pt idx="0">
                  <c:v>36.4</c:v>
                </c:pt>
                <c:pt idx="1">
                  <c:v>14.9</c:v>
                </c:pt>
                <c:pt idx="2">
                  <c:v>4.9000000000000004</c:v>
                </c:pt>
                <c:pt idx="3">
                  <c:v>13.8</c:v>
                </c:pt>
                <c:pt idx="4">
                  <c:v>6.1</c:v>
                </c:pt>
              </c:numCache>
            </c:numRef>
          </c:val>
          <c:extLst>
            <c:ext xmlns:c16="http://schemas.microsoft.com/office/drawing/2014/chart" uri="{C3380CC4-5D6E-409C-BE32-E72D297353CC}">
              <c16:uniqueId val="{00000000-6353-4B9E-9341-5473F0AA7023}"/>
            </c:ext>
          </c:extLst>
        </c:ser>
        <c:ser>
          <c:idx val="1"/>
          <c:order val="1"/>
          <c:tx>
            <c:strRef>
              <c:f>Sheet1!$C$1</c:f>
              <c:strCache>
                <c:ptCount val="1"/>
                <c:pt idx="0">
                  <c:v>UPAD 15 mg + MTX (n=651)</c:v>
                </c:pt>
              </c:strCache>
            </c:strRef>
          </c:tx>
          <c:spPr>
            <a:solidFill>
              <a:schemeClr val="accent2">
                <a:alpha val="25000"/>
              </a:schemeClr>
            </a:solidFill>
            <a:ln>
              <a:solidFill>
                <a:schemeClr val="tx1"/>
              </a:solidFill>
            </a:ln>
            <a:effectLst/>
          </c:spPr>
          <c:invertIfNegative val="0"/>
          <c:cat>
            <c:strRef>
              <c:f>Sheet1!$A$2:$A$6</c:f>
              <c:strCache>
                <c:ptCount val="5"/>
                <c:pt idx="0">
                  <c:v>ACR20</c:v>
                </c:pt>
                <c:pt idx="1">
                  <c:v>ACR50</c:v>
                </c:pt>
                <c:pt idx="2">
                  <c:v>ACR70</c:v>
                </c:pt>
                <c:pt idx="3">
                  <c:v>DAS28 (CRP) ≤3.2</c:v>
                </c:pt>
                <c:pt idx="4">
                  <c:v>DAS28 (CRP) &lt;2.6</c:v>
                </c:pt>
              </c:strCache>
            </c:strRef>
          </c:cat>
          <c:val>
            <c:numRef>
              <c:f>Sheet1!$C$2:$C$6</c:f>
              <c:numCache>
                <c:formatCode>General</c:formatCode>
                <c:ptCount val="5"/>
                <c:pt idx="0">
                  <c:v>70.5</c:v>
                </c:pt>
                <c:pt idx="1">
                  <c:v>45.2</c:v>
                </c:pt>
                <c:pt idx="2">
                  <c:v>24.9</c:v>
                </c:pt>
                <c:pt idx="3">
                  <c:v>45</c:v>
                </c:pt>
                <c:pt idx="4">
                  <c:v>28.7</c:v>
                </c:pt>
              </c:numCache>
            </c:numRef>
          </c:val>
          <c:extLst>
            <c:ext xmlns:c16="http://schemas.microsoft.com/office/drawing/2014/chart" uri="{C3380CC4-5D6E-409C-BE32-E72D297353CC}">
              <c16:uniqueId val="{00000001-6353-4B9E-9341-5473F0AA7023}"/>
            </c:ext>
          </c:extLst>
        </c:ser>
        <c:ser>
          <c:idx val="2"/>
          <c:order val="2"/>
          <c:tx>
            <c:strRef>
              <c:f>Sheet1!$D$1</c:f>
              <c:strCache>
                <c:ptCount val="1"/>
                <c:pt idx="0">
                  <c:v>ADA 40 mg + MTX (n=327)</c:v>
                </c:pt>
              </c:strCache>
            </c:strRef>
          </c:tx>
          <c:spPr>
            <a:solidFill>
              <a:srgbClr val="930042"/>
            </a:solidFill>
            <a:ln>
              <a:solidFill>
                <a:schemeClr val="tx1"/>
              </a:solidFill>
            </a:ln>
            <a:effectLst/>
          </c:spPr>
          <c:invertIfNegative val="0"/>
          <c:cat>
            <c:strRef>
              <c:f>Sheet1!$A$2:$A$6</c:f>
              <c:strCache>
                <c:ptCount val="5"/>
                <c:pt idx="0">
                  <c:v>ACR20</c:v>
                </c:pt>
                <c:pt idx="1">
                  <c:v>ACR50</c:v>
                </c:pt>
                <c:pt idx="2">
                  <c:v>ACR70</c:v>
                </c:pt>
                <c:pt idx="3">
                  <c:v>DAS28 (CRP) ≤3.2</c:v>
                </c:pt>
                <c:pt idx="4">
                  <c:v>DAS28 (CRP) &lt;2.6</c:v>
                </c:pt>
              </c:strCache>
            </c:strRef>
          </c:cat>
          <c:val>
            <c:numRef>
              <c:f>Sheet1!$D$2:$D$6</c:f>
              <c:numCache>
                <c:formatCode>General</c:formatCode>
                <c:ptCount val="5"/>
                <c:pt idx="0">
                  <c:v>63</c:v>
                </c:pt>
                <c:pt idx="1">
                  <c:v>29.1</c:v>
                </c:pt>
                <c:pt idx="2">
                  <c:v>13.5</c:v>
                </c:pt>
                <c:pt idx="3">
                  <c:v>28.7</c:v>
                </c:pt>
                <c:pt idx="4">
                  <c:v>18</c:v>
                </c:pt>
              </c:numCache>
            </c:numRef>
          </c:val>
          <c:extLst>
            <c:ext xmlns:c16="http://schemas.microsoft.com/office/drawing/2014/chart" uri="{C3380CC4-5D6E-409C-BE32-E72D297353CC}">
              <c16:uniqueId val="{00000002-6353-4B9E-9341-5473F0AA7023}"/>
            </c:ext>
          </c:extLst>
        </c:ser>
        <c:dLbls>
          <c:showLegendKey val="0"/>
          <c:showVal val="0"/>
          <c:showCatName val="0"/>
          <c:showSerName val="0"/>
          <c:showPercent val="0"/>
          <c:showBubbleSize val="0"/>
        </c:dLbls>
        <c:gapWidth val="219"/>
        <c:axId val="159875840"/>
        <c:axId val="159877376"/>
      </c:barChart>
      <c:catAx>
        <c:axId val="159875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9877376"/>
        <c:crosses val="autoZero"/>
        <c:auto val="1"/>
        <c:lblAlgn val="ctr"/>
        <c:lblOffset val="100"/>
        <c:noMultiLvlLbl val="0"/>
      </c:catAx>
      <c:valAx>
        <c:axId val="15987737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9875840"/>
        <c:crosses val="autoZero"/>
        <c:crossBetween val="between"/>
      </c:valAx>
      <c:spPr>
        <a:noFill/>
        <a:ln>
          <a:noFill/>
        </a:ln>
        <a:effectLst/>
      </c:spPr>
    </c:plotArea>
    <c:legend>
      <c:legendPos val="b"/>
      <c:layout>
        <c:manualLayout>
          <c:xMode val="edge"/>
          <c:yMode val="edge"/>
          <c:x val="0.54208974402899757"/>
          <c:y val="8.7864567575667227E-2"/>
          <c:w val="0.44618714126181275"/>
          <c:h val="0.204949257185853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22995869014974E-2"/>
          <c:y val="0.17806056653997945"/>
          <c:w val="0.89435365981495307"/>
          <c:h val="0.62286744560641971"/>
        </c:manualLayout>
      </c:layout>
      <c:barChart>
        <c:barDir val="col"/>
        <c:grouping val="clustered"/>
        <c:varyColors val="0"/>
        <c:ser>
          <c:idx val="0"/>
          <c:order val="0"/>
          <c:tx>
            <c:strRef>
              <c:f>Sheet1!$B$1</c:f>
              <c:strCache>
                <c:ptCount val="1"/>
                <c:pt idx="0">
                  <c:v>PBO (n=28)</c:v>
                </c:pt>
              </c:strCache>
            </c:strRef>
          </c:tx>
          <c:spPr>
            <a:solidFill>
              <a:sysClr val="window" lastClr="FFFFFF">
                <a:lumMod val="50000"/>
              </a:sysClr>
            </a:solidFill>
            <a:ln>
              <a:solidFill>
                <a:sysClr val="windowText" lastClr="000000"/>
              </a:solidFill>
            </a:ln>
          </c:spPr>
          <c:invertIfNegative val="0"/>
          <c:dLbls>
            <c:dLbl>
              <c:idx val="0"/>
              <c:layout>
                <c:manualLayout>
                  <c:x val="0"/>
                  <c:y val="2.472103672631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E5-4938-AB04-EBAD48FC814E}"/>
                </c:ext>
              </c:extLst>
            </c:dLbl>
            <c:dLbl>
              <c:idx val="1"/>
              <c:layout>
                <c:manualLayout>
                  <c:x val="0"/>
                  <c:y val="1.8540777544733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E5-4938-AB04-EBAD48FC814E}"/>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PASI 75</c:v>
                </c:pt>
                <c:pt idx="1">
                  <c:v>PASI 90</c:v>
                </c:pt>
              </c:strCache>
            </c:strRef>
          </c:cat>
          <c:val>
            <c:numRef>
              <c:f>Sheet1!$B$2:$B$3</c:f>
              <c:numCache>
                <c:formatCode>General</c:formatCode>
                <c:ptCount val="2"/>
                <c:pt idx="0">
                  <c:v>7.1</c:v>
                </c:pt>
                <c:pt idx="1">
                  <c:v>7.1</c:v>
                </c:pt>
              </c:numCache>
            </c:numRef>
          </c:val>
          <c:extLst>
            <c:ext xmlns:c16="http://schemas.microsoft.com/office/drawing/2014/chart" uri="{C3380CC4-5D6E-409C-BE32-E72D297353CC}">
              <c16:uniqueId val="{00000000-3F34-4D87-8832-3A2365F004DB}"/>
            </c:ext>
          </c:extLst>
        </c:ser>
        <c:ser>
          <c:idx val="1"/>
          <c:order val="1"/>
          <c:tx>
            <c:strRef>
              <c:f>Sheet1!$C$1</c:f>
              <c:strCache>
                <c:ptCount val="1"/>
                <c:pt idx="0">
                  <c:v>BKZ 16 mg (n=29)</c:v>
                </c:pt>
              </c:strCache>
            </c:strRef>
          </c:tx>
          <c:spPr>
            <a:solidFill>
              <a:srgbClr val="92D050"/>
            </a:solidFill>
            <a:ln>
              <a:solidFill>
                <a:schemeClr val="tx1"/>
              </a:solidFill>
            </a:ln>
          </c:spPr>
          <c:invertIfNegative val="0"/>
          <c:dLbls>
            <c:dLbl>
              <c:idx val="0"/>
              <c:layout>
                <c:manualLayout>
                  <c:x val="-1.6797075457224329E-2"/>
                  <c:y val="1.8540777544733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E5-4938-AB04-EBAD48FC814E}"/>
                </c:ext>
              </c:extLst>
            </c:dLbl>
            <c:dLbl>
              <c:idx val="1"/>
              <c:layout>
                <c:manualLayout>
                  <c:x val="-8.3985377286121647E-3"/>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E5-4938-AB04-EBAD48FC814E}"/>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PASI 75</c:v>
                </c:pt>
                <c:pt idx="1">
                  <c:v>PASI 90</c:v>
                </c:pt>
              </c:strCache>
            </c:strRef>
          </c:cat>
          <c:val>
            <c:numRef>
              <c:f>Sheet1!$C$2:$C$3</c:f>
              <c:numCache>
                <c:formatCode>General</c:formatCode>
                <c:ptCount val="2"/>
                <c:pt idx="0">
                  <c:v>44.8</c:v>
                </c:pt>
                <c:pt idx="1">
                  <c:v>20.7</c:v>
                </c:pt>
              </c:numCache>
            </c:numRef>
          </c:val>
          <c:extLst>
            <c:ext xmlns:c16="http://schemas.microsoft.com/office/drawing/2014/chart" uri="{C3380CC4-5D6E-409C-BE32-E72D297353CC}">
              <c16:uniqueId val="{00000001-3F34-4D87-8832-3A2365F004DB}"/>
            </c:ext>
          </c:extLst>
        </c:ser>
        <c:ser>
          <c:idx val="2"/>
          <c:order val="2"/>
          <c:tx>
            <c:strRef>
              <c:f>Sheet1!$D$1</c:f>
              <c:strCache>
                <c:ptCount val="1"/>
                <c:pt idx="0">
                  <c:v>BKZ 160 mg (n=28)</c:v>
                </c:pt>
              </c:strCache>
            </c:strRef>
          </c:tx>
          <c:spPr>
            <a:solidFill>
              <a:srgbClr val="00B050"/>
            </a:solidFill>
            <a:ln>
              <a:solidFill>
                <a:schemeClr val="tx1"/>
              </a:solidFill>
            </a:ln>
          </c:spPr>
          <c:invertIfNegative val="0"/>
          <c:dLbls>
            <c:dLbl>
              <c:idx val="0"/>
              <c:layout>
                <c:manualLayout>
                  <c:x val="-2.099634432153041E-2"/>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E5-4938-AB04-EBAD48FC814E}"/>
                </c:ext>
              </c:extLst>
            </c:dLbl>
            <c:dLbl>
              <c:idx val="1"/>
              <c:layout>
                <c:manualLayout>
                  <c:x val="-8.3985377286121647E-3"/>
                  <c:y val="2.472103672631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E5-4938-AB04-EBAD48FC814E}"/>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PASI 75</c:v>
                </c:pt>
                <c:pt idx="1">
                  <c:v>PASI 90</c:v>
                </c:pt>
              </c:strCache>
            </c:strRef>
          </c:cat>
          <c:val>
            <c:numRef>
              <c:f>Sheet1!$D$2:$D$3</c:f>
              <c:numCache>
                <c:formatCode>General</c:formatCode>
                <c:ptCount val="2"/>
                <c:pt idx="0">
                  <c:v>64.3</c:v>
                </c:pt>
                <c:pt idx="1">
                  <c:v>46.4</c:v>
                </c:pt>
              </c:numCache>
            </c:numRef>
          </c:val>
          <c:extLst>
            <c:ext xmlns:c16="http://schemas.microsoft.com/office/drawing/2014/chart" uri="{C3380CC4-5D6E-409C-BE32-E72D297353CC}">
              <c16:uniqueId val="{00000002-3F34-4D87-8832-3A2365F004DB}"/>
            </c:ext>
          </c:extLst>
        </c:ser>
        <c:ser>
          <c:idx val="3"/>
          <c:order val="3"/>
          <c:tx>
            <c:strRef>
              <c:f>Sheet1!$E$1</c:f>
              <c:strCache>
                <c:ptCount val="1"/>
                <c:pt idx="0">
                  <c:v>BKZ 160 mg (LD) (n=26)</c:v>
                </c:pt>
              </c:strCache>
            </c:strRef>
          </c:tx>
          <c:spPr>
            <a:solidFill>
              <a:srgbClr val="00B050">
                <a:lumMod val="50000"/>
              </a:srgbClr>
            </a:solidFill>
            <a:ln>
              <a:solidFill>
                <a:sysClr val="windowText" lastClr="000000"/>
              </a:solidFill>
            </a:ln>
          </c:spPr>
          <c:invertIfNegative val="0"/>
          <c:dLbls>
            <c:dLbl>
              <c:idx val="0"/>
              <c:layout>
                <c:manualLayout>
                  <c:x val="0"/>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E5-4938-AB04-EBAD48FC814E}"/>
                </c:ext>
              </c:extLst>
            </c:dLbl>
            <c:dLbl>
              <c:idx val="1"/>
              <c:layout>
                <c:manualLayout>
                  <c:x val="-1.25978065929184E-2"/>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5-4938-AB04-EBAD48FC814E}"/>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PASI 75</c:v>
                </c:pt>
                <c:pt idx="1">
                  <c:v>PASI 90</c:v>
                </c:pt>
              </c:strCache>
            </c:strRef>
          </c:cat>
          <c:val>
            <c:numRef>
              <c:f>Sheet1!$E$2:$E$3</c:f>
              <c:numCache>
                <c:formatCode>General</c:formatCode>
                <c:ptCount val="2"/>
                <c:pt idx="0">
                  <c:v>76.900000000000006</c:v>
                </c:pt>
                <c:pt idx="1">
                  <c:v>53.8</c:v>
                </c:pt>
              </c:numCache>
            </c:numRef>
          </c:val>
          <c:extLst>
            <c:ext xmlns:c16="http://schemas.microsoft.com/office/drawing/2014/chart" uri="{C3380CC4-5D6E-409C-BE32-E72D297353CC}">
              <c16:uniqueId val="{00000003-3F34-4D87-8832-3A2365F004DB}"/>
            </c:ext>
          </c:extLst>
        </c:ser>
        <c:ser>
          <c:idx val="4"/>
          <c:order val="4"/>
          <c:tx>
            <c:strRef>
              <c:f>Sheet1!$F$1</c:f>
              <c:strCache>
                <c:ptCount val="1"/>
                <c:pt idx="0">
                  <c:v>BKZ 320 mg (n=26)</c:v>
                </c:pt>
              </c:strCache>
            </c:strRef>
          </c:tx>
          <c:spPr>
            <a:solidFill>
              <a:srgbClr val="FFC000">
                <a:lumMod val="50000"/>
              </a:srgbClr>
            </a:solidFill>
            <a:ln>
              <a:solidFill>
                <a:sysClr val="windowText" lastClr="000000"/>
              </a:solidFill>
            </a:ln>
          </c:spPr>
          <c:invertIfNegative val="0"/>
          <c:dLbls>
            <c:dLbl>
              <c:idx val="0"/>
              <c:layout>
                <c:manualLayout>
                  <c:x val="2.5195613185836494E-2"/>
                  <c:y val="2.472103672631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E5-4938-AB04-EBAD48FC814E}"/>
                </c:ext>
              </c:extLst>
            </c:dLbl>
            <c:dLbl>
              <c:idx val="1"/>
              <c:layout>
                <c:manualLayout>
                  <c:x val="1.0331854661651353E-2"/>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E5-4938-AB04-EBAD48FC814E}"/>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PASI 75</c:v>
                </c:pt>
                <c:pt idx="1">
                  <c:v>PASI 90</c:v>
                </c:pt>
              </c:strCache>
            </c:strRef>
          </c:cat>
          <c:val>
            <c:numRef>
              <c:f>Sheet1!$F$2:$F$3</c:f>
              <c:numCache>
                <c:formatCode>General</c:formatCode>
                <c:ptCount val="2"/>
                <c:pt idx="0">
                  <c:v>73.099999999999994</c:v>
                </c:pt>
                <c:pt idx="1">
                  <c:v>53.8</c:v>
                </c:pt>
              </c:numCache>
            </c:numRef>
          </c:val>
          <c:extLst>
            <c:ext xmlns:c16="http://schemas.microsoft.com/office/drawing/2014/chart" uri="{C3380CC4-5D6E-409C-BE32-E72D297353CC}">
              <c16:uniqueId val="{00000004-3F34-4D87-8832-3A2365F004DB}"/>
            </c:ext>
          </c:extLst>
        </c:ser>
        <c:dLbls>
          <c:showLegendKey val="0"/>
          <c:showVal val="0"/>
          <c:showCatName val="0"/>
          <c:showSerName val="0"/>
          <c:showPercent val="0"/>
          <c:showBubbleSize val="0"/>
        </c:dLbls>
        <c:gapWidth val="100"/>
        <c:axId val="180404608"/>
        <c:axId val="180406144"/>
      </c:barChart>
      <c:catAx>
        <c:axId val="180404608"/>
        <c:scaling>
          <c:orientation val="minMax"/>
        </c:scaling>
        <c:delete val="0"/>
        <c:axPos val="b"/>
        <c:numFmt formatCode="General" sourceLinked="0"/>
        <c:majorTickMark val="out"/>
        <c:minorTickMark val="none"/>
        <c:tickLblPos val="nextTo"/>
        <c:spPr>
          <a:ln>
            <a:solidFill>
              <a:schemeClr val="tx1"/>
            </a:solidFill>
          </a:ln>
        </c:spPr>
        <c:txPr>
          <a:bodyPr/>
          <a:lstStyle/>
          <a:p>
            <a:pPr>
              <a:defRPr b="0"/>
            </a:pPr>
            <a:endParaRPr lang="en-US"/>
          </a:p>
        </c:txPr>
        <c:crossAx val="180406144"/>
        <c:crosses val="autoZero"/>
        <c:auto val="1"/>
        <c:lblAlgn val="ctr"/>
        <c:lblOffset val="400"/>
        <c:noMultiLvlLbl val="0"/>
      </c:catAx>
      <c:valAx>
        <c:axId val="180406144"/>
        <c:scaling>
          <c:orientation val="minMax"/>
          <c:max val="100"/>
        </c:scaling>
        <c:delete val="0"/>
        <c:axPos val="l"/>
        <c:numFmt formatCode="General" sourceLinked="1"/>
        <c:majorTickMark val="out"/>
        <c:minorTickMark val="none"/>
        <c:tickLblPos val="nextTo"/>
        <c:spPr>
          <a:ln>
            <a:solidFill>
              <a:schemeClr val="tx1"/>
            </a:solidFill>
          </a:ln>
        </c:spPr>
        <c:crossAx val="180404608"/>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3362263967945"/>
          <c:y val="0.17188030735840151"/>
          <c:w val="0.89435365981495307"/>
          <c:h val="0.62904770478799754"/>
        </c:manualLayout>
      </c:layout>
      <c:barChart>
        <c:barDir val="col"/>
        <c:grouping val="clustered"/>
        <c:varyColors val="0"/>
        <c:ser>
          <c:idx val="0"/>
          <c:order val="0"/>
          <c:tx>
            <c:strRef>
              <c:f>Sheet1!$B$1</c:f>
              <c:strCache>
                <c:ptCount val="1"/>
                <c:pt idx="0">
                  <c:v>PBO (n=21)</c:v>
                </c:pt>
              </c:strCache>
            </c:strRef>
          </c:tx>
          <c:spPr>
            <a:solidFill>
              <a:sysClr val="window" lastClr="FFFFFF">
                <a:lumMod val="50000"/>
              </a:sysClr>
            </a:solidFill>
            <a:ln>
              <a:solidFill>
                <a:sysClr val="windowText" lastClr="000000"/>
              </a:solidFill>
            </a:ln>
          </c:spPr>
          <c:invertIfNegative val="0"/>
          <c:dLbls>
            <c:dLbl>
              <c:idx val="0"/>
              <c:layout>
                <c:manualLayout>
                  <c:x val="-5.2761918625422432E-17"/>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3-4AA8-87FF-FCCCF8F7AA7B}"/>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Resolution of enthesitis</c:v>
                </c:pt>
              </c:strCache>
            </c:strRef>
          </c:cat>
          <c:val>
            <c:numRef>
              <c:f>Sheet1!$B$2</c:f>
              <c:numCache>
                <c:formatCode>General</c:formatCode>
                <c:ptCount val="1"/>
                <c:pt idx="0">
                  <c:v>28.6</c:v>
                </c:pt>
              </c:numCache>
            </c:numRef>
          </c:val>
          <c:extLst>
            <c:ext xmlns:c16="http://schemas.microsoft.com/office/drawing/2014/chart" uri="{C3380CC4-5D6E-409C-BE32-E72D297353CC}">
              <c16:uniqueId val="{00000000-3F34-4D87-8832-3A2365F004DB}"/>
            </c:ext>
          </c:extLst>
        </c:ser>
        <c:ser>
          <c:idx val="1"/>
          <c:order val="1"/>
          <c:tx>
            <c:strRef>
              <c:f>Sheet1!$C$1</c:f>
              <c:strCache>
                <c:ptCount val="1"/>
                <c:pt idx="0">
                  <c:v>BKZ 16 mg (n=19)</c:v>
                </c:pt>
              </c:strCache>
            </c:strRef>
          </c:tx>
          <c:spPr>
            <a:solidFill>
              <a:srgbClr val="92D05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Resolution of enthesitis</c:v>
                </c:pt>
              </c:strCache>
            </c:strRef>
          </c:cat>
          <c:val>
            <c:numRef>
              <c:f>Sheet1!$C$2</c:f>
              <c:numCache>
                <c:formatCode>General</c:formatCode>
                <c:ptCount val="1"/>
                <c:pt idx="0">
                  <c:v>26.3</c:v>
                </c:pt>
              </c:numCache>
            </c:numRef>
          </c:val>
          <c:extLst>
            <c:ext xmlns:c16="http://schemas.microsoft.com/office/drawing/2014/chart" uri="{C3380CC4-5D6E-409C-BE32-E72D297353CC}">
              <c16:uniqueId val="{00000001-3F34-4D87-8832-3A2365F004DB}"/>
            </c:ext>
          </c:extLst>
        </c:ser>
        <c:ser>
          <c:idx val="2"/>
          <c:order val="2"/>
          <c:tx>
            <c:strRef>
              <c:f>Sheet1!$D$1</c:f>
              <c:strCache>
                <c:ptCount val="1"/>
                <c:pt idx="0">
                  <c:v>BKZ 160 mg (n=22)</c:v>
                </c:pt>
              </c:strCache>
            </c:strRef>
          </c:tx>
          <c:spPr>
            <a:solidFill>
              <a:srgbClr val="00B050"/>
            </a:solidFill>
            <a:ln>
              <a:solidFill>
                <a:schemeClr val="tx1"/>
              </a:solidFill>
            </a:ln>
          </c:spPr>
          <c:invertIfNegative val="0"/>
          <c:dLbls>
            <c:dLbl>
              <c:idx val="0"/>
              <c:layout>
                <c:manualLayout>
                  <c:x val="-5.7559121602482203E-3"/>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73-4AA8-87FF-FCCCF8F7AA7B}"/>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Resolution of enthesitis</c:v>
                </c:pt>
              </c:strCache>
            </c:strRef>
          </c:cat>
          <c:val>
            <c:numRef>
              <c:f>Sheet1!$D$2</c:f>
              <c:numCache>
                <c:formatCode>General</c:formatCode>
                <c:ptCount val="1"/>
                <c:pt idx="0">
                  <c:v>59.1</c:v>
                </c:pt>
              </c:numCache>
            </c:numRef>
          </c:val>
          <c:extLst>
            <c:ext xmlns:c16="http://schemas.microsoft.com/office/drawing/2014/chart" uri="{C3380CC4-5D6E-409C-BE32-E72D297353CC}">
              <c16:uniqueId val="{00000002-3F34-4D87-8832-3A2365F004DB}"/>
            </c:ext>
          </c:extLst>
        </c:ser>
        <c:ser>
          <c:idx val="3"/>
          <c:order val="3"/>
          <c:tx>
            <c:strRef>
              <c:f>Sheet1!$E$1</c:f>
              <c:strCache>
                <c:ptCount val="1"/>
                <c:pt idx="0">
                  <c:v>BKZ 160 mg (LD) (n=22)</c:v>
                </c:pt>
              </c:strCache>
            </c:strRef>
          </c:tx>
          <c:spPr>
            <a:solidFill>
              <a:srgbClr val="00B050">
                <a:lumMod val="50000"/>
              </a:srgbClr>
            </a:solidFill>
            <a:ln>
              <a:solidFill>
                <a:sysClr val="windowText" lastClr="000000"/>
              </a:solidFill>
            </a:ln>
          </c:spPr>
          <c:invertIfNegative val="0"/>
          <c:dLbls>
            <c:dLbl>
              <c:idx val="0"/>
              <c:layout>
                <c:manualLayout>
                  <c:x val="5.7559121602482203E-3"/>
                  <c:y val="1.236051836315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73-4AA8-87FF-FCCCF8F7AA7B}"/>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Resolution of enthesitis</c:v>
                </c:pt>
              </c:strCache>
            </c:strRef>
          </c:cat>
          <c:val>
            <c:numRef>
              <c:f>Sheet1!$E$2</c:f>
              <c:numCache>
                <c:formatCode>General</c:formatCode>
                <c:ptCount val="1"/>
                <c:pt idx="0">
                  <c:v>59.1</c:v>
                </c:pt>
              </c:numCache>
            </c:numRef>
          </c:val>
          <c:extLst>
            <c:ext xmlns:c16="http://schemas.microsoft.com/office/drawing/2014/chart" uri="{C3380CC4-5D6E-409C-BE32-E72D297353CC}">
              <c16:uniqueId val="{00000003-3F34-4D87-8832-3A2365F004DB}"/>
            </c:ext>
          </c:extLst>
        </c:ser>
        <c:ser>
          <c:idx val="4"/>
          <c:order val="4"/>
          <c:tx>
            <c:strRef>
              <c:f>Sheet1!$F$1</c:f>
              <c:strCache>
                <c:ptCount val="1"/>
                <c:pt idx="0">
                  <c:v>BKZ 320 mg (n=23)</c:v>
                </c:pt>
              </c:strCache>
            </c:strRef>
          </c:tx>
          <c:spPr>
            <a:solidFill>
              <a:srgbClr val="FFC000">
                <a:lumMod val="50000"/>
              </a:srgbClr>
            </a:solidFill>
            <a:ln>
              <a:solidFill>
                <a:sysClr val="windowText" lastClr="000000"/>
              </a:solidFill>
            </a:ln>
          </c:spPr>
          <c:invertIfNegative val="0"/>
          <c:dLbls>
            <c:dLbl>
              <c:idx val="0"/>
              <c:layout>
                <c:manualLayout>
                  <c:x val="5.7559121602482203E-3"/>
                  <c:y val="-5.6651721385611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73-4AA8-87FF-FCCCF8F7AA7B}"/>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Resolution of enthesitis</c:v>
                </c:pt>
              </c:strCache>
            </c:strRef>
          </c:cat>
          <c:val>
            <c:numRef>
              <c:f>Sheet1!$F$2</c:f>
              <c:numCache>
                <c:formatCode>General</c:formatCode>
                <c:ptCount val="1"/>
                <c:pt idx="0">
                  <c:v>34.800000000000011</c:v>
                </c:pt>
              </c:numCache>
            </c:numRef>
          </c:val>
          <c:extLst>
            <c:ext xmlns:c16="http://schemas.microsoft.com/office/drawing/2014/chart" uri="{C3380CC4-5D6E-409C-BE32-E72D297353CC}">
              <c16:uniqueId val="{00000004-3F34-4D87-8832-3A2365F004DB}"/>
            </c:ext>
          </c:extLst>
        </c:ser>
        <c:dLbls>
          <c:showLegendKey val="0"/>
          <c:showVal val="0"/>
          <c:showCatName val="0"/>
          <c:showSerName val="0"/>
          <c:showPercent val="0"/>
          <c:showBubbleSize val="0"/>
        </c:dLbls>
        <c:gapWidth val="150"/>
        <c:axId val="180332032"/>
        <c:axId val="180333568"/>
      </c:barChart>
      <c:catAx>
        <c:axId val="180332032"/>
        <c:scaling>
          <c:orientation val="minMax"/>
        </c:scaling>
        <c:delete val="0"/>
        <c:axPos val="b"/>
        <c:numFmt formatCode="General" sourceLinked="0"/>
        <c:majorTickMark val="out"/>
        <c:minorTickMark val="none"/>
        <c:tickLblPos val="nextTo"/>
        <c:spPr>
          <a:ln>
            <a:solidFill>
              <a:schemeClr val="tx1"/>
            </a:solidFill>
          </a:ln>
        </c:spPr>
        <c:txPr>
          <a:bodyPr/>
          <a:lstStyle/>
          <a:p>
            <a:pPr>
              <a:defRPr b="0"/>
            </a:pPr>
            <a:endParaRPr lang="en-US"/>
          </a:p>
        </c:txPr>
        <c:crossAx val="180333568"/>
        <c:crosses val="autoZero"/>
        <c:auto val="1"/>
        <c:lblAlgn val="ctr"/>
        <c:lblOffset val="400"/>
        <c:noMultiLvlLbl val="0"/>
      </c:catAx>
      <c:valAx>
        <c:axId val="180333568"/>
        <c:scaling>
          <c:orientation val="minMax"/>
          <c:max val="100"/>
        </c:scaling>
        <c:delete val="0"/>
        <c:axPos val="l"/>
        <c:numFmt formatCode="General" sourceLinked="1"/>
        <c:majorTickMark val="out"/>
        <c:minorTickMark val="none"/>
        <c:tickLblPos val="nextTo"/>
        <c:spPr>
          <a:ln>
            <a:solidFill>
              <a:schemeClr val="tx1"/>
            </a:solidFill>
          </a:ln>
        </c:spPr>
        <c:crossAx val="18033203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52008032128521E-2"/>
          <c:y val="0.4083149988619984"/>
          <c:w val="0.89394459136848614"/>
          <c:h val="0.3959280991090946"/>
        </c:manualLayout>
      </c:layout>
      <c:barChart>
        <c:barDir val="col"/>
        <c:grouping val="clustered"/>
        <c:varyColors val="0"/>
        <c:ser>
          <c:idx val="0"/>
          <c:order val="0"/>
          <c:tx>
            <c:strRef>
              <c:f>Sheet1!$B$1</c:f>
              <c:strCache>
                <c:ptCount val="1"/>
                <c:pt idx="0">
                  <c:v>PBO (n=42)</c:v>
                </c:pt>
              </c:strCache>
            </c:strRef>
          </c:tx>
          <c:spPr>
            <a:solidFill>
              <a:sysClr val="window" lastClr="FFFFFF">
                <a:lumMod val="50000"/>
              </a:sysClr>
            </a:solidFill>
            <a:ln>
              <a:solidFill>
                <a:schemeClr val="tx1"/>
              </a:solidFill>
            </a:ln>
          </c:spPr>
          <c:invertIfNegative val="0"/>
          <c:cat>
            <c:strRef>
              <c:f>Sheet1!$A$2:$A$4</c:f>
              <c:strCache>
                <c:ptCount val="3"/>
                <c:pt idx="0">
                  <c:v>ACR20</c:v>
                </c:pt>
                <c:pt idx="1">
                  <c:v>ACR50</c:v>
                </c:pt>
                <c:pt idx="2">
                  <c:v>ACR70</c:v>
                </c:pt>
              </c:strCache>
            </c:strRef>
          </c:cat>
          <c:val>
            <c:numRef>
              <c:f>Sheet1!$B$2:$B$4</c:f>
              <c:numCache>
                <c:formatCode>General</c:formatCode>
                <c:ptCount val="3"/>
                <c:pt idx="0">
                  <c:v>31</c:v>
                </c:pt>
                <c:pt idx="1">
                  <c:v>7</c:v>
                </c:pt>
                <c:pt idx="2">
                  <c:v>2.4</c:v>
                </c:pt>
              </c:numCache>
            </c:numRef>
          </c:val>
          <c:extLst>
            <c:ext xmlns:c16="http://schemas.microsoft.com/office/drawing/2014/chart" uri="{C3380CC4-5D6E-409C-BE32-E72D297353CC}">
              <c16:uniqueId val="{00000000-6996-40C8-9770-CDF1FD34177F}"/>
            </c:ext>
          </c:extLst>
        </c:ser>
        <c:ser>
          <c:idx val="4"/>
          <c:order val="1"/>
          <c:tx>
            <c:strRef>
              <c:f>Sheet1!$F$1</c:f>
              <c:strCache>
                <c:ptCount val="1"/>
                <c:pt idx="0">
                  <c:v>RZB 75 mg Week 0 (n=20) </c:v>
                </c:pt>
              </c:strCache>
            </c:strRef>
          </c:tx>
          <c:spPr>
            <a:solidFill>
              <a:srgbClr val="C00000">
                <a:lumMod val="20000"/>
                <a:lumOff val="80000"/>
              </a:srgbClr>
            </a:solidFill>
            <a:ln>
              <a:solidFill>
                <a:sysClr val="windowText" lastClr="000000"/>
              </a:solidFill>
            </a:ln>
          </c:spPr>
          <c:invertIfNegative val="0"/>
          <c:cat>
            <c:strRef>
              <c:f>Sheet1!$A$2:$A$4</c:f>
              <c:strCache>
                <c:ptCount val="3"/>
                <c:pt idx="0">
                  <c:v>ACR20</c:v>
                </c:pt>
                <c:pt idx="1">
                  <c:v>ACR50</c:v>
                </c:pt>
                <c:pt idx="2">
                  <c:v>ACR70</c:v>
                </c:pt>
              </c:strCache>
            </c:strRef>
          </c:cat>
          <c:val>
            <c:numRef>
              <c:f>Sheet1!$F$2:$F$4</c:f>
              <c:numCache>
                <c:formatCode>General</c:formatCode>
                <c:ptCount val="3"/>
                <c:pt idx="0">
                  <c:v>40</c:v>
                </c:pt>
                <c:pt idx="1">
                  <c:v>20</c:v>
                </c:pt>
                <c:pt idx="2">
                  <c:v>15</c:v>
                </c:pt>
              </c:numCache>
            </c:numRef>
          </c:val>
          <c:extLst xmlns:c15="http://schemas.microsoft.com/office/drawing/2012/chart">
            <c:ext xmlns:c16="http://schemas.microsoft.com/office/drawing/2014/chart" uri="{C3380CC4-5D6E-409C-BE32-E72D297353CC}">
              <c16:uniqueId val="{00000007-24BF-4FB3-969C-1E28B8A6D2B4}"/>
            </c:ext>
          </c:extLst>
        </c:ser>
        <c:ser>
          <c:idx val="3"/>
          <c:order val="2"/>
          <c:tx>
            <c:strRef>
              <c:f>Sheet1!$E$1</c:f>
              <c:strCache>
                <c:ptCount val="1"/>
                <c:pt idx="0">
                  <c:v>RZB 150 mg Week 0, 12 (n=39)</c:v>
                </c:pt>
              </c:strCache>
            </c:strRef>
          </c:tx>
          <c:spPr>
            <a:solidFill>
              <a:srgbClr val="C00000">
                <a:lumMod val="40000"/>
                <a:lumOff val="60000"/>
              </a:srgbClr>
            </a:solidFill>
            <a:ln>
              <a:solidFill>
                <a:sysClr val="windowText" lastClr="000000"/>
              </a:solidFill>
            </a:ln>
          </c:spPr>
          <c:invertIfNegative val="0"/>
          <c:cat>
            <c:strRef>
              <c:f>Sheet1!$A$2:$A$4</c:f>
              <c:strCache>
                <c:ptCount val="3"/>
                <c:pt idx="0">
                  <c:v>ACR20</c:v>
                </c:pt>
                <c:pt idx="1">
                  <c:v>ACR50</c:v>
                </c:pt>
                <c:pt idx="2">
                  <c:v>ACR70</c:v>
                </c:pt>
              </c:strCache>
            </c:strRef>
          </c:cat>
          <c:val>
            <c:numRef>
              <c:f>Sheet1!$E$2:$E$4</c:f>
              <c:numCache>
                <c:formatCode>General</c:formatCode>
                <c:ptCount val="3"/>
                <c:pt idx="0">
                  <c:v>59</c:v>
                </c:pt>
                <c:pt idx="1">
                  <c:v>33</c:v>
                </c:pt>
                <c:pt idx="2">
                  <c:v>15</c:v>
                </c:pt>
              </c:numCache>
            </c:numRef>
          </c:val>
          <c:extLst>
            <c:ext xmlns:c16="http://schemas.microsoft.com/office/drawing/2014/chart" uri="{C3380CC4-5D6E-409C-BE32-E72D297353CC}">
              <c16:uniqueId val="{00000006-24BF-4FB3-969C-1E28B8A6D2B4}"/>
            </c:ext>
          </c:extLst>
        </c:ser>
        <c:ser>
          <c:idx val="2"/>
          <c:order val="3"/>
          <c:tx>
            <c:strRef>
              <c:f>Sheet1!$D$1</c:f>
              <c:strCache>
                <c:ptCount val="1"/>
                <c:pt idx="0">
                  <c:v>RZB 150 mg Week 0, 4, 16 (n=42)</c:v>
                </c:pt>
              </c:strCache>
            </c:strRef>
          </c:tx>
          <c:spPr>
            <a:solidFill>
              <a:srgbClr val="C00000">
                <a:lumMod val="60000"/>
                <a:lumOff val="40000"/>
              </a:srgbClr>
            </a:solidFill>
            <a:ln>
              <a:solidFill>
                <a:schemeClr val="tx1"/>
              </a:solidFill>
            </a:ln>
          </c:spPr>
          <c:invertIfNegative val="0"/>
          <c:cat>
            <c:strRef>
              <c:f>Sheet1!$A$2:$A$4</c:f>
              <c:strCache>
                <c:ptCount val="3"/>
                <c:pt idx="0">
                  <c:v>ACR20</c:v>
                </c:pt>
                <c:pt idx="1">
                  <c:v>ACR50</c:v>
                </c:pt>
                <c:pt idx="2">
                  <c:v>ACR70</c:v>
                </c:pt>
              </c:strCache>
            </c:strRef>
          </c:cat>
          <c:val>
            <c:numRef>
              <c:f>Sheet1!$D$2:$D$4</c:f>
              <c:numCache>
                <c:formatCode>General</c:formatCode>
                <c:ptCount val="3"/>
                <c:pt idx="0">
                  <c:v>48</c:v>
                </c:pt>
                <c:pt idx="1">
                  <c:v>17</c:v>
                </c:pt>
                <c:pt idx="2">
                  <c:v>12</c:v>
                </c:pt>
              </c:numCache>
            </c:numRef>
          </c:val>
          <c:extLst>
            <c:ext xmlns:c16="http://schemas.microsoft.com/office/drawing/2014/chart" uri="{C3380CC4-5D6E-409C-BE32-E72D297353CC}">
              <c16:uniqueId val="{00000002-6996-40C8-9770-CDF1FD34177F}"/>
            </c:ext>
          </c:extLst>
        </c:ser>
        <c:ser>
          <c:idx val="1"/>
          <c:order val="4"/>
          <c:tx>
            <c:strRef>
              <c:f>Sheet1!$C$1</c:f>
              <c:strCache>
                <c:ptCount val="1"/>
                <c:pt idx="0">
                  <c:v>RZB 150 mg Week 0, 4, 8, 12, 16 (n=42) </c:v>
                </c:pt>
              </c:strCache>
            </c:strRef>
          </c:tx>
          <c:spPr>
            <a:solidFill>
              <a:srgbClr val="C00000">
                <a:lumMod val="75000"/>
              </a:srgbClr>
            </a:solidFill>
            <a:ln>
              <a:solidFill>
                <a:schemeClr val="tx1"/>
              </a:solidFill>
            </a:ln>
          </c:spPr>
          <c:invertIfNegative val="0"/>
          <c:cat>
            <c:strRef>
              <c:f>Sheet1!$A$2:$A$4</c:f>
              <c:strCache>
                <c:ptCount val="3"/>
                <c:pt idx="0">
                  <c:v>ACR20</c:v>
                </c:pt>
                <c:pt idx="1">
                  <c:v>ACR50</c:v>
                </c:pt>
                <c:pt idx="2">
                  <c:v>ACR70</c:v>
                </c:pt>
              </c:strCache>
            </c:strRef>
          </c:cat>
          <c:val>
            <c:numRef>
              <c:f>Sheet1!$C$2:$C$4</c:f>
              <c:numCache>
                <c:formatCode>General</c:formatCode>
                <c:ptCount val="3"/>
                <c:pt idx="0">
                  <c:v>43</c:v>
                </c:pt>
                <c:pt idx="1">
                  <c:v>19</c:v>
                </c:pt>
                <c:pt idx="2">
                  <c:v>12</c:v>
                </c:pt>
              </c:numCache>
            </c:numRef>
          </c:val>
          <c:extLst>
            <c:ext xmlns:c16="http://schemas.microsoft.com/office/drawing/2014/chart" uri="{C3380CC4-5D6E-409C-BE32-E72D297353CC}">
              <c16:uniqueId val="{00000001-6996-40C8-9770-CDF1FD34177F}"/>
            </c:ext>
          </c:extLst>
        </c:ser>
        <c:dLbls>
          <c:showLegendKey val="0"/>
          <c:showVal val="0"/>
          <c:showCatName val="0"/>
          <c:showSerName val="0"/>
          <c:showPercent val="0"/>
          <c:showBubbleSize val="0"/>
        </c:dLbls>
        <c:gapWidth val="150"/>
        <c:axId val="180556160"/>
        <c:axId val="180557696"/>
        <c:extLst/>
      </c:barChart>
      <c:catAx>
        <c:axId val="180556160"/>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80557696"/>
        <c:crosses val="autoZero"/>
        <c:auto val="1"/>
        <c:lblAlgn val="ctr"/>
        <c:lblOffset val="100"/>
        <c:noMultiLvlLbl val="0"/>
      </c:catAx>
      <c:valAx>
        <c:axId val="18055769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0556160"/>
        <c:crosses val="autoZero"/>
        <c:crossBetween val="between"/>
        <c:majorUnit val="50"/>
      </c:valAx>
    </c:plotArea>
    <c:legend>
      <c:legendPos val="t"/>
      <c:layout>
        <c:manualLayout>
          <c:xMode val="edge"/>
          <c:yMode val="edge"/>
          <c:x val="4.2503346720214183E-3"/>
          <c:y val="4.7393364928909982E-3"/>
          <c:w val="0.95324631860776443"/>
          <c:h val="0.23461998834312353"/>
        </c:manualLayout>
      </c:layout>
      <c:overlay val="0"/>
      <c:txPr>
        <a:bodyPr/>
        <a:lstStyle/>
        <a:p>
          <a:pPr>
            <a:defRPr sz="1150"/>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02370808422433E-2"/>
          <c:y val="9.8440090007510195E-2"/>
          <c:w val="0.89394459136848614"/>
          <c:h val="0.546551327771582"/>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cat>
            <c:strRef>
              <c:f>Sheet1!$A$2:$A$4</c:f>
              <c:strCache>
                <c:ptCount val="3"/>
                <c:pt idx="0">
                  <c:v>PASI 75</c:v>
                </c:pt>
                <c:pt idx="1">
                  <c:v>PASI 90</c:v>
                </c:pt>
                <c:pt idx="2">
                  <c:v>PASI 100</c:v>
                </c:pt>
              </c:strCache>
            </c:strRef>
          </c:cat>
          <c:val>
            <c:numRef>
              <c:f>Sheet1!$B$2:$B$4</c:f>
              <c:numCache>
                <c:formatCode>General</c:formatCode>
                <c:ptCount val="3"/>
                <c:pt idx="0">
                  <c:v>14</c:v>
                </c:pt>
                <c:pt idx="1">
                  <c:v>10</c:v>
                </c:pt>
                <c:pt idx="2">
                  <c:v>5</c:v>
                </c:pt>
              </c:numCache>
            </c:numRef>
          </c:val>
          <c:extLst>
            <c:ext xmlns:c16="http://schemas.microsoft.com/office/drawing/2014/chart" uri="{C3380CC4-5D6E-409C-BE32-E72D297353CC}">
              <c16:uniqueId val="{00000000-DB23-4903-BDBD-4C5AD22DA19B}"/>
            </c:ext>
          </c:extLst>
        </c:ser>
        <c:ser>
          <c:idx val="4"/>
          <c:order val="1"/>
          <c:tx>
            <c:strRef>
              <c:f>Sheet1!$F$1</c:f>
              <c:strCache>
                <c:ptCount val="1"/>
                <c:pt idx="0">
                  <c:v>Arm 4</c:v>
                </c:pt>
              </c:strCache>
            </c:strRef>
          </c:tx>
          <c:spPr>
            <a:solidFill>
              <a:srgbClr val="C00000">
                <a:lumMod val="20000"/>
                <a:lumOff val="80000"/>
              </a:srgbClr>
            </a:solidFill>
            <a:ln>
              <a:solidFill>
                <a:sysClr val="windowText" lastClr="000000"/>
              </a:solidFill>
            </a:ln>
          </c:spPr>
          <c:invertIfNegative val="0"/>
          <c:cat>
            <c:strRef>
              <c:f>Sheet1!$A$2:$A$4</c:f>
              <c:strCache>
                <c:ptCount val="3"/>
                <c:pt idx="0">
                  <c:v>PASI 75</c:v>
                </c:pt>
                <c:pt idx="1">
                  <c:v>PASI 90</c:v>
                </c:pt>
                <c:pt idx="2">
                  <c:v>PASI 100</c:v>
                </c:pt>
              </c:strCache>
            </c:strRef>
          </c:cat>
          <c:val>
            <c:numRef>
              <c:f>Sheet1!$F$2:$F$4</c:f>
              <c:numCache>
                <c:formatCode>General</c:formatCode>
                <c:ptCount val="3"/>
                <c:pt idx="0">
                  <c:v>56</c:v>
                </c:pt>
                <c:pt idx="1">
                  <c:v>56</c:v>
                </c:pt>
                <c:pt idx="2">
                  <c:v>44</c:v>
                </c:pt>
              </c:numCache>
            </c:numRef>
          </c:val>
          <c:extLst xmlns:c15="http://schemas.microsoft.com/office/drawing/2012/chart">
            <c:ext xmlns:c16="http://schemas.microsoft.com/office/drawing/2014/chart" uri="{C3380CC4-5D6E-409C-BE32-E72D297353CC}">
              <c16:uniqueId val="{00000004-DB23-4903-BDBD-4C5AD22DA19B}"/>
            </c:ext>
          </c:extLst>
        </c:ser>
        <c:ser>
          <c:idx val="3"/>
          <c:order val="2"/>
          <c:tx>
            <c:strRef>
              <c:f>Sheet1!$E$1</c:f>
              <c:strCache>
                <c:ptCount val="1"/>
                <c:pt idx="0">
                  <c:v>Arm 3</c:v>
                </c:pt>
              </c:strCache>
            </c:strRef>
          </c:tx>
          <c:spPr>
            <a:solidFill>
              <a:srgbClr val="C00000">
                <a:lumMod val="40000"/>
                <a:lumOff val="60000"/>
              </a:srgbClr>
            </a:solidFill>
            <a:ln>
              <a:solidFill>
                <a:sysClr val="windowText" lastClr="000000"/>
              </a:solidFill>
            </a:ln>
          </c:spPr>
          <c:invertIfNegative val="0"/>
          <c:cat>
            <c:strRef>
              <c:f>Sheet1!$A$2:$A$4</c:f>
              <c:strCache>
                <c:ptCount val="3"/>
                <c:pt idx="0">
                  <c:v>PASI 75</c:v>
                </c:pt>
                <c:pt idx="1">
                  <c:v>PASI 90</c:v>
                </c:pt>
                <c:pt idx="2">
                  <c:v>PASI 100</c:v>
                </c:pt>
              </c:strCache>
            </c:strRef>
          </c:cat>
          <c:val>
            <c:numRef>
              <c:f>Sheet1!$E$2:$E$4</c:f>
              <c:numCache>
                <c:formatCode>General</c:formatCode>
                <c:ptCount val="3"/>
                <c:pt idx="0">
                  <c:v>70</c:v>
                </c:pt>
                <c:pt idx="1">
                  <c:v>48</c:v>
                </c:pt>
                <c:pt idx="2">
                  <c:v>29</c:v>
                </c:pt>
              </c:numCache>
            </c:numRef>
          </c:val>
          <c:extLst>
            <c:ext xmlns:c16="http://schemas.microsoft.com/office/drawing/2014/chart" uri="{C3380CC4-5D6E-409C-BE32-E72D297353CC}">
              <c16:uniqueId val="{00000003-DB23-4903-BDBD-4C5AD22DA19B}"/>
            </c:ext>
          </c:extLst>
        </c:ser>
        <c:ser>
          <c:idx val="2"/>
          <c:order val="3"/>
          <c:tx>
            <c:strRef>
              <c:f>Sheet1!$D$1</c:f>
              <c:strCache>
                <c:ptCount val="1"/>
                <c:pt idx="0">
                  <c:v>Arm 2</c:v>
                </c:pt>
              </c:strCache>
            </c:strRef>
          </c:tx>
          <c:spPr>
            <a:solidFill>
              <a:srgbClr val="C00000">
                <a:lumMod val="60000"/>
                <a:lumOff val="40000"/>
              </a:srgbClr>
            </a:solidFill>
            <a:ln>
              <a:solidFill>
                <a:schemeClr val="tx1"/>
              </a:solidFill>
            </a:ln>
          </c:spPr>
          <c:invertIfNegative val="0"/>
          <c:cat>
            <c:strRef>
              <c:f>Sheet1!$A$2:$A$4</c:f>
              <c:strCache>
                <c:ptCount val="3"/>
                <c:pt idx="0">
                  <c:v>PASI 75</c:v>
                </c:pt>
                <c:pt idx="1">
                  <c:v>PASI 90</c:v>
                </c:pt>
                <c:pt idx="2">
                  <c:v>PASI 100</c:v>
                </c:pt>
              </c:strCache>
            </c:strRef>
          </c:cat>
          <c:val>
            <c:numRef>
              <c:f>Sheet1!$D$2:$D$4</c:f>
              <c:numCache>
                <c:formatCode>General</c:formatCode>
                <c:ptCount val="3"/>
                <c:pt idx="0">
                  <c:v>70</c:v>
                </c:pt>
                <c:pt idx="1">
                  <c:v>53</c:v>
                </c:pt>
                <c:pt idx="2">
                  <c:v>35</c:v>
                </c:pt>
              </c:numCache>
            </c:numRef>
          </c:val>
          <c:extLst>
            <c:ext xmlns:c16="http://schemas.microsoft.com/office/drawing/2014/chart" uri="{C3380CC4-5D6E-409C-BE32-E72D297353CC}">
              <c16:uniqueId val="{00000002-DB23-4903-BDBD-4C5AD22DA19B}"/>
            </c:ext>
          </c:extLst>
        </c:ser>
        <c:ser>
          <c:idx val="1"/>
          <c:order val="4"/>
          <c:tx>
            <c:strRef>
              <c:f>Sheet1!$C$1</c:f>
              <c:strCache>
                <c:ptCount val="1"/>
                <c:pt idx="0">
                  <c:v>Arm 1</c:v>
                </c:pt>
              </c:strCache>
            </c:strRef>
          </c:tx>
          <c:spPr>
            <a:solidFill>
              <a:srgbClr val="C00000">
                <a:lumMod val="75000"/>
              </a:srgbClr>
            </a:solidFill>
            <a:ln>
              <a:solidFill>
                <a:schemeClr val="tx1"/>
              </a:solidFill>
            </a:ln>
          </c:spPr>
          <c:invertIfNegative val="0"/>
          <c:cat>
            <c:strRef>
              <c:f>Sheet1!$A$2:$A$4</c:f>
              <c:strCache>
                <c:ptCount val="3"/>
                <c:pt idx="0">
                  <c:v>PASI 75</c:v>
                </c:pt>
                <c:pt idx="1">
                  <c:v>PASI 90</c:v>
                </c:pt>
                <c:pt idx="2">
                  <c:v>PASI 100</c:v>
                </c:pt>
              </c:strCache>
            </c:strRef>
          </c:cat>
          <c:val>
            <c:numRef>
              <c:f>Sheet1!$C$2:$C$4</c:f>
              <c:numCache>
                <c:formatCode>General</c:formatCode>
                <c:ptCount val="3"/>
                <c:pt idx="0">
                  <c:v>69</c:v>
                </c:pt>
                <c:pt idx="1">
                  <c:v>60</c:v>
                </c:pt>
                <c:pt idx="2">
                  <c:v>47</c:v>
                </c:pt>
              </c:numCache>
            </c:numRef>
          </c:val>
          <c:extLst>
            <c:ext xmlns:c16="http://schemas.microsoft.com/office/drawing/2014/chart" uri="{C3380CC4-5D6E-409C-BE32-E72D297353CC}">
              <c16:uniqueId val="{00000001-DB23-4903-BDBD-4C5AD22DA19B}"/>
            </c:ext>
          </c:extLst>
        </c:ser>
        <c:dLbls>
          <c:showLegendKey val="0"/>
          <c:showVal val="0"/>
          <c:showCatName val="0"/>
          <c:showSerName val="0"/>
          <c:showPercent val="0"/>
          <c:showBubbleSize val="0"/>
        </c:dLbls>
        <c:gapWidth val="150"/>
        <c:axId val="181000448"/>
        <c:axId val="181055488"/>
        <c:extLst/>
      </c:barChart>
      <c:catAx>
        <c:axId val="18100044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81055488"/>
        <c:crosses val="autoZero"/>
        <c:auto val="1"/>
        <c:lblAlgn val="ctr"/>
        <c:lblOffset val="100"/>
        <c:noMultiLvlLbl val="0"/>
      </c:catAx>
      <c:valAx>
        <c:axId val="18105548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1000448"/>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29506364652"/>
          <c:y val="0.24006588880982602"/>
          <c:w val="0.89394459136848614"/>
          <c:h val="0.68346981049055211"/>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Sheet1!$B$2</c:f>
              <c:numCache>
                <c:formatCode>General</c:formatCode>
                <c:ptCount val="1"/>
                <c:pt idx="0">
                  <c:v>0.60000000000000009</c:v>
                </c:pt>
              </c:numCache>
            </c:numRef>
          </c:val>
          <c:extLst>
            <c:ext xmlns:c16="http://schemas.microsoft.com/office/drawing/2014/chart" uri="{C3380CC4-5D6E-409C-BE32-E72D297353CC}">
              <c16:uniqueId val="{00000000-688D-4508-9429-07924B7028F6}"/>
            </c:ext>
          </c:extLst>
        </c:ser>
        <c:ser>
          <c:idx val="4"/>
          <c:order val="1"/>
          <c:tx>
            <c:strRef>
              <c:f>Sheet1!$F$1</c:f>
              <c:strCache>
                <c:ptCount val="1"/>
                <c:pt idx="0">
                  <c:v>Arm 4</c:v>
                </c:pt>
              </c:strCache>
            </c:strRef>
          </c:tx>
          <c:spPr>
            <a:solidFill>
              <a:srgbClr val="C00000">
                <a:lumMod val="20000"/>
                <a:lumOff val="80000"/>
              </a:srgb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c:f>
              <c:strCache>
                <c:ptCount val="1"/>
                <c:pt idx="0">
                  <c:v>mTSS</c:v>
                </c:pt>
              </c:strCache>
            </c:strRef>
          </c:cat>
          <c:val>
            <c:numRef>
              <c:f>Sheet1!$F$2</c:f>
              <c:numCache>
                <c:formatCode>General</c:formatCode>
                <c:ptCount val="1"/>
                <c:pt idx="0">
                  <c:v>-0.2</c:v>
                </c:pt>
              </c:numCache>
            </c:numRef>
          </c:val>
          <c:extLst xmlns:c15="http://schemas.microsoft.com/office/drawing/2012/chart">
            <c:ext xmlns:c16="http://schemas.microsoft.com/office/drawing/2014/chart" uri="{C3380CC4-5D6E-409C-BE32-E72D297353CC}">
              <c16:uniqueId val="{00000001-688D-4508-9429-07924B7028F6}"/>
            </c:ext>
          </c:extLst>
        </c:ser>
        <c:ser>
          <c:idx val="3"/>
          <c:order val="2"/>
          <c:tx>
            <c:strRef>
              <c:f>Sheet1!$E$1</c:f>
              <c:strCache>
                <c:ptCount val="1"/>
                <c:pt idx="0">
                  <c:v>Arm 3</c:v>
                </c:pt>
              </c:strCache>
            </c:strRef>
          </c:tx>
          <c:spPr>
            <a:solidFill>
              <a:srgbClr val="C00000">
                <a:lumMod val="40000"/>
                <a:lumOff val="60000"/>
              </a:srgb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Sheet1!$E$2</c:f>
              <c:numCache>
                <c:formatCode>General</c:formatCode>
                <c:ptCount val="1"/>
                <c:pt idx="0">
                  <c:v>-0.5</c:v>
                </c:pt>
              </c:numCache>
            </c:numRef>
          </c:val>
          <c:extLst>
            <c:ext xmlns:c16="http://schemas.microsoft.com/office/drawing/2014/chart" uri="{C3380CC4-5D6E-409C-BE32-E72D297353CC}">
              <c16:uniqueId val="{00000002-688D-4508-9429-07924B7028F6}"/>
            </c:ext>
          </c:extLst>
        </c:ser>
        <c:ser>
          <c:idx val="2"/>
          <c:order val="3"/>
          <c:tx>
            <c:strRef>
              <c:f>Sheet1!$D$1</c:f>
              <c:strCache>
                <c:ptCount val="1"/>
                <c:pt idx="0">
                  <c:v>Arm 2</c:v>
                </c:pt>
              </c:strCache>
            </c:strRef>
          </c:tx>
          <c:spPr>
            <a:solidFill>
              <a:srgbClr val="C00000">
                <a:lumMod val="60000"/>
                <a:lumOff val="40000"/>
              </a:srgb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Sheet1!$D$2</c:f>
              <c:numCache>
                <c:formatCode>General</c:formatCode>
                <c:ptCount val="1"/>
                <c:pt idx="0">
                  <c:v>0.2</c:v>
                </c:pt>
              </c:numCache>
            </c:numRef>
          </c:val>
          <c:extLst>
            <c:ext xmlns:c16="http://schemas.microsoft.com/office/drawing/2014/chart" uri="{C3380CC4-5D6E-409C-BE32-E72D297353CC}">
              <c16:uniqueId val="{00000003-688D-4508-9429-07924B7028F6}"/>
            </c:ext>
          </c:extLst>
        </c:ser>
        <c:ser>
          <c:idx val="1"/>
          <c:order val="4"/>
          <c:tx>
            <c:strRef>
              <c:f>Sheet1!$C$1</c:f>
              <c:strCache>
                <c:ptCount val="1"/>
                <c:pt idx="0">
                  <c:v>Arm 1</c:v>
                </c:pt>
              </c:strCache>
            </c:strRef>
          </c:tx>
          <c:spPr>
            <a:solidFill>
              <a:srgbClr val="C00000">
                <a:lumMod val="75000"/>
              </a:srgb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Sheet1!$C$2</c:f>
              <c:numCache>
                <c:formatCode>General</c:formatCode>
                <c:ptCount val="1"/>
                <c:pt idx="0">
                  <c:v>-0.30000000000000004</c:v>
                </c:pt>
              </c:numCache>
            </c:numRef>
          </c:val>
          <c:extLst>
            <c:ext xmlns:c16="http://schemas.microsoft.com/office/drawing/2014/chart" uri="{C3380CC4-5D6E-409C-BE32-E72D297353CC}">
              <c16:uniqueId val="{00000004-688D-4508-9429-07924B7028F6}"/>
            </c:ext>
          </c:extLst>
        </c:ser>
        <c:dLbls>
          <c:showLegendKey val="0"/>
          <c:showVal val="0"/>
          <c:showCatName val="0"/>
          <c:showSerName val="0"/>
          <c:showPercent val="0"/>
          <c:showBubbleSize val="0"/>
        </c:dLbls>
        <c:gapWidth val="150"/>
        <c:axId val="181253248"/>
        <c:axId val="181254784"/>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Arms 1–4</c:v>
                      </c:pt>
                    </c:strCache>
                  </c:strRef>
                </c:tx>
                <c:spPr>
                  <a:solidFill>
                    <a:sysClr val="window" lastClr="FFFFFF">
                      <a:lumMod val="65000"/>
                    </a:sys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c15:sqref>
                        </c15:formulaRef>
                      </c:ext>
                    </c:extLst>
                    <c:strCache>
                      <c:ptCount val="1"/>
                      <c:pt idx="0">
                        <c:v>mTSS</c:v>
                      </c:pt>
                    </c:strCache>
                  </c:strRef>
                </c:cat>
                <c:val>
                  <c:numRef>
                    <c:extLst>
                      <c:ext uri="{02D57815-91ED-43cb-92C2-25804820EDAC}">
                        <c15:formulaRef>
                          <c15:sqref>Sheet1!$G$2</c15:sqref>
                        </c15:formulaRef>
                      </c:ext>
                    </c:extLst>
                    <c:numCache>
                      <c:formatCode>General</c:formatCode>
                      <c:ptCount val="1"/>
                      <c:pt idx="0">
                        <c:v>-0.2</c:v>
                      </c:pt>
                    </c:numCache>
                  </c:numRef>
                </c:val>
                <c:extLst>
                  <c:ext xmlns:c16="http://schemas.microsoft.com/office/drawing/2014/chart" uri="{C3380CC4-5D6E-409C-BE32-E72D297353CC}">
                    <c16:uniqueId val="{00000005-688D-4508-9429-07924B7028F6}"/>
                  </c:ext>
                </c:extLst>
              </c15:ser>
            </c15:filteredBarSeries>
          </c:ext>
        </c:extLst>
      </c:barChart>
      <c:catAx>
        <c:axId val="181253248"/>
        <c:scaling>
          <c:orientation val="minMax"/>
        </c:scaling>
        <c:delete val="0"/>
        <c:axPos val="b"/>
        <c:numFmt formatCode="General" sourceLinked="0"/>
        <c:majorTickMark val="out"/>
        <c:minorTickMark val="none"/>
        <c:tickLblPos val="none"/>
        <c:spPr>
          <a:ln>
            <a:solidFill>
              <a:schemeClr val="tx1"/>
            </a:solidFill>
          </a:ln>
        </c:spPr>
        <c:crossAx val="181254784"/>
        <c:crosses val="autoZero"/>
        <c:auto val="1"/>
        <c:lblAlgn val="ctr"/>
        <c:lblOffset val="100"/>
        <c:noMultiLvlLbl val="0"/>
      </c:catAx>
      <c:valAx>
        <c:axId val="181254784"/>
        <c:scaling>
          <c:orientation val="minMax"/>
          <c:max val="1"/>
          <c:min val="-1"/>
        </c:scaling>
        <c:delete val="0"/>
        <c:axPos val="l"/>
        <c:numFmt formatCode="#,##0.0" sourceLinked="0"/>
        <c:majorTickMark val="out"/>
        <c:minorTickMark val="none"/>
        <c:tickLblPos val="nextTo"/>
        <c:spPr>
          <a:ln>
            <a:solidFill>
              <a:schemeClr val="tx1"/>
            </a:solidFill>
          </a:ln>
        </c:spPr>
        <c:crossAx val="181253248"/>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5"/>
          <c:y val="6.1084412978379667E-2"/>
          <c:w val="0.85051186552275337"/>
          <c:h val="0.7719844385105036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8E9-4E0D-96F5-B94A5C3501E6}"/>
            </c:ext>
          </c:extLst>
        </c:ser>
        <c:dLbls>
          <c:showLegendKey val="0"/>
          <c:showVal val="0"/>
          <c:showCatName val="0"/>
          <c:showSerName val="0"/>
          <c:showPercent val="0"/>
          <c:showBubbleSize val="0"/>
        </c:dLbls>
        <c:axId val="181856896"/>
        <c:axId val="181875072"/>
      </c:scatterChart>
      <c:valAx>
        <c:axId val="181856896"/>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1875072"/>
        <c:crosses val="autoZero"/>
        <c:crossBetween val="midCat"/>
        <c:majorUnit val="12"/>
      </c:valAx>
      <c:valAx>
        <c:axId val="181875072"/>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1856896"/>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5"/>
          <c:y val="6.1084412978379667E-2"/>
          <c:w val="0.85051186552275337"/>
          <c:h val="0.7719844385105036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8E9-4E0D-96F5-B94A5C3501E6}"/>
            </c:ext>
          </c:extLst>
        </c:ser>
        <c:dLbls>
          <c:showLegendKey val="0"/>
          <c:showVal val="0"/>
          <c:showCatName val="0"/>
          <c:showSerName val="0"/>
          <c:showPercent val="0"/>
          <c:showBubbleSize val="0"/>
        </c:dLbls>
        <c:axId val="181950336"/>
        <c:axId val="181951872"/>
      </c:scatterChart>
      <c:valAx>
        <c:axId val="181950336"/>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1951872"/>
        <c:crosses val="autoZero"/>
        <c:crossBetween val="midCat"/>
        <c:majorUnit val="12"/>
      </c:valAx>
      <c:valAx>
        <c:axId val="181951872"/>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1950336"/>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5"/>
          <c:y val="6.1084412978379667E-2"/>
          <c:w val="0.85051186552275337"/>
          <c:h val="0.7719844385105036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8E9-4E0D-96F5-B94A5C3501E6}"/>
            </c:ext>
          </c:extLst>
        </c:ser>
        <c:dLbls>
          <c:showLegendKey val="0"/>
          <c:showVal val="0"/>
          <c:showCatName val="0"/>
          <c:showSerName val="0"/>
          <c:showPercent val="0"/>
          <c:showBubbleSize val="0"/>
        </c:dLbls>
        <c:axId val="182081408"/>
        <c:axId val="182082944"/>
      </c:scatterChart>
      <c:valAx>
        <c:axId val="182081408"/>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082944"/>
        <c:crosses val="autoZero"/>
        <c:crossBetween val="midCat"/>
        <c:majorUnit val="12"/>
      </c:valAx>
      <c:valAx>
        <c:axId val="182082944"/>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081408"/>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5"/>
          <c:y val="6.1084412978379667E-2"/>
          <c:w val="0.85051186552275337"/>
          <c:h val="0.7719844385105036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8E9-4E0D-96F5-B94A5C3501E6}"/>
            </c:ext>
          </c:extLst>
        </c:ser>
        <c:dLbls>
          <c:showLegendKey val="0"/>
          <c:showVal val="0"/>
          <c:showCatName val="0"/>
          <c:showSerName val="0"/>
          <c:showPercent val="0"/>
          <c:showBubbleSize val="0"/>
        </c:dLbls>
        <c:axId val="182122368"/>
        <c:axId val="182123904"/>
      </c:scatterChart>
      <c:valAx>
        <c:axId val="182122368"/>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123904"/>
        <c:crosses val="autoZero"/>
        <c:crossBetween val="midCat"/>
        <c:majorUnit val="12"/>
      </c:valAx>
      <c:valAx>
        <c:axId val="182123904"/>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122368"/>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0709376257264"/>
          <c:y val="9.2272239254010929E-2"/>
          <c:w val="0.73772448601683371"/>
          <c:h val="0.6662591807125716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451D-408E-AA20-4F419EF05F61}"/>
            </c:ext>
          </c:extLst>
        </c:ser>
        <c:dLbls>
          <c:showLegendKey val="0"/>
          <c:showVal val="0"/>
          <c:showCatName val="0"/>
          <c:showSerName val="0"/>
          <c:showPercent val="0"/>
          <c:showBubbleSize val="0"/>
        </c:dLbls>
        <c:axId val="180842496"/>
        <c:axId val="180855552"/>
      </c:scatterChart>
      <c:valAx>
        <c:axId val="180842496"/>
        <c:scaling>
          <c:orientation val="minMax"/>
          <c:max val="100"/>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0855552"/>
        <c:crossesAt val="-4.5"/>
        <c:crossBetween val="midCat"/>
        <c:majorUnit val="20"/>
      </c:valAx>
      <c:valAx>
        <c:axId val="180855552"/>
        <c:scaling>
          <c:orientation val="minMax"/>
          <c:max val="6"/>
          <c:min val="-4"/>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0842496"/>
        <c:crosses val="autoZero"/>
        <c:crossBetween val="midCat"/>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78589058894233E-2"/>
          <c:y val="5.1768754045116827E-2"/>
          <c:w val="0.92413229735582347"/>
          <c:h val="0.60685170102981134"/>
        </c:manualLayout>
      </c:layout>
      <c:barChart>
        <c:barDir val="col"/>
        <c:grouping val="clustered"/>
        <c:varyColors val="0"/>
        <c:ser>
          <c:idx val="0"/>
          <c:order val="0"/>
          <c:tx>
            <c:strRef>
              <c:f>Sheet1!$B$1</c:f>
              <c:strCache>
                <c:ptCount val="1"/>
                <c:pt idx="0">
                  <c:v>PBO + MTX (n=651)</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mTSS</c:v>
                </c:pt>
              </c:strCache>
            </c:strRef>
          </c:cat>
          <c:val>
            <c:numRef>
              <c:f>Sheet1!$B$2</c:f>
              <c:numCache>
                <c:formatCode>General</c:formatCode>
                <c:ptCount val="1"/>
                <c:pt idx="0">
                  <c:v>0.92</c:v>
                </c:pt>
              </c:numCache>
            </c:numRef>
          </c:val>
          <c:extLst>
            <c:ext xmlns:c16="http://schemas.microsoft.com/office/drawing/2014/chart" uri="{C3380CC4-5D6E-409C-BE32-E72D297353CC}">
              <c16:uniqueId val="{00000000-FEE0-42D7-A201-BE7003F1EA76}"/>
            </c:ext>
          </c:extLst>
        </c:ser>
        <c:ser>
          <c:idx val="1"/>
          <c:order val="1"/>
          <c:tx>
            <c:strRef>
              <c:f>Sheet1!$C$1</c:f>
              <c:strCache>
                <c:ptCount val="1"/>
                <c:pt idx="0">
                  <c:v>UPAD + MTX 15 </c:v>
                </c:pt>
              </c:strCache>
            </c:strRef>
          </c:tx>
          <c:spPr>
            <a:solidFill>
              <a:schemeClr val="accent2">
                <a:alpha val="2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mTSS</c:v>
                </c:pt>
              </c:strCache>
            </c:strRef>
          </c:cat>
          <c:val>
            <c:numRef>
              <c:f>Sheet1!$C$2</c:f>
              <c:numCache>
                <c:formatCode>General</c:formatCode>
                <c:ptCount val="1"/>
                <c:pt idx="0">
                  <c:v>0.24000000000000002</c:v>
                </c:pt>
              </c:numCache>
            </c:numRef>
          </c:val>
          <c:extLst>
            <c:ext xmlns:c16="http://schemas.microsoft.com/office/drawing/2014/chart" uri="{C3380CC4-5D6E-409C-BE32-E72D297353CC}">
              <c16:uniqueId val="{00000001-FEE0-42D7-A201-BE7003F1EA76}"/>
            </c:ext>
          </c:extLst>
        </c:ser>
        <c:ser>
          <c:idx val="2"/>
          <c:order val="2"/>
          <c:tx>
            <c:strRef>
              <c:f>Sheet1!$D$1</c:f>
              <c:strCache>
                <c:ptCount val="1"/>
                <c:pt idx="0">
                  <c:v>ADA + MTX 40</c:v>
                </c:pt>
              </c:strCache>
            </c:strRef>
          </c:tx>
          <c:spPr>
            <a:solidFill>
              <a:srgbClr val="93004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mTSS</c:v>
                </c:pt>
              </c:strCache>
            </c:strRef>
          </c:cat>
          <c:val>
            <c:numRef>
              <c:f>Sheet1!$D$2</c:f>
              <c:numCache>
                <c:formatCode>General</c:formatCode>
                <c:ptCount val="1"/>
                <c:pt idx="0">
                  <c:v>0.1</c:v>
                </c:pt>
              </c:numCache>
            </c:numRef>
          </c:val>
          <c:extLst>
            <c:ext xmlns:c16="http://schemas.microsoft.com/office/drawing/2014/chart" uri="{C3380CC4-5D6E-409C-BE32-E72D297353CC}">
              <c16:uniqueId val="{00000002-FEE0-42D7-A201-BE7003F1EA76}"/>
            </c:ext>
          </c:extLst>
        </c:ser>
        <c:dLbls>
          <c:showLegendKey val="0"/>
          <c:showVal val="0"/>
          <c:showCatName val="0"/>
          <c:showSerName val="0"/>
          <c:showPercent val="0"/>
          <c:showBubbleSize val="0"/>
        </c:dLbls>
        <c:gapWidth val="219"/>
        <c:axId val="160057984"/>
        <c:axId val="160076160"/>
      </c:barChart>
      <c:catAx>
        <c:axId val="1600579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0076160"/>
        <c:crosses val="autoZero"/>
        <c:auto val="1"/>
        <c:lblAlgn val="ctr"/>
        <c:lblOffset val="100"/>
        <c:noMultiLvlLbl val="0"/>
      </c:catAx>
      <c:valAx>
        <c:axId val="160076160"/>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00579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59942615071758"/>
          <c:y val="0.14414676735677118"/>
          <c:w val="0.76026562500000028"/>
          <c:h val="0.67343559048994561"/>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66.099999999999994</c:v>
                </c:pt>
                <c:pt idx="1">
                  <c:v>70.7</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69.8</c:v>
                </c:pt>
                <c:pt idx="1">
                  <c:v>79</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75.5</c:v>
                </c:pt>
                <c:pt idx="1">
                  <c:v>75.400000000000006</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1932416"/>
        <c:axId val="181954816"/>
      </c:barChart>
      <c:catAx>
        <c:axId val="181932416"/>
        <c:scaling>
          <c:orientation val="minMax"/>
        </c:scaling>
        <c:delete val="0"/>
        <c:axPos val="b"/>
        <c:numFmt formatCode="General" sourceLinked="0"/>
        <c:majorTickMark val="out"/>
        <c:minorTickMark val="none"/>
        <c:tickLblPos val="none"/>
        <c:spPr>
          <a:ln>
            <a:solidFill>
              <a:schemeClr val="tx1"/>
            </a:solidFill>
          </a:ln>
        </c:spPr>
        <c:txPr>
          <a:bodyPr/>
          <a:lstStyle/>
          <a:p>
            <a:pPr>
              <a:defRPr sz="1400"/>
            </a:pPr>
            <a:endParaRPr lang="en-US"/>
          </a:p>
        </c:txPr>
        <c:crossAx val="181954816"/>
        <c:crosses val="autoZero"/>
        <c:auto val="1"/>
        <c:lblAlgn val="ctr"/>
        <c:lblOffset val="100"/>
        <c:noMultiLvlLbl val="0"/>
      </c:catAx>
      <c:valAx>
        <c:axId val="18195481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1932416"/>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81675994786478"/>
          <c:y val="0.10618047076620617"/>
          <c:w val="0.76026562500000028"/>
          <c:h val="0.69224177875901172"/>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66.3</c:v>
                </c:pt>
                <c:pt idx="1">
                  <c:v>67.099999999999994</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72.3</c:v>
                </c:pt>
                <c:pt idx="1">
                  <c:v>77.099999999999994</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77.599999999999994</c:v>
                </c:pt>
                <c:pt idx="1">
                  <c:v>80.400000000000006</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2805248"/>
        <c:axId val="182806784"/>
      </c:barChart>
      <c:catAx>
        <c:axId val="182805248"/>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b="0"/>
            </a:pPr>
            <a:endParaRPr lang="en-US"/>
          </a:p>
        </c:txPr>
        <c:crossAx val="182806784"/>
        <c:crosses val="autoZero"/>
        <c:auto val="1"/>
        <c:lblAlgn val="ctr"/>
        <c:lblOffset val="200"/>
        <c:noMultiLvlLbl val="0"/>
      </c:catAx>
      <c:valAx>
        <c:axId val="182806784"/>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2805248"/>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59942615071758"/>
          <c:y val="0.14414676735677118"/>
          <c:w val="0.76026562500000028"/>
          <c:h val="0.67343559048994561"/>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65.2</c:v>
                </c:pt>
                <c:pt idx="1">
                  <c:v>79</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76.400000000000006</c:v>
                </c:pt>
                <c:pt idx="1">
                  <c:v>83.3</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79.3</c:v>
                </c:pt>
                <c:pt idx="1">
                  <c:v>89.7</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2930816"/>
        <c:axId val="182936704"/>
      </c:barChart>
      <c:catAx>
        <c:axId val="182930816"/>
        <c:scaling>
          <c:orientation val="minMax"/>
        </c:scaling>
        <c:delete val="0"/>
        <c:axPos val="b"/>
        <c:numFmt formatCode="General" sourceLinked="0"/>
        <c:majorTickMark val="out"/>
        <c:minorTickMark val="none"/>
        <c:tickLblPos val="none"/>
        <c:spPr>
          <a:ln>
            <a:solidFill>
              <a:schemeClr val="tx1"/>
            </a:solidFill>
          </a:ln>
        </c:spPr>
        <c:txPr>
          <a:bodyPr/>
          <a:lstStyle/>
          <a:p>
            <a:pPr>
              <a:defRPr sz="1400"/>
            </a:pPr>
            <a:endParaRPr lang="en-US"/>
          </a:p>
        </c:txPr>
        <c:crossAx val="182936704"/>
        <c:crosses val="autoZero"/>
        <c:auto val="1"/>
        <c:lblAlgn val="ctr"/>
        <c:lblOffset val="100"/>
        <c:noMultiLvlLbl val="0"/>
      </c:catAx>
      <c:valAx>
        <c:axId val="182936704"/>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2930816"/>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92187500000001"/>
          <c:y val="0.2096380099889989"/>
          <c:w val="0.76026562500000028"/>
          <c:h val="0.6297467760125649"/>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43.1</c:v>
                </c:pt>
                <c:pt idx="1">
                  <c:v>51</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52.6</c:v>
                </c:pt>
                <c:pt idx="1">
                  <c:v>66.3</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47.5</c:v>
                </c:pt>
                <c:pt idx="1">
                  <c:v>62.3</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3033856"/>
        <c:axId val="183035392"/>
      </c:barChart>
      <c:catAx>
        <c:axId val="183033856"/>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b="0"/>
            </a:pPr>
            <a:endParaRPr lang="en-US"/>
          </a:p>
        </c:txPr>
        <c:crossAx val="183035392"/>
        <c:crosses val="autoZero"/>
        <c:auto val="1"/>
        <c:lblAlgn val="ctr"/>
        <c:lblOffset val="200"/>
        <c:noMultiLvlLbl val="0"/>
      </c:catAx>
      <c:valAx>
        <c:axId val="183035392"/>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3033856"/>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34002913440168"/>
          <c:y val="5.4327770873261162E-2"/>
          <c:w val="0.58137126588528321"/>
          <c:h val="0.79944073415285832"/>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8.0000000000000016E-2</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-4.0000000000000008E-2</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-1.0000000000000002E-2</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3095296"/>
        <c:axId val="183096832"/>
      </c:barChart>
      <c:catAx>
        <c:axId val="183095296"/>
        <c:scaling>
          <c:orientation val="minMax"/>
        </c:scaling>
        <c:delete val="0"/>
        <c:axPos val="b"/>
        <c:numFmt formatCode="General" sourceLinked="0"/>
        <c:majorTickMark val="out"/>
        <c:minorTickMark val="none"/>
        <c:tickLblPos val="nextTo"/>
        <c:spPr>
          <a:ln>
            <a:solidFill>
              <a:schemeClr val="tx1"/>
            </a:solidFill>
          </a:ln>
        </c:spPr>
        <c:txPr>
          <a:bodyPr/>
          <a:lstStyle/>
          <a:p>
            <a:pPr>
              <a:defRPr sz="1400"/>
            </a:pPr>
            <a:endParaRPr lang="en-US"/>
          </a:p>
        </c:txPr>
        <c:crossAx val="183096832"/>
        <c:crosses val="autoZero"/>
        <c:auto val="1"/>
        <c:lblAlgn val="ctr"/>
        <c:lblOffset val="100"/>
        <c:noMultiLvlLbl val="0"/>
      </c:catAx>
      <c:valAx>
        <c:axId val="183096832"/>
        <c:scaling>
          <c:orientation val="minMax"/>
          <c:max val="0.4"/>
          <c:min val="-0.4"/>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3095296"/>
        <c:crosses val="autoZero"/>
        <c:crossBetween val="between"/>
        <c:majorUnit val="0.2"/>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50413797361889"/>
          <c:y val="0.11337593996937805"/>
          <c:w val="0.76026562500000028"/>
          <c:h val="0.7715054311737819"/>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89.4</c:v>
                </c:pt>
              </c:numCache>
            </c:numRef>
          </c:val>
          <c:extLst>
            <c:ext xmlns:c16="http://schemas.microsoft.com/office/drawing/2014/chart" uri="{C3380CC4-5D6E-409C-BE32-E72D297353CC}">
              <c16:uniqueId val="{00000000-D0EA-4E7D-8F08-6D320F3449EF}"/>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94.7</c:v>
                </c:pt>
              </c:numCache>
            </c:numRef>
          </c:val>
          <c:extLst>
            <c:ext xmlns:c16="http://schemas.microsoft.com/office/drawing/2014/chart" uri="{C3380CC4-5D6E-409C-BE32-E72D297353CC}">
              <c16:uniqueId val="{00000001-D0EA-4E7D-8F08-6D320F3449EF}"/>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94.7</c:v>
                </c:pt>
              </c:numCache>
            </c:numRef>
          </c:val>
          <c:extLst>
            <c:ext xmlns:c16="http://schemas.microsoft.com/office/drawing/2014/chart" uri="{C3380CC4-5D6E-409C-BE32-E72D297353CC}">
              <c16:uniqueId val="{00000002-D0EA-4E7D-8F08-6D320F3449EF}"/>
            </c:ext>
          </c:extLst>
        </c:ser>
        <c:dLbls>
          <c:showLegendKey val="0"/>
          <c:showVal val="0"/>
          <c:showCatName val="0"/>
          <c:showSerName val="0"/>
          <c:showPercent val="0"/>
          <c:showBubbleSize val="0"/>
        </c:dLbls>
        <c:gapWidth val="150"/>
        <c:axId val="183379840"/>
        <c:axId val="183381376"/>
      </c:barChart>
      <c:catAx>
        <c:axId val="183379840"/>
        <c:scaling>
          <c:orientation val="minMax"/>
        </c:scaling>
        <c:delete val="0"/>
        <c:axPos val="b"/>
        <c:numFmt formatCode="General" sourceLinked="0"/>
        <c:majorTickMark val="out"/>
        <c:minorTickMark val="none"/>
        <c:tickLblPos val="nextTo"/>
        <c:spPr>
          <a:ln>
            <a:solidFill>
              <a:schemeClr val="tx1"/>
            </a:solidFill>
          </a:ln>
        </c:spPr>
        <c:txPr>
          <a:bodyPr/>
          <a:lstStyle/>
          <a:p>
            <a:pPr>
              <a:defRPr sz="1400"/>
            </a:pPr>
            <a:endParaRPr lang="en-US"/>
          </a:p>
        </c:txPr>
        <c:crossAx val="183381376"/>
        <c:crosses val="autoZero"/>
        <c:auto val="1"/>
        <c:lblAlgn val="ctr"/>
        <c:lblOffset val="100"/>
        <c:noMultiLvlLbl val="0"/>
      </c:catAx>
      <c:valAx>
        <c:axId val="183381376"/>
        <c:scaling>
          <c:orientation val="minMax"/>
          <c:max val="100"/>
          <c:min val="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83379840"/>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UST Wk 24</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SRI4 
(Week 24)</c:v>
                </c:pt>
                <c:pt idx="1">
                  <c:v>SRI4 
(Week 48)</c:v>
                </c:pt>
                <c:pt idx="2">
                  <c:v>SLEDAI 2K</c:v>
                </c:pt>
                <c:pt idx="3">
                  <c:v>PtGA</c:v>
                </c:pt>
                <c:pt idx="4">
                  <c:v>Joint 
improvement</c:v>
                </c:pt>
                <c:pt idx="5">
                  <c:v>CLASI</c:v>
                </c:pt>
              </c:strCache>
            </c:strRef>
          </c:cat>
          <c:val>
            <c:numRef>
              <c:f>Sheet1!$B$2:$B$7</c:f>
              <c:numCache>
                <c:formatCode>General</c:formatCode>
                <c:ptCount val="6"/>
                <c:pt idx="0">
                  <c:v>62</c:v>
                </c:pt>
                <c:pt idx="1">
                  <c:v>62</c:v>
                </c:pt>
                <c:pt idx="2">
                  <c:v>65</c:v>
                </c:pt>
                <c:pt idx="3">
                  <c:v>68</c:v>
                </c:pt>
                <c:pt idx="4">
                  <c:v>87</c:v>
                </c:pt>
                <c:pt idx="5">
                  <c:v>53</c:v>
                </c:pt>
              </c:numCache>
            </c:numRef>
          </c:val>
          <c:extLst>
            <c:ext xmlns:c16="http://schemas.microsoft.com/office/drawing/2014/chart" uri="{C3380CC4-5D6E-409C-BE32-E72D297353CC}">
              <c16:uniqueId val="{00000000-9DB3-4E18-9254-AB7361422EAA}"/>
            </c:ext>
          </c:extLst>
        </c:ser>
        <c:ser>
          <c:idx val="1"/>
          <c:order val="1"/>
          <c:tx>
            <c:strRef>
              <c:f>Sheet1!$C$1</c:f>
              <c:strCache>
                <c:ptCount val="1"/>
                <c:pt idx="0">
                  <c:v>UST Wk 48</c:v>
                </c:pt>
              </c:strCache>
            </c:strRef>
          </c:tx>
          <c:spPr>
            <a:pattFill prst="wdDnDiag">
              <a:fgClr>
                <a:srgbClr val="FFC000"/>
              </a:fgClr>
              <a:bgClr>
                <a:schemeClr val="bg1"/>
              </a:bgClr>
            </a:pattFill>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2-FD41-4375-8D64-6241DCCF91C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SRI4 
(Week 24)</c:v>
                </c:pt>
                <c:pt idx="1">
                  <c:v>SRI4 
(Week 48)</c:v>
                </c:pt>
                <c:pt idx="2">
                  <c:v>SLEDAI 2K</c:v>
                </c:pt>
                <c:pt idx="3">
                  <c:v>PtGA</c:v>
                </c:pt>
                <c:pt idx="4">
                  <c:v>Joint 
improvement</c:v>
                </c:pt>
                <c:pt idx="5">
                  <c:v>CLASI</c:v>
                </c:pt>
              </c:strCache>
            </c:strRef>
          </c:cat>
          <c:val>
            <c:numRef>
              <c:f>Sheet1!$C$2:$C$7</c:f>
              <c:numCache>
                <c:formatCode>General</c:formatCode>
                <c:ptCount val="6"/>
                <c:pt idx="0">
                  <c:v>33</c:v>
                </c:pt>
                <c:pt idx="1">
                  <c:v>63</c:v>
                </c:pt>
                <c:pt idx="2">
                  <c:v>67</c:v>
                </c:pt>
                <c:pt idx="3">
                  <c:v>75</c:v>
                </c:pt>
                <c:pt idx="4">
                  <c:v>87</c:v>
                </c:pt>
                <c:pt idx="5">
                  <c:v>69</c:v>
                </c:pt>
              </c:numCache>
            </c:numRef>
          </c:val>
          <c:extLst>
            <c:ext xmlns:c16="http://schemas.microsoft.com/office/drawing/2014/chart" uri="{C3380CC4-5D6E-409C-BE32-E72D297353CC}">
              <c16:uniqueId val="{00000001-9DB3-4E18-9254-AB7361422EAA}"/>
            </c:ext>
          </c:extLst>
        </c:ser>
        <c:dLbls>
          <c:showLegendKey val="0"/>
          <c:showVal val="0"/>
          <c:showCatName val="0"/>
          <c:showSerName val="0"/>
          <c:showPercent val="0"/>
          <c:showBubbleSize val="0"/>
        </c:dLbls>
        <c:gapWidth val="219"/>
        <c:axId val="183789440"/>
        <c:axId val="183790976"/>
      </c:barChart>
      <c:catAx>
        <c:axId val="1837894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3790976"/>
        <c:crosses val="autoZero"/>
        <c:auto val="1"/>
        <c:lblAlgn val="ctr"/>
        <c:lblOffset val="100"/>
        <c:noMultiLvlLbl val="0"/>
      </c:catAx>
      <c:valAx>
        <c:axId val="18379097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378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97443808387733"/>
          <c:y val="0.39361234476376777"/>
          <c:w val="0.58189977691462813"/>
          <c:h val="0.44825817870033374"/>
        </c:manualLayout>
      </c:layout>
      <c:barChart>
        <c:barDir val="col"/>
        <c:grouping val="clustered"/>
        <c:varyColors val="0"/>
        <c:ser>
          <c:idx val="0"/>
          <c:order val="0"/>
          <c:tx>
            <c:strRef>
              <c:f>Sheet1!$B$1</c:f>
              <c:strCache>
                <c:ptCount val="1"/>
                <c:pt idx="0">
                  <c:v>PBO</c:v>
                </c:pt>
              </c:strCache>
            </c:strRef>
          </c:tx>
          <c:spPr>
            <a:solidFill>
              <a:schemeClr val="tx2"/>
            </a:solidFill>
            <a:ln>
              <a:solidFill>
                <a:schemeClr val="tx1"/>
              </a:solidFill>
            </a:ln>
          </c:spPr>
          <c:invertIfNegative val="0"/>
          <c:dLbls>
            <c:spPr>
              <a:noFill/>
              <a:ln>
                <a:noFill/>
              </a:ln>
              <a:effectLst/>
            </c:spPr>
            <c:txPr>
              <a:bodyPr wrap="square" lIns="38100" tIns="19050" rIns="38100" bIns="19050" anchor="ctr">
                <a:spAutoFit/>
              </a:bodyPr>
              <a:lstStyle/>
              <a:p>
                <a:pPr>
                  <a:defRPr lang="ja-JP"/>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Resolved SLEDAI-2K arthritis or rash</c:v>
                </c:pt>
                <c:pt idx="1">
                  <c:v>SRI-4 response</c:v>
                </c:pt>
              </c:strCache>
            </c:strRef>
          </c:cat>
          <c:val>
            <c:numRef>
              <c:f>Sheet1!$B$2:$B$3</c:f>
              <c:numCache>
                <c:formatCode>General</c:formatCode>
                <c:ptCount val="2"/>
                <c:pt idx="0">
                  <c:v>53.3</c:v>
                </c:pt>
                <c:pt idx="1">
                  <c:v>47.6</c:v>
                </c:pt>
              </c:numCache>
            </c:numRef>
          </c:val>
          <c:extLst>
            <c:ext xmlns:c16="http://schemas.microsoft.com/office/drawing/2014/chart" uri="{C3380CC4-5D6E-409C-BE32-E72D297353CC}">
              <c16:uniqueId val="{00000000-7C0A-4641-8DCE-A5B5A9CE2A5E}"/>
            </c:ext>
          </c:extLst>
        </c:ser>
        <c:ser>
          <c:idx val="1"/>
          <c:order val="1"/>
          <c:tx>
            <c:strRef>
              <c:f>Sheet1!$C$1</c:f>
              <c:strCache>
                <c:ptCount val="1"/>
                <c:pt idx="0">
                  <c:v>BARI 2 mg</c:v>
                </c:pt>
              </c:strCache>
            </c:strRef>
          </c:tx>
          <c:spPr>
            <a:solidFill>
              <a:srgbClr val="9370C0">
                <a:alpha val="50000"/>
              </a:srgbClr>
            </a:solidFill>
            <a:ln>
              <a:solidFill>
                <a:schemeClr val="tx1"/>
              </a:solidFill>
            </a:ln>
          </c:spPr>
          <c:invertIfNegative val="0"/>
          <c:dLbls>
            <c:spPr>
              <a:noFill/>
              <a:ln>
                <a:noFill/>
              </a:ln>
              <a:effectLst/>
            </c:spPr>
            <c:txPr>
              <a:bodyPr wrap="square" lIns="38100" tIns="19050" rIns="38100" bIns="19050" anchor="ctr">
                <a:spAutoFit/>
              </a:bodyPr>
              <a:lstStyle/>
              <a:p>
                <a:pPr>
                  <a:defRPr lang="ja-JP"/>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Resolved SLEDAI-2K arthritis or rash</c:v>
                </c:pt>
                <c:pt idx="1">
                  <c:v>SRI-4 response</c:v>
                </c:pt>
              </c:strCache>
            </c:strRef>
          </c:cat>
          <c:val>
            <c:numRef>
              <c:f>Sheet1!$C$2:$C$3</c:f>
              <c:numCache>
                <c:formatCode>General</c:formatCode>
                <c:ptCount val="2"/>
                <c:pt idx="0">
                  <c:v>58.1</c:v>
                </c:pt>
                <c:pt idx="1">
                  <c:v>51.4</c:v>
                </c:pt>
              </c:numCache>
            </c:numRef>
          </c:val>
          <c:extLst>
            <c:ext xmlns:c16="http://schemas.microsoft.com/office/drawing/2014/chart" uri="{C3380CC4-5D6E-409C-BE32-E72D297353CC}">
              <c16:uniqueId val="{00000001-7C0A-4641-8DCE-A5B5A9CE2A5E}"/>
            </c:ext>
          </c:extLst>
        </c:ser>
        <c:ser>
          <c:idx val="2"/>
          <c:order val="2"/>
          <c:tx>
            <c:strRef>
              <c:f>Sheet1!$D$1</c:f>
              <c:strCache>
                <c:ptCount val="1"/>
                <c:pt idx="0">
                  <c:v>BARI 4 mg</c:v>
                </c:pt>
              </c:strCache>
            </c:strRef>
          </c:tx>
          <c:spPr>
            <a:solidFill>
              <a:srgbClr val="9370C0"/>
            </a:solidFill>
            <a:ln>
              <a:solidFill>
                <a:schemeClr val="tx1"/>
              </a:solidFill>
            </a:ln>
          </c:spPr>
          <c:invertIfNegative val="0"/>
          <c:dLbls>
            <c:spPr>
              <a:noFill/>
              <a:ln>
                <a:noFill/>
              </a:ln>
              <a:effectLst/>
            </c:spPr>
            <c:txPr>
              <a:bodyPr wrap="square" lIns="38100" tIns="19050" rIns="38100" bIns="19050" anchor="ctr">
                <a:spAutoFit/>
              </a:bodyPr>
              <a:lstStyle/>
              <a:p>
                <a:pPr>
                  <a:defRPr lang="ja-JP"/>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Resolved SLEDAI-2K arthritis or rash</c:v>
                </c:pt>
                <c:pt idx="1">
                  <c:v>SRI-4 response</c:v>
                </c:pt>
              </c:strCache>
            </c:strRef>
          </c:cat>
          <c:val>
            <c:numRef>
              <c:f>Sheet1!$D$2:$D$3</c:f>
              <c:numCache>
                <c:formatCode>General</c:formatCode>
                <c:ptCount val="2"/>
                <c:pt idx="0">
                  <c:v>67.3</c:v>
                </c:pt>
                <c:pt idx="1">
                  <c:v>64.400000000000006</c:v>
                </c:pt>
              </c:numCache>
            </c:numRef>
          </c:val>
          <c:extLst>
            <c:ext xmlns:c16="http://schemas.microsoft.com/office/drawing/2014/chart" uri="{C3380CC4-5D6E-409C-BE32-E72D297353CC}">
              <c16:uniqueId val="{00000002-7C0A-4641-8DCE-A5B5A9CE2A5E}"/>
            </c:ext>
          </c:extLst>
        </c:ser>
        <c:dLbls>
          <c:showLegendKey val="0"/>
          <c:showVal val="0"/>
          <c:showCatName val="0"/>
          <c:showSerName val="0"/>
          <c:showPercent val="0"/>
          <c:showBubbleSize val="0"/>
        </c:dLbls>
        <c:gapWidth val="150"/>
        <c:axId val="184841344"/>
        <c:axId val="184842880"/>
      </c:barChart>
      <c:catAx>
        <c:axId val="184841344"/>
        <c:scaling>
          <c:orientation val="minMax"/>
        </c:scaling>
        <c:delete val="0"/>
        <c:axPos val="b"/>
        <c:numFmt formatCode="General" sourceLinked="0"/>
        <c:majorTickMark val="out"/>
        <c:minorTickMark val="none"/>
        <c:tickLblPos val="nextTo"/>
        <c:spPr>
          <a:ln>
            <a:solidFill>
              <a:schemeClr val="tx1"/>
            </a:solidFill>
          </a:ln>
        </c:spPr>
        <c:txPr>
          <a:bodyPr/>
          <a:lstStyle/>
          <a:p>
            <a:pPr>
              <a:defRPr lang="ja-JP" sz="1400"/>
            </a:pPr>
            <a:endParaRPr lang="en-US"/>
          </a:p>
        </c:txPr>
        <c:crossAx val="184842880"/>
        <c:crosses val="autoZero"/>
        <c:auto val="1"/>
        <c:lblAlgn val="ctr"/>
        <c:lblOffset val="100"/>
        <c:noMultiLvlLbl val="0"/>
      </c:catAx>
      <c:valAx>
        <c:axId val="184842880"/>
        <c:scaling>
          <c:orientation val="minMax"/>
          <c:max val="100"/>
        </c:scaling>
        <c:delete val="0"/>
        <c:axPos val="l"/>
        <c:title>
          <c:tx>
            <c:rich>
              <a:bodyPr rot="-5400000" vert="horz"/>
              <a:lstStyle/>
              <a:p>
                <a:pPr>
                  <a:defRPr lang="ja-JP" sz="1600" b="0"/>
                </a:pPr>
                <a:r>
                  <a:rPr lang="en-US" sz="1600" b="0" dirty="0"/>
                  <a:t>Patients (%)</a:t>
                </a:r>
              </a:p>
            </c:rich>
          </c:tx>
          <c:layout>
            <c:manualLayout>
              <c:xMode val="edge"/>
              <c:yMode val="edge"/>
              <c:x val="0.13374539677153369"/>
              <c:y val="0.45104672958474695"/>
            </c:manualLayout>
          </c:layout>
          <c:overlay val="0"/>
        </c:title>
        <c:numFmt formatCode="General" sourceLinked="1"/>
        <c:majorTickMark val="out"/>
        <c:minorTickMark val="none"/>
        <c:tickLblPos val="nextTo"/>
        <c:spPr>
          <a:ln>
            <a:solidFill>
              <a:schemeClr val="tx1"/>
            </a:solidFill>
          </a:ln>
        </c:spPr>
        <c:txPr>
          <a:bodyPr/>
          <a:lstStyle/>
          <a:p>
            <a:pPr>
              <a:defRPr lang="ja-JP"/>
            </a:pPr>
            <a:endParaRPr lang="en-US"/>
          </a:p>
        </c:txPr>
        <c:crossAx val="184841344"/>
        <c:crosses val="autoZero"/>
        <c:crossBetween val="between"/>
        <c:majorUnit val="20"/>
      </c:valAx>
    </c:plotArea>
    <c:legend>
      <c:legendPos val="t"/>
      <c:layout>
        <c:manualLayout>
          <c:xMode val="edge"/>
          <c:yMode val="edge"/>
          <c:x val="0.46556680148247087"/>
          <c:y val="0.19409898314689158"/>
          <c:w val="0.46220429998398732"/>
          <c:h val="5.8583977067501222E-2"/>
        </c:manualLayout>
      </c:layout>
      <c:overlay val="0"/>
      <c:txPr>
        <a:bodyPr/>
        <a:lstStyle/>
        <a:p>
          <a:pPr>
            <a:defRPr lang="ja-JP" sz="1400">
              <a:solidFill>
                <a:schemeClr val="tx1"/>
              </a:solidFill>
            </a:defRPr>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40245721167655E-2"/>
          <c:y val="0.14830030497944346"/>
          <c:w val="0.93577066929133867"/>
          <c:h val="0.62615816975494865"/>
        </c:manualLayout>
      </c:layout>
      <c:barChart>
        <c:barDir val="col"/>
        <c:grouping val="clustered"/>
        <c:varyColors val="0"/>
        <c:ser>
          <c:idx val="0"/>
          <c:order val="0"/>
          <c:tx>
            <c:strRef>
              <c:f>Sheet1!$B$1</c:f>
              <c:strCache>
                <c:ptCount val="1"/>
                <c:pt idx="0">
                  <c:v>PBO (n=148)</c:v>
                </c:pt>
              </c:strCache>
            </c:strRef>
          </c:tx>
          <c:spPr>
            <a:solidFill>
              <a:schemeClr val="tx2"/>
            </a:solidFill>
            <a:ln>
              <a:solidFill>
                <a:schemeClr val="tx1"/>
              </a:solidFill>
            </a:ln>
            <a:effectLst/>
          </c:spPr>
          <c:invertIfNegative val="0"/>
          <c:dLbls>
            <c:dLbl>
              <c:idx val="0"/>
              <c:layout>
                <c:manualLayout>
                  <c:x val="-9.0573444008852071E-3"/>
                  <c:y val="8.5397326189543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7A-4554-B47E-326BC6289777}"/>
                </c:ext>
              </c:extLst>
            </c:dLbl>
            <c:dLbl>
              <c:idx val="1"/>
              <c:layout>
                <c:manualLayout>
                  <c:x val="-1.8114688801770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7A-4554-B47E-326BC6289777}"/>
                </c:ext>
              </c:extLst>
            </c:dLbl>
            <c:dLbl>
              <c:idx val="3"/>
              <c:layout>
                <c:manualLayout>
                  <c:x val="-1.3586016601327794E-2"/>
                  <c:y val="-4.2698663094772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7A-4554-B47E-326BC6289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ACR20</c:v>
                </c:pt>
                <c:pt idx="1">
                  <c:v>ACR50</c:v>
                </c:pt>
                <c:pt idx="2">
                  <c:v>ACR70</c:v>
                </c:pt>
                <c:pt idx="3">
                  <c:v>DAS28 (CRP) ≤3.2</c:v>
                </c:pt>
                <c:pt idx="4">
                  <c:v>DAS28 (CRP) &lt;2.6</c:v>
                </c:pt>
              </c:strCache>
            </c:strRef>
          </c:cat>
          <c:val>
            <c:numRef>
              <c:f>Sheet1!$B$2:$B$6</c:f>
              <c:numCache>
                <c:formatCode>General</c:formatCode>
                <c:ptCount val="5"/>
                <c:pt idx="0">
                  <c:v>31.1</c:v>
                </c:pt>
                <c:pt idx="1">
                  <c:v>14.9</c:v>
                </c:pt>
                <c:pt idx="2">
                  <c:v>6.8</c:v>
                </c:pt>
                <c:pt idx="3">
                  <c:v>15.5</c:v>
                </c:pt>
                <c:pt idx="4">
                  <c:v>8.1</c:v>
                </c:pt>
              </c:numCache>
            </c:numRef>
          </c:val>
          <c:extLst>
            <c:ext xmlns:c16="http://schemas.microsoft.com/office/drawing/2014/chart" uri="{C3380CC4-5D6E-409C-BE32-E72D297353CC}">
              <c16:uniqueId val="{00000000-0699-47F8-BBB4-8658194256FE}"/>
            </c:ext>
          </c:extLst>
        </c:ser>
        <c:ser>
          <c:idx val="1"/>
          <c:order val="1"/>
          <c:tx>
            <c:strRef>
              <c:f>Sheet1!$C$1</c:f>
              <c:strCache>
                <c:ptCount val="1"/>
                <c:pt idx="0">
                  <c:v>FILG 100 mg (n=153)</c:v>
                </c:pt>
              </c:strCache>
            </c:strRef>
          </c:tx>
          <c:spPr>
            <a:solidFill>
              <a:srgbClr val="7030A0">
                <a:alpha val="25000"/>
              </a:srgbClr>
            </a:solidFill>
            <a:ln>
              <a:solidFill>
                <a:schemeClr val="tx1"/>
              </a:solidFill>
            </a:ln>
            <a:effectLst/>
          </c:spPr>
          <c:invertIfNegative val="0"/>
          <c:dLbls>
            <c:dLbl>
              <c:idx val="0"/>
              <c:layout>
                <c:manualLayout>
                  <c:x val="-1.13216805011065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7A-4554-B47E-326BC6289777}"/>
                </c:ext>
              </c:extLst>
            </c:dLbl>
            <c:dLbl>
              <c:idx val="2"/>
              <c:layout>
                <c:manualLayout>
                  <c:x val="-1.5850352701549091E-2"/>
                  <c:y val="-4.2698663094772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7A-4554-B47E-326BC6289777}"/>
                </c:ext>
              </c:extLst>
            </c:dLbl>
            <c:dLbl>
              <c:idx val="3"/>
              <c:layout>
                <c:manualLayout>
                  <c:x val="-1.13216805011065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7A-4554-B47E-326BC6289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ACR20</c:v>
                </c:pt>
                <c:pt idx="1">
                  <c:v>ACR50</c:v>
                </c:pt>
                <c:pt idx="2">
                  <c:v>ACR70</c:v>
                </c:pt>
                <c:pt idx="3">
                  <c:v>DAS28 (CRP) ≤3.2</c:v>
                </c:pt>
                <c:pt idx="4">
                  <c:v>DAS28 (CRP) &lt;2.6</c:v>
                </c:pt>
              </c:strCache>
            </c:strRef>
          </c:cat>
          <c:val>
            <c:numRef>
              <c:f>Sheet1!$C$2:$C$6</c:f>
              <c:numCache>
                <c:formatCode>General</c:formatCode>
                <c:ptCount val="5"/>
                <c:pt idx="0">
                  <c:v>57.5</c:v>
                </c:pt>
                <c:pt idx="1">
                  <c:v>32</c:v>
                </c:pt>
                <c:pt idx="2">
                  <c:v>14.4</c:v>
                </c:pt>
                <c:pt idx="3">
                  <c:v>37.300000000000011</c:v>
                </c:pt>
                <c:pt idx="4">
                  <c:v>25.5</c:v>
                </c:pt>
              </c:numCache>
            </c:numRef>
          </c:val>
          <c:extLst>
            <c:ext xmlns:c16="http://schemas.microsoft.com/office/drawing/2014/chart" uri="{C3380CC4-5D6E-409C-BE32-E72D297353CC}">
              <c16:uniqueId val="{00000001-0699-47F8-BBB4-8658194256FE}"/>
            </c:ext>
          </c:extLst>
        </c:ser>
        <c:ser>
          <c:idx val="2"/>
          <c:order val="2"/>
          <c:tx>
            <c:strRef>
              <c:f>Sheet1!$D$1</c:f>
              <c:strCache>
                <c:ptCount val="1"/>
                <c:pt idx="0">
                  <c:v>FILG 200 mg (n=147)</c:v>
                </c:pt>
              </c:strCache>
            </c:strRef>
          </c:tx>
          <c:spPr>
            <a:solidFill>
              <a:srgbClr val="7030A0"/>
            </a:solidFill>
            <a:ln>
              <a:solidFill>
                <a:schemeClr val="tx1"/>
              </a:solidFill>
            </a:ln>
            <a:effectLst/>
          </c:spPr>
          <c:invertIfNegative val="0"/>
          <c:dLbls>
            <c:dLbl>
              <c:idx val="4"/>
              <c:layout>
                <c:manualLayout>
                  <c:x val="1.3586016601327794E-2"/>
                  <c:y val="8.5397326189544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7A-4554-B47E-326BC6289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ACR20</c:v>
                </c:pt>
                <c:pt idx="1">
                  <c:v>ACR50</c:v>
                </c:pt>
                <c:pt idx="2">
                  <c:v>ACR70</c:v>
                </c:pt>
                <c:pt idx="3">
                  <c:v>DAS28 (CRP) ≤3.2</c:v>
                </c:pt>
                <c:pt idx="4">
                  <c:v>DAS28 (CRP) &lt;2.6</c:v>
                </c:pt>
              </c:strCache>
            </c:strRef>
          </c:cat>
          <c:val>
            <c:numRef>
              <c:f>Sheet1!$D$2:$D$6</c:f>
              <c:numCache>
                <c:formatCode>General</c:formatCode>
                <c:ptCount val="5"/>
                <c:pt idx="0">
                  <c:v>66</c:v>
                </c:pt>
                <c:pt idx="1">
                  <c:v>42.9</c:v>
                </c:pt>
                <c:pt idx="2">
                  <c:v>21.8</c:v>
                </c:pt>
                <c:pt idx="3">
                  <c:v>40.800000000000011</c:v>
                </c:pt>
                <c:pt idx="4">
                  <c:v>22.4</c:v>
                </c:pt>
              </c:numCache>
            </c:numRef>
          </c:val>
          <c:extLst>
            <c:ext xmlns:c16="http://schemas.microsoft.com/office/drawing/2014/chart" uri="{C3380CC4-5D6E-409C-BE32-E72D297353CC}">
              <c16:uniqueId val="{00000002-0699-47F8-BBB4-8658194256FE}"/>
            </c:ext>
          </c:extLst>
        </c:ser>
        <c:dLbls>
          <c:showLegendKey val="0"/>
          <c:showVal val="0"/>
          <c:showCatName val="0"/>
          <c:showSerName val="0"/>
          <c:showPercent val="0"/>
          <c:showBubbleSize val="0"/>
        </c:dLbls>
        <c:gapWidth val="219"/>
        <c:axId val="160402816"/>
        <c:axId val="162543488"/>
      </c:barChart>
      <c:catAx>
        <c:axId val="160402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62543488"/>
        <c:crosses val="autoZero"/>
        <c:auto val="1"/>
        <c:lblAlgn val="ctr"/>
        <c:lblOffset val="100"/>
        <c:noMultiLvlLbl val="0"/>
      </c:catAx>
      <c:valAx>
        <c:axId val="162543488"/>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0402816"/>
        <c:crosses val="autoZero"/>
        <c:crossBetween val="between"/>
      </c:valAx>
      <c:spPr>
        <a:noFill/>
        <a:ln>
          <a:noFill/>
        </a:ln>
        <a:effectLst/>
      </c:spPr>
    </c:plotArea>
    <c:legend>
      <c:legendPos val="b"/>
      <c:layout>
        <c:manualLayout>
          <c:xMode val="edge"/>
          <c:yMode val="edge"/>
          <c:x val="0.70045596953879574"/>
          <c:y val="6.4883812566989829E-2"/>
          <c:w val="0.29721634653891249"/>
          <c:h val="0.155102389376841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78589058894233E-2"/>
          <c:y val="0.25448540033497286"/>
          <c:w val="0.92413229735582347"/>
          <c:h val="0.40413505473995526"/>
        </c:manualLayout>
      </c:layout>
      <c:barChart>
        <c:barDir val="col"/>
        <c:grouping val="clustered"/>
        <c:varyColors val="0"/>
        <c:ser>
          <c:idx val="0"/>
          <c:order val="0"/>
          <c:tx>
            <c:strRef>
              <c:f>Sheet1!$B$1</c:f>
              <c:strCache>
                <c:ptCount val="1"/>
                <c:pt idx="0">
                  <c:v>PBO (n=148)</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HAQ-DI ∆ BL</c:v>
                </c:pt>
              </c:strCache>
            </c:strRef>
          </c:cat>
          <c:val>
            <c:numRef>
              <c:f>Sheet1!$B$2</c:f>
              <c:numCache>
                <c:formatCode>General</c:formatCode>
                <c:ptCount val="1"/>
                <c:pt idx="0">
                  <c:v>-0.23</c:v>
                </c:pt>
              </c:numCache>
            </c:numRef>
          </c:val>
          <c:extLst>
            <c:ext xmlns:c16="http://schemas.microsoft.com/office/drawing/2014/chart" uri="{C3380CC4-5D6E-409C-BE32-E72D297353CC}">
              <c16:uniqueId val="{00000000-7F61-4993-8517-92AE1A89DD19}"/>
            </c:ext>
          </c:extLst>
        </c:ser>
        <c:ser>
          <c:idx val="1"/>
          <c:order val="1"/>
          <c:tx>
            <c:strRef>
              <c:f>Sheet1!$C$1</c:f>
              <c:strCache>
                <c:ptCount val="1"/>
                <c:pt idx="0">
                  <c:v>FILG 100 (n=153)</c:v>
                </c:pt>
              </c:strCache>
            </c:strRef>
          </c:tx>
          <c:spPr>
            <a:solidFill>
              <a:srgbClr val="7030A0">
                <a:alpha val="25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HAQ-DI ∆ BL</c:v>
                </c:pt>
              </c:strCache>
            </c:strRef>
          </c:cat>
          <c:val>
            <c:numRef>
              <c:f>Sheet1!$C$2</c:f>
              <c:numCache>
                <c:formatCode>General</c:formatCode>
                <c:ptCount val="1"/>
                <c:pt idx="0">
                  <c:v>-0.48000000000000004</c:v>
                </c:pt>
              </c:numCache>
            </c:numRef>
          </c:val>
          <c:extLst>
            <c:ext xmlns:c16="http://schemas.microsoft.com/office/drawing/2014/chart" uri="{C3380CC4-5D6E-409C-BE32-E72D297353CC}">
              <c16:uniqueId val="{00000001-7F61-4993-8517-92AE1A89DD19}"/>
            </c:ext>
          </c:extLst>
        </c:ser>
        <c:ser>
          <c:idx val="2"/>
          <c:order val="2"/>
          <c:tx>
            <c:strRef>
              <c:f>Sheet1!$D$1</c:f>
              <c:strCache>
                <c:ptCount val="1"/>
                <c:pt idx="0">
                  <c:v>FILG 200 (n=147)</c:v>
                </c:pt>
              </c:strCache>
            </c:strRef>
          </c:tx>
          <c:spPr>
            <a:solidFill>
              <a:srgbClr val="7030A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HAQ-DI ∆ BL</c:v>
                </c:pt>
              </c:strCache>
            </c:strRef>
          </c:cat>
          <c:val>
            <c:numRef>
              <c:f>Sheet1!$D$2</c:f>
              <c:numCache>
                <c:formatCode>General</c:formatCode>
                <c:ptCount val="1"/>
                <c:pt idx="0">
                  <c:v>-0.55000000000000004</c:v>
                </c:pt>
              </c:numCache>
            </c:numRef>
          </c:val>
          <c:extLst>
            <c:ext xmlns:c16="http://schemas.microsoft.com/office/drawing/2014/chart" uri="{C3380CC4-5D6E-409C-BE32-E72D297353CC}">
              <c16:uniqueId val="{00000002-7F61-4993-8517-92AE1A89DD19}"/>
            </c:ext>
          </c:extLst>
        </c:ser>
        <c:dLbls>
          <c:showLegendKey val="0"/>
          <c:showVal val="0"/>
          <c:showCatName val="0"/>
          <c:showSerName val="0"/>
          <c:showPercent val="0"/>
          <c:showBubbleSize val="0"/>
        </c:dLbls>
        <c:gapWidth val="219"/>
        <c:axId val="162979840"/>
        <c:axId val="162996224"/>
      </c:barChart>
      <c:catAx>
        <c:axId val="162979840"/>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2996224"/>
        <c:crosses val="autoZero"/>
        <c:auto val="1"/>
        <c:lblAlgn val="ctr"/>
        <c:lblOffset val="100"/>
        <c:noMultiLvlLbl val="0"/>
      </c:catAx>
      <c:valAx>
        <c:axId val="16299622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297984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78589058894233E-2"/>
          <c:y val="0.23910207466668171"/>
          <c:w val="0.92413229735582347"/>
          <c:h val="0.56889344515475715"/>
        </c:manualLayout>
      </c:layout>
      <c:barChart>
        <c:barDir val="col"/>
        <c:grouping val="clustered"/>
        <c:varyColors val="0"/>
        <c:ser>
          <c:idx val="0"/>
          <c:order val="0"/>
          <c:tx>
            <c:strRef>
              <c:f>Sheet1!$B$1</c:f>
              <c:strCache>
                <c:ptCount val="1"/>
                <c:pt idx="0">
                  <c:v>PBO (n=148)</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SF-36 PCS ∆ BL</c:v>
                </c:pt>
                <c:pt idx="1">
                  <c:v>FACIT-F ∆ BL</c:v>
                </c:pt>
              </c:strCache>
            </c:strRef>
          </c:cat>
          <c:val>
            <c:numRef>
              <c:f>Sheet1!$B$2:$B$3</c:f>
              <c:numCache>
                <c:formatCode>General</c:formatCode>
                <c:ptCount val="2"/>
                <c:pt idx="0">
                  <c:v>3.6</c:v>
                </c:pt>
                <c:pt idx="1">
                  <c:v>4.5</c:v>
                </c:pt>
              </c:numCache>
            </c:numRef>
          </c:val>
          <c:extLst>
            <c:ext xmlns:c16="http://schemas.microsoft.com/office/drawing/2014/chart" uri="{C3380CC4-5D6E-409C-BE32-E72D297353CC}">
              <c16:uniqueId val="{00000000-EEE1-4D5B-8BAF-48B8D32A7F24}"/>
            </c:ext>
          </c:extLst>
        </c:ser>
        <c:ser>
          <c:idx val="1"/>
          <c:order val="1"/>
          <c:tx>
            <c:strRef>
              <c:f>Sheet1!$C$1</c:f>
              <c:strCache>
                <c:ptCount val="1"/>
                <c:pt idx="0">
                  <c:v>FILG 100 (n=153)</c:v>
                </c:pt>
              </c:strCache>
            </c:strRef>
          </c:tx>
          <c:spPr>
            <a:solidFill>
              <a:srgbClr val="7030A0">
                <a:alpha val="25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SF-36 PCS ∆ BL</c:v>
                </c:pt>
                <c:pt idx="1">
                  <c:v>FACIT-F ∆ BL</c:v>
                </c:pt>
              </c:strCache>
            </c:strRef>
          </c:cat>
          <c:val>
            <c:numRef>
              <c:f>Sheet1!$C$2:$C$3</c:f>
              <c:numCache>
                <c:formatCode>General</c:formatCode>
                <c:ptCount val="2"/>
                <c:pt idx="0">
                  <c:v>6.8</c:v>
                </c:pt>
                <c:pt idx="1">
                  <c:v>8.3000000000000007</c:v>
                </c:pt>
              </c:numCache>
            </c:numRef>
          </c:val>
          <c:extLst>
            <c:ext xmlns:c16="http://schemas.microsoft.com/office/drawing/2014/chart" uri="{C3380CC4-5D6E-409C-BE32-E72D297353CC}">
              <c16:uniqueId val="{00000001-EEE1-4D5B-8BAF-48B8D32A7F24}"/>
            </c:ext>
          </c:extLst>
        </c:ser>
        <c:ser>
          <c:idx val="2"/>
          <c:order val="2"/>
          <c:tx>
            <c:strRef>
              <c:f>Sheet1!$D$1</c:f>
              <c:strCache>
                <c:ptCount val="1"/>
                <c:pt idx="0">
                  <c:v>FILG 200 (n=147)</c:v>
                </c:pt>
              </c:strCache>
            </c:strRef>
          </c:tx>
          <c:spPr>
            <a:solidFill>
              <a:srgbClr val="7030A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SF-36 PCS ∆ BL</c:v>
                </c:pt>
                <c:pt idx="1">
                  <c:v>FACIT-F ∆ BL</c:v>
                </c:pt>
              </c:strCache>
            </c:strRef>
          </c:cat>
          <c:val>
            <c:numRef>
              <c:f>Sheet1!$D$2:$D$3</c:f>
              <c:numCache>
                <c:formatCode>General</c:formatCode>
                <c:ptCount val="2"/>
                <c:pt idx="0">
                  <c:v>7.6</c:v>
                </c:pt>
                <c:pt idx="1">
                  <c:v>9.6</c:v>
                </c:pt>
              </c:numCache>
            </c:numRef>
          </c:val>
          <c:extLst>
            <c:ext xmlns:c16="http://schemas.microsoft.com/office/drawing/2014/chart" uri="{C3380CC4-5D6E-409C-BE32-E72D297353CC}">
              <c16:uniqueId val="{00000002-EEE1-4D5B-8BAF-48B8D32A7F24}"/>
            </c:ext>
          </c:extLst>
        </c:ser>
        <c:dLbls>
          <c:showLegendKey val="0"/>
          <c:showVal val="0"/>
          <c:showCatName val="0"/>
          <c:showSerName val="0"/>
          <c:showPercent val="0"/>
          <c:showBubbleSize val="0"/>
        </c:dLbls>
        <c:gapWidth val="219"/>
        <c:axId val="163115008"/>
        <c:axId val="165187584"/>
      </c:barChart>
      <c:catAx>
        <c:axId val="1631150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5187584"/>
        <c:crosses val="autoZero"/>
        <c:auto val="1"/>
        <c:lblAlgn val="ctr"/>
        <c:lblOffset val="100"/>
        <c:noMultiLvlLbl val="0"/>
      </c:catAx>
      <c:valAx>
        <c:axId val="165187584"/>
        <c:scaling>
          <c:orientation val="minMax"/>
          <c:min val="-4"/>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3115008"/>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2368135300184"/>
          <c:y val="0.29596989327555867"/>
          <c:w val="0.74943992789594038"/>
          <c:h val="0.44822683715832384"/>
        </c:manualLayout>
      </c:layout>
      <c:barChart>
        <c:barDir val="col"/>
        <c:grouping val="clustered"/>
        <c:varyColors val="0"/>
        <c:ser>
          <c:idx val="0"/>
          <c:order val="0"/>
          <c:tx>
            <c:strRef>
              <c:f>Sheet1!$B$1</c:f>
              <c:strCache>
                <c:ptCount val="1"/>
                <c:pt idx="0">
                  <c:v>PBO (n=170)</c:v>
                </c:pt>
              </c:strCache>
            </c:strRef>
          </c:tx>
          <c:spPr>
            <a:solidFill>
              <a:schemeClr val="bg1">
                <a:lumMod val="50000"/>
              </a:schemeClr>
            </a:solidFill>
            <a:ln>
              <a:solidFill>
                <a:schemeClr val="tx1"/>
              </a:solidFill>
            </a:ln>
          </c:spPr>
          <c:invertIfNegative val="0"/>
          <c:dLbls>
            <c:dLbl>
              <c:idx val="0"/>
              <c:layout>
                <c:manualLayout>
                  <c:x val="-8.66504123229171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F-4577-9077-DD4DE2FD8EEE}"/>
                </c:ext>
              </c:extLst>
            </c:dLbl>
            <c:dLbl>
              <c:idx val="3"/>
              <c:layout>
                <c:manualLayout>
                  <c:x val="-8.6650412322916773E-3"/>
                  <c:y val="-5.00055934577473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5F-4577-9077-DD4DE2FD8EEE}"/>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mTSS &lt;0.5</c:v>
                </c:pt>
              </c:strCache>
            </c:strRef>
          </c:cat>
          <c:val>
            <c:numRef>
              <c:f>Sheet1!$B$2:$B$5</c:f>
              <c:numCache>
                <c:formatCode>General</c:formatCode>
                <c:ptCount val="4"/>
                <c:pt idx="0">
                  <c:v>21.8</c:v>
                </c:pt>
                <c:pt idx="1">
                  <c:v>7.6</c:v>
                </c:pt>
                <c:pt idx="2">
                  <c:v>2.4</c:v>
                </c:pt>
                <c:pt idx="3">
                  <c:v>45.8</c:v>
                </c:pt>
              </c:numCache>
            </c:numRef>
          </c:val>
          <c:extLst>
            <c:ext xmlns:c16="http://schemas.microsoft.com/office/drawing/2014/chart" uri="{C3380CC4-5D6E-409C-BE32-E72D297353CC}">
              <c16:uniqueId val="{00000000-13C5-4BAE-8735-55F3E213FF92}"/>
            </c:ext>
          </c:extLst>
        </c:ser>
        <c:ser>
          <c:idx val="1"/>
          <c:order val="1"/>
          <c:tx>
            <c:strRef>
              <c:f>Sheet1!$C$1</c:f>
              <c:strCache>
                <c:ptCount val="1"/>
                <c:pt idx="0">
                  <c:v>PEFI 100 mg (n=174)</c:v>
                </c:pt>
              </c:strCache>
            </c:strRef>
          </c:tx>
          <c:spPr>
            <a:solidFill>
              <a:schemeClr val="accent1">
                <a:lumMod val="60000"/>
                <a:lumOff val="40000"/>
              </a:schemeClr>
            </a:solidFill>
            <a:ln>
              <a:solidFill>
                <a:schemeClr val="tx1"/>
              </a:solidFill>
            </a:ln>
          </c:spPr>
          <c:invertIfNegative val="0"/>
          <c:dLbls>
            <c:dLbl>
              <c:idx val="0"/>
              <c:layout>
                <c:manualLayout>
                  <c:x val="-1.08313015403645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F-4577-9077-DD4DE2FD8EEE}"/>
                </c:ext>
              </c:extLst>
            </c:dLbl>
            <c:dLbl>
              <c:idx val="1"/>
              <c:layout>
                <c:manualLayout>
                  <c:x val="-6.498780924218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5F-4577-9077-DD4DE2FD8EEE}"/>
                </c:ext>
              </c:extLst>
            </c:dLbl>
            <c:dLbl>
              <c:idx val="2"/>
              <c:layout>
                <c:manualLayout>
                  <c:x val="-8.66504123229175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5F-4577-9077-DD4DE2FD8EEE}"/>
                </c:ext>
              </c:extLst>
            </c:dLbl>
            <c:dLbl>
              <c:idx val="3"/>
              <c:layout>
                <c:manualLayout>
                  <c:x val="-6.4987809242189158E-3"/>
                  <c:y val="-5.00055934577473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5F-4577-9077-DD4DE2FD8EEE}"/>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mTSS &lt;0.5</c:v>
                </c:pt>
              </c:strCache>
            </c:strRef>
          </c:cat>
          <c:val>
            <c:numRef>
              <c:f>Sheet1!$C$2:$C$5</c:f>
              <c:numCache>
                <c:formatCode>General</c:formatCode>
                <c:ptCount val="4"/>
                <c:pt idx="0">
                  <c:v>58.6</c:v>
                </c:pt>
                <c:pt idx="1">
                  <c:v>29.9</c:v>
                </c:pt>
                <c:pt idx="2">
                  <c:v>12.1</c:v>
                </c:pt>
                <c:pt idx="3">
                  <c:v>67.099999999999994</c:v>
                </c:pt>
              </c:numCache>
            </c:numRef>
          </c:val>
          <c:extLst>
            <c:ext xmlns:c16="http://schemas.microsoft.com/office/drawing/2014/chart" uri="{C3380CC4-5D6E-409C-BE32-E72D297353CC}">
              <c16:uniqueId val="{00000001-13C5-4BAE-8735-55F3E213FF92}"/>
            </c:ext>
          </c:extLst>
        </c:ser>
        <c:ser>
          <c:idx val="2"/>
          <c:order val="2"/>
          <c:tx>
            <c:strRef>
              <c:f>Sheet1!$D$1</c:f>
              <c:strCache>
                <c:ptCount val="1"/>
                <c:pt idx="0">
                  <c:v>PEFI 150 mg (n=174)</c:v>
                </c:pt>
              </c:strCache>
            </c:strRef>
          </c:tx>
          <c:spPr>
            <a:solidFill>
              <a:schemeClr val="bg2"/>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ACR20</c:v>
                </c:pt>
                <c:pt idx="1">
                  <c:v>ACR50</c:v>
                </c:pt>
                <c:pt idx="2">
                  <c:v>ACR70</c:v>
                </c:pt>
                <c:pt idx="3">
                  <c:v>mTSS &lt;0.5</c:v>
                </c:pt>
              </c:strCache>
            </c:strRef>
          </c:cat>
          <c:val>
            <c:numRef>
              <c:f>Sheet1!$D$2:$D$5</c:f>
              <c:numCache>
                <c:formatCode>General</c:formatCode>
                <c:ptCount val="4"/>
                <c:pt idx="0">
                  <c:v>64.400000000000006</c:v>
                </c:pt>
                <c:pt idx="1">
                  <c:v>46</c:v>
                </c:pt>
                <c:pt idx="2">
                  <c:v>23.6</c:v>
                </c:pt>
                <c:pt idx="3">
                  <c:v>72.599999999999994</c:v>
                </c:pt>
              </c:numCache>
            </c:numRef>
          </c:val>
          <c:extLst>
            <c:ext xmlns:c16="http://schemas.microsoft.com/office/drawing/2014/chart" uri="{C3380CC4-5D6E-409C-BE32-E72D297353CC}">
              <c16:uniqueId val="{00000002-13C5-4BAE-8735-55F3E213FF92}"/>
            </c:ext>
          </c:extLst>
        </c:ser>
        <c:dLbls>
          <c:showLegendKey val="0"/>
          <c:showVal val="0"/>
          <c:showCatName val="0"/>
          <c:showSerName val="0"/>
          <c:showPercent val="0"/>
          <c:showBubbleSize val="0"/>
        </c:dLbls>
        <c:gapWidth val="150"/>
        <c:axId val="164524032"/>
        <c:axId val="164525568"/>
      </c:barChart>
      <c:catAx>
        <c:axId val="164524032"/>
        <c:scaling>
          <c:orientation val="minMax"/>
        </c:scaling>
        <c:delete val="0"/>
        <c:axPos val="b"/>
        <c:numFmt formatCode="General" sourceLinked="0"/>
        <c:majorTickMark val="out"/>
        <c:minorTickMark val="none"/>
        <c:tickLblPos val="nextTo"/>
        <c:spPr>
          <a:ln>
            <a:solidFill>
              <a:schemeClr val="tx1"/>
            </a:solidFill>
          </a:ln>
        </c:spPr>
        <c:txPr>
          <a:bodyPr/>
          <a:lstStyle/>
          <a:p>
            <a:pPr>
              <a:defRPr sz="1400"/>
            </a:pPr>
            <a:endParaRPr lang="en-US"/>
          </a:p>
        </c:txPr>
        <c:crossAx val="164525568"/>
        <c:crosses val="autoZero"/>
        <c:auto val="1"/>
        <c:lblAlgn val="ctr"/>
        <c:lblOffset val="100"/>
        <c:noMultiLvlLbl val="0"/>
      </c:catAx>
      <c:valAx>
        <c:axId val="164525568"/>
        <c:scaling>
          <c:orientation val="minMax"/>
        </c:scaling>
        <c:delete val="0"/>
        <c:axPos val="l"/>
        <c:title>
          <c:tx>
            <c:rich>
              <a:bodyPr rot="-5400000" vert="horz"/>
              <a:lstStyle/>
              <a:p>
                <a:pPr>
                  <a:defRPr/>
                </a:pPr>
                <a:r>
                  <a:rPr lang="en-US" baseline="0" dirty="0"/>
                  <a:t>Response (%)</a:t>
                </a:r>
                <a:endParaRPr lang="en-US" dirty="0"/>
              </a:p>
            </c:rich>
          </c:tx>
          <c:layout>
            <c:manualLayout>
              <c:xMode val="edge"/>
              <c:yMode val="edge"/>
              <c:x val="6.3950221726123982E-2"/>
              <c:y val="0.36826849641287163"/>
            </c:manualLayout>
          </c:layout>
          <c:overlay val="0"/>
        </c:title>
        <c:numFmt formatCode="General" sourceLinked="1"/>
        <c:majorTickMark val="out"/>
        <c:minorTickMark val="none"/>
        <c:tickLblPos val="nextTo"/>
        <c:spPr>
          <a:ln>
            <a:solidFill>
              <a:schemeClr val="tx1"/>
            </a:solidFill>
          </a:ln>
        </c:spPr>
        <c:txPr>
          <a:bodyPr/>
          <a:lstStyle/>
          <a:p>
            <a:pPr>
              <a:defRPr sz="1400"/>
            </a:pPr>
            <a:endParaRPr lang="en-US"/>
          </a:p>
        </c:txPr>
        <c:crossAx val="164524032"/>
        <c:crosses val="autoZero"/>
        <c:crossBetween val="between"/>
        <c:majorUnit val="20"/>
      </c:valAx>
    </c:plotArea>
    <c:legend>
      <c:legendPos val="t"/>
      <c:layout>
        <c:manualLayout>
          <c:xMode val="edge"/>
          <c:yMode val="edge"/>
          <c:x val="6.2821548934114638E-2"/>
          <c:y val="0.14390598730263496"/>
          <c:w val="0.90035202582864549"/>
          <c:h val="8.8481179033033E-2"/>
        </c:manualLayout>
      </c:layout>
      <c:overlay val="0"/>
      <c:txPr>
        <a:bodyPr/>
        <a:lstStyle/>
        <a:p>
          <a:pPr>
            <a:defRPr sz="1400"/>
          </a:pPr>
          <a:endParaRPr lang="en-US"/>
        </a:p>
      </c:txPr>
    </c:legend>
    <c:plotVisOnly val="1"/>
    <c:dispBlanksAs val="gap"/>
    <c:showDLblsOverMax val="0"/>
  </c:chart>
  <c:txPr>
    <a:bodyPr/>
    <a:lstStyle/>
    <a:p>
      <a:pPr>
        <a:defRPr sz="1600" b="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solidFill>
                  <a:schemeClr val="tx1"/>
                </a:solidFill>
              </a:rPr>
              <a:t>Rates of treatment change according to </a:t>
            </a:r>
            <a:br>
              <a:rPr lang="en-GB" sz="1600" b="1" dirty="0">
                <a:solidFill>
                  <a:schemeClr val="tx1"/>
                </a:solidFill>
              </a:rPr>
            </a:br>
            <a:r>
              <a:rPr lang="en-GB" sz="1600" b="1" dirty="0">
                <a:solidFill>
                  <a:schemeClr val="tx1"/>
                </a:solidFill>
              </a:rPr>
              <a:t>disease activity</a:t>
            </a:r>
          </a:p>
        </c:rich>
      </c:tx>
      <c:layout>
        <c:manualLayout>
          <c:xMode val="edge"/>
          <c:yMode val="edge"/>
          <c:x val="0.12729339342906243"/>
          <c:y val="3.1649489134879902E-2"/>
        </c:manualLayout>
      </c:layout>
      <c:overlay val="0"/>
      <c:spPr>
        <a:noFill/>
        <a:ln>
          <a:noFill/>
        </a:ln>
        <a:effectLst/>
      </c:spPr>
    </c:title>
    <c:autoTitleDeleted val="0"/>
    <c:plotArea>
      <c:layout>
        <c:manualLayout>
          <c:layoutTarget val="inner"/>
          <c:xMode val="edge"/>
          <c:yMode val="edge"/>
          <c:x val="7.3864465741277585E-2"/>
          <c:y val="8.3360517835483941E-2"/>
          <c:w val="0.91097575116810492"/>
          <c:h val="0.72712259043343097"/>
        </c:manualLayout>
      </c:layout>
      <c:barChart>
        <c:barDir val="col"/>
        <c:grouping val="clustered"/>
        <c:varyColors val="0"/>
        <c:ser>
          <c:idx val="0"/>
          <c:order val="0"/>
          <c:tx>
            <c:strRef>
              <c:f>Sheet1!$B$1</c:f>
              <c:strCache>
                <c:ptCount val="1"/>
                <c:pt idx="0">
                  <c:v>Remission</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DAS28</c:v>
                </c:pt>
                <c:pt idx="1">
                  <c:v>CDAI</c:v>
                </c:pt>
                <c:pt idx="2">
                  <c:v>RAPID3</c:v>
                </c:pt>
              </c:strCache>
            </c:strRef>
          </c:cat>
          <c:val>
            <c:numRef>
              <c:f>Sheet1!$B$2:$B$4</c:f>
              <c:numCache>
                <c:formatCode>General</c:formatCode>
                <c:ptCount val="3"/>
                <c:pt idx="0">
                  <c:v>15.6</c:v>
                </c:pt>
                <c:pt idx="1">
                  <c:v>17.2</c:v>
                </c:pt>
                <c:pt idx="2">
                  <c:v>20.9</c:v>
                </c:pt>
              </c:numCache>
            </c:numRef>
          </c:val>
          <c:extLst>
            <c:ext xmlns:c16="http://schemas.microsoft.com/office/drawing/2014/chart" uri="{C3380CC4-5D6E-409C-BE32-E72D297353CC}">
              <c16:uniqueId val="{00000000-4DEB-47AD-BB30-E3DE2A4D7959}"/>
            </c:ext>
          </c:extLst>
        </c:ser>
        <c:ser>
          <c:idx val="1"/>
          <c:order val="1"/>
          <c:tx>
            <c:strRef>
              <c:f>Sheet1!$C$1</c:f>
              <c:strCache>
                <c:ptCount val="1"/>
                <c:pt idx="0">
                  <c:v>LDA</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DAS28</c:v>
                </c:pt>
                <c:pt idx="1">
                  <c:v>CDAI</c:v>
                </c:pt>
                <c:pt idx="2">
                  <c:v>RAPID3</c:v>
                </c:pt>
              </c:strCache>
            </c:strRef>
          </c:cat>
          <c:val>
            <c:numRef>
              <c:f>Sheet1!$C$2:$C$4</c:f>
              <c:numCache>
                <c:formatCode>General</c:formatCode>
                <c:ptCount val="3"/>
                <c:pt idx="0">
                  <c:v>25.4</c:v>
                </c:pt>
                <c:pt idx="1">
                  <c:v>19.2</c:v>
                </c:pt>
                <c:pt idx="2">
                  <c:v>21.7</c:v>
                </c:pt>
              </c:numCache>
            </c:numRef>
          </c:val>
          <c:extLst>
            <c:ext xmlns:c16="http://schemas.microsoft.com/office/drawing/2014/chart" uri="{C3380CC4-5D6E-409C-BE32-E72D297353CC}">
              <c16:uniqueId val="{00000001-4DEB-47AD-BB30-E3DE2A4D7959}"/>
            </c:ext>
          </c:extLst>
        </c:ser>
        <c:ser>
          <c:idx val="2"/>
          <c:order val="2"/>
          <c:tx>
            <c:strRef>
              <c:f>Sheet1!$D$1</c:f>
              <c:strCache>
                <c:ptCount val="1"/>
                <c:pt idx="0">
                  <c:v>MDA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DAS28</c:v>
                </c:pt>
                <c:pt idx="1">
                  <c:v>CDAI</c:v>
                </c:pt>
                <c:pt idx="2">
                  <c:v>RAPID3</c:v>
                </c:pt>
              </c:strCache>
            </c:strRef>
          </c:cat>
          <c:val>
            <c:numRef>
              <c:f>Sheet1!$D$2:$D$4</c:f>
              <c:numCache>
                <c:formatCode>General</c:formatCode>
                <c:ptCount val="3"/>
                <c:pt idx="0">
                  <c:v>38.700000000000003</c:v>
                </c:pt>
                <c:pt idx="1">
                  <c:v>36.4</c:v>
                </c:pt>
                <c:pt idx="2">
                  <c:v>27.8</c:v>
                </c:pt>
              </c:numCache>
            </c:numRef>
          </c:val>
          <c:extLst>
            <c:ext xmlns:c16="http://schemas.microsoft.com/office/drawing/2014/chart" uri="{C3380CC4-5D6E-409C-BE32-E72D297353CC}">
              <c16:uniqueId val="{00000002-4DEB-47AD-BB30-E3DE2A4D7959}"/>
            </c:ext>
          </c:extLst>
        </c:ser>
        <c:ser>
          <c:idx val="3"/>
          <c:order val="3"/>
          <c:tx>
            <c:strRef>
              <c:f>Sheet1!$E$1</c:f>
              <c:strCache>
                <c:ptCount val="1"/>
                <c:pt idx="0">
                  <c:v>HDA</c:v>
                </c:pt>
              </c:strCache>
            </c:strRef>
          </c:tx>
          <c:spPr>
            <a:solidFill>
              <a:schemeClr val="bg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DAS28</c:v>
                </c:pt>
                <c:pt idx="1">
                  <c:v>CDAI</c:v>
                </c:pt>
                <c:pt idx="2">
                  <c:v>RAPID3</c:v>
                </c:pt>
              </c:strCache>
            </c:strRef>
          </c:cat>
          <c:val>
            <c:numRef>
              <c:f>Sheet1!$E$2:$E$4</c:f>
              <c:numCache>
                <c:formatCode>General</c:formatCode>
                <c:ptCount val="3"/>
                <c:pt idx="0">
                  <c:v>52.7</c:v>
                </c:pt>
                <c:pt idx="1">
                  <c:v>55.1</c:v>
                </c:pt>
                <c:pt idx="2">
                  <c:v>43.5</c:v>
                </c:pt>
              </c:numCache>
            </c:numRef>
          </c:val>
          <c:extLst>
            <c:ext xmlns:c16="http://schemas.microsoft.com/office/drawing/2014/chart" uri="{C3380CC4-5D6E-409C-BE32-E72D297353CC}">
              <c16:uniqueId val="{00000003-4DEB-47AD-BB30-E3DE2A4D7959}"/>
            </c:ext>
          </c:extLst>
        </c:ser>
        <c:dLbls>
          <c:showLegendKey val="0"/>
          <c:showVal val="0"/>
          <c:showCatName val="0"/>
          <c:showSerName val="0"/>
          <c:showPercent val="0"/>
          <c:showBubbleSize val="0"/>
        </c:dLbls>
        <c:gapWidth val="219"/>
        <c:axId val="172212608"/>
        <c:axId val="172214144"/>
        <c:extLst>
          <c:ext xmlns:c15="http://schemas.microsoft.com/office/drawing/2012/chart" uri="{02D57815-91ED-43cb-92C2-25804820EDAC}">
            <c15:filteredBarSeries>
              <c15:ser>
                <c:idx val="4"/>
                <c:order val="4"/>
                <c:tx>
                  <c:strRef>
                    <c:extLst>
                      <c:ext uri="{02D57815-91ED-43cb-92C2-25804820EDAC}">
                        <c15:formulaRef>
                          <c15:sqref>Sheet1!#REF!</c15:sqref>
                        </c15:formulaRef>
                      </c:ext>
                    </c:extLst>
                    <c:strCache>
                      <c:ptCount val="1"/>
                      <c:pt idx="0">
                        <c:v>#REF!</c:v>
                      </c:pt>
                    </c:strCache>
                  </c:strRef>
                </c:tx>
                <c:spPr>
                  <a:solidFill>
                    <a:schemeClr val="accent5"/>
                  </a:solidFill>
                  <a:ln>
                    <a:noFill/>
                  </a:ln>
                  <a:effectLst/>
                </c:spPr>
                <c:invertIfNegative val="0"/>
                <c:cat>
                  <c:strRef>
                    <c:extLst>
                      <c:ext uri="{02D57815-91ED-43cb-92C2-25804820EDAC}">
                        <c15:formulaRef>
                          <c15:sqref>Sheet1!$A$2:$A$4</c15:sqref>
                        </c15:formulaRef>
                      </c:ext>
                    </c:extLst>
                    <c:strCache>
                      <c:ptCount val="3"/>
                      <c:pt idx="0">
                        <c:v>DAS28</c:v>
                      </c:pt>
                      <c:pt idx="1">
                        <c:v>CDAI</c:v>
                      </c:pt>
                      <c:pt idx="2">
                        <c:v>RAPID3</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4-4DEB-47AD-BB30-E3DE2A4D7959}"/>
                  </c:ext>
                </c:extLst>
              </c15:ser>
            </c15:filteredBarSeries>
          </c:ext>
        </c:extLst>
      </c:barChart>
      <c:catAx>
        <c:axId val="172212608"/>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2214144"/>
        <c:crosses val="autoZero"/>
        <c:auto val="1"/>
        <c:lblAlgn val="ctr"/>
        <c:lblOffset val="100"/>
        <c:noMultiLvlLbl val="0"/>
      </c:catAx>
      <c:valAx>
        <c:axId val="172214144"/>
        <c:scaling>
          <c:orientation val="minMax"/>
          <c:max val="10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2212608"/>
        <c:crosses val="autoZero"/>
        <c:crossBetween val="between"/>
        <c:majorUnit val="20"/>
      </c:valAx>
      <c:spPr>
        <a:noFill/>
        <a:ln>
          <a:noFill/>
        </a:ln>
        <a:effectLst/>
      </c:spPr>
    </c:plotArea>
    <c:legend>
      <c:legendPos val="tr"/>
      <c:layout>
        <c:manualLayout>
          <c:xMode val="edge"/>
          <c:yMode val="edge"/>
          <c:x val="0.76214387325327837"/>
          <c:y val="0.14607908933205374"/>
          <c:w val="0.21766735357302688"/>
          <c:h val="0.243528614004076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978218005391"/>
          <c:y val="0.19915223951369268"/>
          <c:w val="0.75759180644711366"/>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ACR50</c:v>
                </c:pt>
                <c:pt idx="1">
                  <c:v>ACR70</c:v>
                </c:pt>
              </c:strCache>
            </c:strRef>
          </c:cat>
          <c:val>
            <c:numRef>
              <c:f>Sheet1!$B$2:$B$3</c:f>
              <c:numCache>
                <c:formatCode>General</c:formatCode>
                <c:ptCount val="2"/>
                <c:pt idx="0">
                  <c:v>15.2</c:v>
                </c:pt>
                <c:pt idx="1">
                  <c:v>6.1</c:v>
                </c:pt>
              </c:numCache>
            </c:numRef>
          </c:val>
          <c:extLst>
            <c:ext xmlns:c16="http://schemas.microsoft.com/office/drawing/2014/chart" uri="{C3380CC4-5D6E-409C-BE32-E72D297353CC}">
              <c16:uniqueId val="{00000000-6996-40C8-9770-CDF1FD34177F}"/>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ACR50</c:v>
                </c:pt>
                <c:pt idx="1">
                  <c:v>ACR70</c:v>
                </c:pt>
              </c:strCache>
            </c:strRef>
          </c:cat>
          <c:val>
            <c:numRef>
              <c:f>Sheet1!$C$2:$C$3</c:f>
              <c:numCache>
                <c:formatCode>General</c:formatCode>
                <c:ptCount val="2"/>
                <c:pt idx="0">
                  <c:v>47.7</c:v>
                </c:pt>
                <c:pt idx="1">
                  <c:v>23.1</c:v>
                </c:pt>
              </c:numCache>
            </c:numRef>
          </c:val>
          <c:extLst>
            <c:ext xmlns:c16="http://schemas.microsoft.com/office/drawing/2014/chart" uri="{C3380CC4-5D6E-409C-BE32-E72D297353CC}">
              <c16:uniqueId val="{00000001-6996-40C8-9770-CDF1FD34177F}"/>
            </c:ext>
          </c:extLst>
        </c:ser>
        <c:dLbls>
          <c:showLegendKey val="0"/>
          <c:showVal val="0"/>
          <c:showCatName val="0"/>
          <c:showSerName val="0"/>
          <c:showPercent val="0"/>
          <c:showBubbleSize val="0"/>
        </c:dLbls>
        <c:gapWidth val="150"/>
        <c:axId val="172481920"/>
        <c:axId val="174961792"/>
      </c:barChart>
      <c:catAx>
        <c:axId val="172481920"/>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174961792"/>
        <c:crosses val="autoZero"/>
        <c:auto val="1"/>
        <c:lblAlgn val="ctr"/>
        <c:lblOffset val="100"/>
        <c:noMultiLvlLbl val="0"/>
      </c:catAx>
      <c:valAx>
        <c:axId val="174961792"/>
        <c:scaling>
          <c:orientation val="minMax"/>
          <c:max val="100"/>
        </c:scaling>
        <c:delete val="0"/>
        <c:axPos val="l"/>
        <c:numFmt formatCode="General" sourceLinked="1"/>
        <c:majorTickMark val="out"/>
        <c:minorTickMark val="none"/>
        <c:tickLblPos val="nextTo"/>
        <c:spPr>
          <a:ln>
            <a:solidFill>
              <a:schemeClr val="tx1"/>
            </a:solidFill>
          </a:ln>
        </c:spPr>
        <c:crossAx val="172481920"/>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0.86748</cdr:x>
      <cdr:y>0.47662</cdr:y>
    </cdr:from>
    <cdr:to>
      <cdr:x>0.95498</cdr:x>
      <cdr:y>0.58669</cdr:y>
    </cdr:to>
    <cdr:sp macro="" textlink="">
      <cdr:nvSpPr>
        <cdr:cNvPr id="2" name="TextBox 33">
          <a:extLst xmlns:a="http://schemas.openxmlformats.org/drawingml/2006/main">
            <a:ext uri="{FF2B5EF4-FFF2-40B4-BE49-F238E27FC236}">
              <a16:creationId xmlns:a16="http://schemas.microsoft.com/office/drawing/2014/main" id="{5C25EAC5-9F60-4EEB-9EA3-E575CC6C9494}"/>
            </a:ext>
          </a:extLst>
        </cdr:cNvPr>
        <cdr:cNvSpPr txBox="1"/>
      </cdr:nvSpPr>
      <cdr:spPr>
        <a:xfrm xmlns:a="http://schemas.openxmlformats.org/drawingml/2006/main">
          <a:off x="4911916" y="1332752"/>
          <a:ext cx="4954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aseline="30000" dirty="0"/>
            <a:t>†§</a:t>
          </a:r>
          <a:endParaRPr lang="en-GB"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0.72353</cdr:x>
      <cdr:y>0.21454</cdr:y>
    </cdr:from>
    <cdr:to>
      <cdr:x>0.80848</cdr:x>
      <cdr:y>0.28571</cdr:y>
    </cdr:to>
    <cdr:sp macro="" textlink="">
      <cdr:nvSpPr>
        <cdr:cNvPr id="2" name="TextBox 1">
          <a:extLst xmlns:a="http://schemas.openxmlformats.org/drawingml/2006/main">
            <a:ext uri="{FF2B5EF4-FFF2-40B4-BE49-F238E27FC236}">
              <a16:creationId xmlns:a16="http://schemas.microsoft.com/office/drawing/2014/main" id="{EDF571E2-4BD6-4E2B-8B2A-B280FFEFF49E}"/>
            </a:ext>
          </a:extLst>
        </cdr:cNvPr>
        <cdr:cNvSpPr txBox="1"/>
      </cdr:nvSpPr>
      <cdr:spPr>
        <a:xfrm xmlns:a="http://schemas.openxmlformats.org/drawingml/2006/main">
          <a:off x="2359244" y="413026"/>
          <a:ext cx="277001" cy="137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0.50689</cdr:x>
      <cdr:y>0.63047</cdr:y>
    </cdr:from>
    <cdr:to>
      <cdr:x>0.62869</cdr:x>
      <cdr:y>0.70555</cdr:y>
    </cdr:to>
    <cdr:sp macro="" textlink="">
      <cdr:nvSpPr>
        <cdr:cNvPr id="2" name="TextBox 1">
          <a:extLst xmlns:a="http://schemas.openxmlformats.org/drawingml/2006/main">
            <a:ext uri="{FF2B5EF4-FFF2-40B4-BE49-F238E27FC236}">
              <a16:creationId xmlns:a16="http://schemas.microsoft.com/office/drawing/2014/main" id="{E3A50A20-8FD7-47B2-850B-43C2D0ADB799}"/>
            </a:ext>
          </a:extLst>
        </cdr:cNvPr>
        <cdr:cNvSpPr txBox="1"/>
      </cdr:nvSpPr>
      <cdr:spPr>
        <a:xfrm xmlns:a="http://schemas.openxmlformats.org/drawingml/2006/main">
          <a:off x="1152789" y="988207"/>
          <a:ext cx="277004" cy="117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dr:relSizeAnchor xmlns:cdr="http://schemas.openxmlformats.org/drawingml/2006/chartDrawing">
    <cdr:from>
      <cdr:x>0.62187</cdr:x>
      <cdr:y>0.60126</cdr:y>
    </cdr:from>
    <cdr:to>
      <cdr:x>0.74367</cdr:x>
      <cdr:y>0.67634</cdr:y>
    </cdr:to>
    <cdr:sp macro="" textlink="">
      <cdr:nvSpPr>
        <cdr:cNvPr id="3" name="TextBox 2">
          <a:extLst xmlns:a="http://schemas.openxmlformats.org/drawingml/2006/main">
            <a:ext uri="{FF2B5EF4-FFF2-40B4-BE49-F238E27FC236}">
              <a16:creationId xmlns:a16="http://schemas.microsoft.com/office/drawing/2014/main" id="{7E66AA6E-4D2B-4EAF-8F33-E1AE64E2C1B8}"/>
            </a:ext>
          </a:extLst>
        </cdr:cNvPr>
        <cdr:cNvSpPr txBox="1"/>
      </cdr:nvSpPr>
      <cdr:spPr>
        <a:xfrm xmlns:a="http://schemas.openxmlformats.org/drawingml/2006/main">
          <a:off x="1414291" y="942416"/>
          <a:ext cx="277000" cy="117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0.21045</cdr:x>
      <cdr:y>0.31481</cdr:y>
    </cdr:from>
    <cdr:to>
      <cdr:x>0.28977</cdr:x>
      <cdr:y>0.39606</cdr:y>
    </cdr:to>
    <cdr:sp macro="" textlink="">
      <cdr:nvSpPr>
        <cdr:cNvPr id="3" name="TextBox 2"/>
        <cdr:cNvSpPr txBox="1"/>
      </cdr:nvSpPr>
      <cdr:spPr>
        <a:xfrm xmlns:a="http://schemas.openxmlformats.org/drawingml/2006/main">
          <a:off x="1127617" y="875764"/>
          <a:ext cx="425003" cy="226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0.20564</cdr:x>
      <cdr:y>0.35648</cdr:y>
    </cdr:from>
    <cdr:to>
      <cdr:x>0.29217</cdr:x>
      <cdr:y>0.43832</cdr:y>
    </cdr:to>
    <cdr:sp macro="" textlink="">
      <cdr:nvSpPr>
        <cdr:cNvPr id="4" name="TextBox 3"/>
        <cdr:cNvSpPr txBox="1"/>
      </cdr:nvSpPr>
      <cdr:spPr>
        <a:xfrm xmlns:a="http://schemas.openxmlformats.org/drawingml/2006/main">
          <a:off x="1101859" y="991674"/>
          <a:ext cx="463640" cy="227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0.72422</cdr:x>
      <cdr:y>0.47724</cdr:y>
    </cdr:from>
    <cdr:to>
      <cdr:x>0.80084</cdr:x>
      <cdr:y>0.60268</cdr:y>
    </cdr:to>
    <cdr:sp macro="" textlink="">
      <cdr:nvSpPr>
        <cdr:cNvPr id="2" name="TextBox 1">
          <a:extLst xmlns:a="http://schemas.openxmlformats.org/drawingml/2006/main">
            <a:ext uri="{FF2B5EF4-FFF2-40B4-BE49-F238E27FC236}">
              <a16:creationId xmlns:a16="http://schemas.microsoft.com/office/drawing/2014/main" id="{E2B32C0A-0B46-4B03-A5DB-9672D12DE836}"/>
            </a:ext>
          </a:extLst>
        </cdr:cNvPr>
        <cdr:cNvSpPr txBox="1"/>
      </cdr:nvSpPr>
      <cdr:spPr>
        <a:xfrm xmlns:a="http://schemas.openxmlformats.org/drawingml/2006/main">
          <a:off x="2710305" y="1131784"/>
          <a:ext cx="286739" cy="2974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t>
          </a:r>
        </a:p>
      </cdr:txBody>
    </cdr:sp>
  </cdr:relSizeAnchor>
  <cdr:relSizeAnchor xmlns:cdr="http://schemas.openxmlformats.org/drawingml/2006/chartDrawing">
    <cdr:from>
      <cdr:x>0.34102</cdr:x>
      <cdr:y>0.30792</cdr:y>
    </cdr:from>
    <cdr:to>
      <cdr:x>0.41764</cdr:x>
      <cdr:y>0.43336</cdr:y>
    </cdr:to>
    <cdr:sp macro="" textlink="">
      <cdr:nvSpPr>
        <cdr:cNvPr id="3" name="TextBox 2">
          <a:extLst xmlns:a="http://schemas.openxmlformats.org/drawingml/2006/main">
            <a:ext uri="{FF2B5EF4-FFF2-40B4-BE49-F238E27FC236}">
              <a16:creationId xmlns:a16="http://schemas.microsoft.com/office/drawing/2014/main" id="{3F13B7C8-A072-4473-9514-E74A4089C569}"/>
            </a:ext>
          </a:extLst>
        </cdr:cNvPr>
        <cdr:cNvSpPr txBox="1"/>
      </cdr:nvSpPr>
      <cdr:spPr>
        <a:xfrm xmlns:a="http://schemas.openxmlformats.org/drawingml/2006/main">
          <a:off x="1276212" y="730251"/>
          <a:ext cx="286739" cy="2974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0.5982</cdr:x>
      <cdr:y>0.33158</cdr:y>
    </cdr:from>
    <cdr:to>
      <cdr:x>0.69112</cdr:x>
      <cdr:y>0.45701</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845994" y="786359"/>
          <a:ext cx="286742" cy="2974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0.59556</cdr:x>
      <cdr:y>0.49102</cdr:y>
    </cdr:from>
    <cdr:to>
      <cdr:x>0.68848</cdr:x>
      <cdr:y>0.61645</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837840" y="1119379"/>
          <a:ext cx="286742" cy="28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0.6223</cdr:x>
      <cdr:y>0.87457</cdr:y>
    </cdr:from>
    <cdr:to>
      <cdr:x>0.71522</cdr:x>
      <cdr:y>1</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920363" y="1993747"/>
          <a:ext cx="286742" cy="285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0.57539</cdr:x>
      <cdr:y>0.13331</cdr:y>
    </cdr:from>
    <cdr:to>
      <cdr:x>0.66831</cdr:x>
      <cdr:y>0.25874</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2558000" y="295995"/>
          <a:ext cx="413094" cy="2784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0.13477</cdr:x>
      <cdr:y>0.07443</cdr:y>
    </cdr:from>
    <cdr:to>
      <cdr:x>0.65118</cdr:x>
      <cdr:y>0.16761</cdr:y>
    </cdr:to>
    <cdr:sp macro="" textlink="">
      <cdr:nvSpPr>
        <cdr:cNvPr id="2" name="Freeform: Shape 1">
          <a:extLst xmlns:a="http://schemas.openxmlformats.org/drawingml/2006/main">
            <a:ext uri="{FF2B5EF4-FFF2-40B4-BE49-F238E27FC236}">
              <a16:creationId xmlns:a16="http://schemas.microsoft.com/office/drawing/2014/main" id="{F3803438-CA35-4050-A012-A7B37FDC7022}"/>
            </a:ext>
          </a:extLst>
        </cdr:cNvPr>
        <cdr:cNvSpPr/>
      </cdr:nvSpPr>
      <cdr:spPr>
        <a:xfrm xmlns:a="http://schemas.openxmlformats.org/drawingml/2006/main">
          <a:off x="722947" y="139543"/>
          <a:ext cx="2770160" cy="174699"/>
        </a:xfrm>
        <a:custGeom xmlns:a="http://schemas.openxmlformats.org/drawingml/2006/main">
          <a:avLst/>
          <a:gdLst>
            <a:gd name="connsiteX0" fmla="*/ 0 w 3929062"/>
            <a:gd name="connsiteY0" fmla="*/ 85725 h 130969"/>
            <a:gd name="connsiteX1" fmla="*/ 285750 w 3929062"/>
            <a:gd name="connsiteY1" fmla="*/ 130969 h 130969"/>
            <a:gd name="connsiteX2" fmla="*/ 528637 w 3929062"/>
            <a:gd name="connsiteY2" fmla="*/ 95250 h 130969"/>
            <a:gd name="connsiteX3" fmla="*/ 997744 w 3929062"/>
            <a:gd name="connsiteY3" fmla="*/ 123825 h 130969"/>
            <a:gd name="connsiteX4" fmla="*/ 1950244 w 3929062"/>
            <a:gd name="connsiteY4" fmla="*/ 7144 h 130969"/>
            <a:gd name="connsiteX5" fmla="*/ 2874169 w 3929062"/>
            <a:gd name="connsiteY5" fmla="*/ 0 h 130969"/>
            <a:gd name="connsiteX6" fmla="*/ 3929062 w 3929062"/>
            <a:gd name="connsiteY6" fmla="*/ 0 h 130969"/>
            <a:gd name="connsiteX0" fmla="*/ 0 w 3929062"/>
            <a:gd name="connsiteY0" fmla="*/ 88081 h 126180"/>
            <a:gd name="connsiteX1" fmla="*/ 260980 w 3929062"/>
            <a:gd name="connsiteY1" fmla="*/ 0 h 126180"/>
            <a:gd name="connsiteX2" fmla="*/ 528637 w 3929062"/>
            <a:gd name="connsiteY2" fmla="*/ 97606 h 126180"/>
            <a:gd name="connsiteX3" fmla="*/ 997744 w 3929062"/>
            <a:gd name="connsiteY3" fmla="*/ 126181 h 126180"/>
            <a:gd name="connsiteX4" fmla="*/ 1950244 w 3929062"/>
            <a:gd name="connsiteY4" fmla="*/ 9500 h 126180"/>
            <a:gd name="connsiteX5" fmla="*/ 2874169 w 3929062"/>
            <a:gd name="connsiteY5" fmla="*/ 2356 h 126180"/>
            <a:gd name="connsiteX6" fmla="*/ 3929062 w 3929062"/>
            <a:gd name="connsiteY6" fmla="*/ 2356 h 126180"/>
            <a:gd name="connsiteX0" fmla="*/ 0 w 3929062"/>
            <a:gd name="connsiteY0" fmla="*/ 88081 h 126181"/>
            <a:gd name="connsiteX1" fmla="*/ 260980 w 3929062"/>
            <a:gd name="connsiteY1" fmla="*/ 0 h 126181"/>
            <a:gd name="connsiteX2" fmla="*/ 511298 w 3929062"/>
            <a:gd name="connsiteY2" fmla="*/ 107303 h 126181"/>
            <a:gd name="connsiteX3" fmla="*/ 997744 w 3929062"/>
            <a:gd name="connsiteY3" fmla="*/ 126181 h 126181"/>
            <a:gd name="connsiteX4" fmla="*/ 1950244 w 3929062"/>
            <a:gd name="connsiteY4" fmla="*/ 9500 h 126181"/>
            <a:gd name="connsiteX5" fmla="*/ 2874169 w 3929062"/>
            <a:gd name="connsiteY5" fmla="*/ 2356 h 126181"/>
            <a:gd name="connsiteX6" fmla="*/ 3929062 w 3929062"/>
            <a:gd name="connsiteY6" fmla="*/ 2356 h 126181"/>
            <a:gd name="connsiteX0" fmla="*/ 0 w 3929062"/>
            <a:gd name="connsiteY0" fmla="*/ 88081 h 257081"/>
            <a:gd name="connsiteX1" fmla="*/ 260980 w 3929062"/>
            <a:gd name="connsiteY1" fmla="*/ 0 h 257081"/>
            <a:gd name="connsiteX2" fmla="*/ 511298 w 3929062"/>
            <a:gd name="connsiteY2" fmla="*/ 107303 h 257081"/>
            <a:gd name="connsiteX3" fmla="*/ 972974 w 3929062"/>
            <a:gd name="connsiteY3" fmla="*/ 257081 h 257081"/>
            <a:gd name="connsiteX4" fmla="*/ 1950244 w 3929062"/>
            <a:gd name="connsiteY4" fmla="*/ 9500 h 257081"/>
            <a:gd name="connsiteX5" fmla="*/ 2874169 w 3929062"/>
            <a:gd name="connsiteY5" fmla="*/ 2356 h 257081"/>
            <a:gd name="connsiteX6" fmla="*/ 3929062 w 3929062"/>
            <a:gd name="connsiteY6" fmla="*/ 2356 h 257081"/>
            <a:gd name="connsiteX0" fmla="*/ 0 w 3929062"/>
            <a:gd name="connsiteY0" fmla="*/ 177840 h 346840"/>
            <a:gd name="connsiteX1" fmla="*/ 260980 w 3929062"/>
            <a:gd name="connsiteY1" fmla="*/ 89759 h 346840"/>
            <a:gd name="connsiteX2" fmla="*/ 511298 w 3929062"/>
            <a:gd name="connsiteY2" fmla="*/ 197062 h 346840"/>
            <a:gd name="connsiteX3" fmla="*/ 972974 w 3929062"/>
            <a:gd name="connsiteY3" fmla="*/ 346840 h 346840"/>
            <a:gd name="connsiteX4" fmla="*/ 1950244 w 3929062"/>
            <a:gd name="connsiteY4" fmla="*/ 99259 h 346840"/>
            <a:gd name="connsiteX5" fmla="*/ 2881600 w 3929062"/>
            <a:gd name="connsiteY5" fmla="*/ 0 h 346840"/>
            <a:gd name="connsiteX6" fmla="*/ 3929062 w 3929062"/>
            <a:gd name="connsiteY6" fmla="*/ 92115 h 346840"/>
            <a:gd name="connsiteX0" fmla="*/ 0 w 2881600"/>
            <a:gd name="connsiteY0" fmla="*/ 177840 h 346840"/>
            <a:gd name="connsiteX1" fmla="*/ 260980 w 2881600"/>
            <a:gd name="connsiteY1" fmla="*/ 89759 h 346840"/>
            <a:gd name="connsiteX2" fmla="*/ 511298 w 2881600"/>
            <a:gd name="connsiteY2" fmla="*/ 197062 h 346840"/>
            <a:gd name="connsiteX3" fmla="*/ 972974 w 2881600"/>
            <a:gd name="connsiteY3" fmla="*/ 346840 h 346840"/>
            <a:gd name="connsiteX4" fmla="*/ 1950244 w 2881600"/>
            <a:gd name="connsiteY4" fmla="*/ 99259 h 346840"/>
            <a:gd name="connsiteX5" fmla="*/ 2881600 w 2881600"/>
            <a:gd name="connsiteY5" fmla="*/ 0 h 346840"/>
            <a:gd name="connsiteX0" fmla="*/ 0 w 2881600"/>
            <a:gd name="connsiteY0" fmla="*/ 177840 h 197062"/>
            <a:gd name="connsiteX1" fmla="*/ 260980 w 2881600"/>
            <a:gd name="connsiteY1" fmla="*/ 89759 h 197062"/>
            <a:gd name="connsiteX2" fmla="*/ 511298 w 2881600"/>
            <a:gd name="connsiteY2" fmla="*/ 197062 h 197062"/>
            <a:gd name="connsiteX3" fmla="*/ 990313 w 2881600"/>
            <a:gd name="connsiteY3" fmla="*/ 152915 h 197062"/>
            <a:gd name="connsiteX4" fmla="*/ 1950244 w 2881600"/>
            <a:gd name="connsiteY4" fmla="*/ 99259 h 197062"/>
            <a:gd name="connsiteX5" fmla="*/ 2881600 w 2881600"/>
            <a:gd name="connsiteY5" fmla="*/ 0 h 197062"/>
            <a:gd name="connsiteX0" fmla="*/ 0 w 2881600"/>
            <a:gd name="connsiteY0" fmla="*/ 177840 h 177840"/>
            <a:gd name="connsiteX1" fmla="*/ 260980 w 2881600"/>
            <a:gd name="connsiteY1" fmla="*/ 89759 h 177840"/>
            <a:gd name="connsiteX2" fmla="*/ 501390 w 2881600"/>
            <a:gd name="connsiteY2" fmla="*/ 102523 h 177840"/>
            <a:gd name="connsiteX3" fmla="*/ 990313 w 2881600"/>
            <a:gd name="connsiteY3" fmla="*/ 152915 h 177840"/>
            <a:gd name="connsiteX4" fmla="*/ 1950244 w 2881600"/>
            <a:gd name="connsiteY4" fmla="*/ 99259 h 177840"/>
            <a:gd name="connsiteX5" fmla="*/ 2881600 w 2881600"/>
            <a:gd name="connsiteY5" fmla="*/ 0 h 177840"/>
            <a:gd name="connsiteX0" fmla="*/ 0 w 2881600"/>
            <a:gd name="connsiteY0" fmla="*/ 177840 h 177840"/>
            <a:gd name="connsiteX1" fmla="*/ 258503 w 2881600"/>
            <a:gd name="connsiteY1" fmla="*/ 152785 h 177840"/>
            <a:gd name="connsiteX2" fmla="*/ 501390 w 2881600"/>
            <a:gd name="connsiteY2" fmla="*/ 102523 h 177840"/>
            <a:gd name="connsiteX3" fmla="*/ 990313 w 2881600"/>
            <a:gd name="connsiteY3" fmla="*/ 152915 h 177840"/>
            <a:gd name="connsiteX4" fmla="*/ 1950244 w 2881600"/>
            <a:gd name="connsiteY4" fmla="*/ 99259 h 177840"/>
            <a:gd name="connsiteX5" fmla="*/ 2881600 w 2881600"/>
            <a:gd name="connsiteY5" fmla="*/ 0 h 1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600" h="177840">
              <a:moveTo>
                <a:pt x="0" y="177840"/>
              </a:moveTo>
              <a:lnTo>
                <a:pt x="258503" y="152785"/>
              </a:lnTo>
              <a:lnTo>
                <a:pt x="501390" y="102523"/>
              </a:lnTo>
              <a:lnTo>
                <a:pt x="990313" y="152915"/>
              </a:lnTo>
              <a:lnTo>
                <a:pt x="1950244" y="99259"/>
              </a:lnTo>
              <a:lnTo>
                <a:pt x="2881600" y="0"/>
              </a:lnTo>
            </a:path>
          </a:pathLst>
        </a:custGeom>
        <a:noFill xmlns:a="http://schemas.openxmlformats.org/drawingml/2006/main"/>
        <a:ln xmlns:a="http://schemas.openxmlformats.org/drawingml/2006/main">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0.13477</cdr:x>
      <cdr:y>0.10884</cdr:y>
    </cdr:from>
    <cdr:to>
      <cdr:x>0.65155</cdr:x>
      <cdr:y>0.25701</cdr:y>
    </cdr:to>
    <cdr:sp macro="" textlink="">
      <cdr:nvSpPr>
        <cdr:cNvPr id="4" name="Freeform: Shape 3">
          <a:extLst xmlns:a="http://schemas.openxmlformats.org/drawingml/2006/main">
            <a:ext uri="{FF2B5EF4-FFF2-40B4-BE49-F238E27FC236}">
              <a16:creationId xmlns:a16="http://schemas.microsoft.com/office/drawing/2014/main" id="{AE2FE3C5-8F99-44B6-A870-5EC172B8DD1B}"/>
            </a:ext>
          </a:extLst>
        </cdr:cNvPr>
        <cdr:cNvSpPr/>
      </cdr:nvSpPr>
      <cdr:spPr>
        <a:xfrm xmlns:a="http://schemas.openxmlformats.org/drawingml/2006/main">
          <a:off x="722947" y="204069"/>
          <a:ext cx="2772187" cy="277804"/>
        </a:xfrm>
        <a:custGeom xmlns:a="http://schemas.openxmlformats.org/drawingml/2006/main">
          <a:avLst/>
          <a:gdLst>
            <a:gd name="connsiteX0" fmla="*/ 0 w 3917156"/>
            <a:gd name="connsiteY0" fmla="*/ 0 h 347662"/>
            <a:gd name="connsiteX1" fmla="*/ 285750 w 3917156"/>
            <a:gd name="connsiteY1" fmla="*/ 166687 h 347662"/>
            <a:gd name="connsiteX2" fmla="*/ 521494 w 3917156"/>
            <a:gd name="connsiteY2" fmla="*/ 226219 h 347662"/>
            <a:gd name="connsiteX3" fmla="*/ 1009650 w 3917156"/>
            <a:gd name="connsiteY3" fmla="*/ 347662 h 347662"/>
            <a:gd name="connsiteX4" fmla="*/ 1938337 w 3917156"/>
            <a:gd name="connsiteY4" fmla="*/ 235744 h 347662"/>
            <a:gd name="connsiteX5" fmla="*/ 2883694 w 3917156"/>
            <a:gd name="connsiteY5" fmla="*/ 300037 h 347662"/>
            <a:gd name="connsiteX6" fmla="*/ 3917156 w 3917156"/>
            <a:gd name="connsiteY6" fmla="*/ 202406 h 347662"/>
            <a:gd name="connsiteX0" fmla="*/ 0 w 3917156"/>
            <a:gd name="connsiteY0" fmla="*/ 116904 h 464566"/>
            <a:gd name="connsiteX1" fmla="*/ 263457 w 3917156"/>
            <a:gd name="connsiteY1" fmla="*/ 0 h 464566"/>
            <a:gd name="connsiteX2" fmla="*/ 521494 w 3917156"/>
            <a:gd name="connsiteY2" fmla="*/ 343123 h 464566"/>
            <a:gd name="connsiteX3" fmla="*/ 1009650 w 3917156"/>
            <a:gd name="connsiteY3" fmla="*/ 464566 h 464566"/>
            <a:gd name="connsiteX4" fmla="*/ 1938337 w 3917156"/>
            <a:gd name="connsiteY4" fmla="*/ 352648 h 464566"/>
            <a:gd name="connsiteX5" fmla="*/ 2883694 w 3917156"/>
            <a:gd name="connsiteY5" fmla="*/ 416941 h 464566"/>
            <a:gd name="connsiteX6" fmla="*/ 3917156 w 3917156"/>
            <a:gd name="connsiteY6" fmla="*/ 319310 h 464566"/>
            <a:gd name="connsiteX0" fmla="*/ 0 w 3917156"/>
            <a:gd name="connsiteY0" fmla="*/ 116904 h 464566"/>
            <a:gd name="connsiteX1" fmla="*/ 263457 w 3917156"/>
            <a:gd name="connsiteY1" fmla="*/ 0 h 464566"/>
            <a:gd name="connsiteX2" fmla="*/ 511586 w 3917156"/>
            <a:gd name="connsiteY2" fmla="*/ 151638 h 464566"/>
            <a:gd name="connsiteX3" fmla="*/ 1009650 w 3917156"/>
            <a:gd name="connsiteY3" fmla="*/ 464566 h 464566"/>
            <a:gd name="connsiteX4" fmla="*/ 1938337 w 3917156"/>
            <a:gd name="connsiteY4" fmla="*/ 352648 h 464566"/>
            <a:gd name="connsiteX5" fmla="*/ 2883694 w 3917156"/>
            <a:gd name="connsiteY5" fmla="*/ 416941 h 464566"/>
            <a:gd name="connsiteX6" fmla="*/ 3917156 w 3917156"/>
            <a:gd name="connsiteY6" fmla="*/ 319310 h 464566"/>
            <a:gd name="connsiteX0" fmla="*/ 0 w 3917156"/>
            <a:gd name="connsiteY0" fmla="*/ 116904 h 416941"/>
            <a:gd name="connsiteX1" fmla="*/ 263457 w 3917156"/>
            <a:gd name="connsiteY1" fmla="*/ 0 h 416941"/>
            <a:gd name="connsiteX2" fmla="*/ 511586 w 3917156"/>
            <a:gd name="connsiteY2" fmla="*/ 151638 h 416941"/>
            <a:gd name="connsiteX3" fmla="*/ 972495 w 3917156"/>
            <a:gd name="connsiteY3" fmla="*/ 282776 h 416941"/>
            <a:gd name="connsiteX4" fmla="*/ 1938337 w 3917156"/>
            <a:gd name="connsiteY4" fmla="*/ 352648 h 416941"/>
            <a:gd name="connsiteX5" fmla="*/ 2883694 w 3917156"/>
            <a:gd name="connsiteY5" fmla="*/ 416941 h 416941"/>
            <a:gd name="connsiteX6" fmla="*/ 3917156 w 3917156"/>
            <a:gd name="connsiteY6" fmla="*/ 319310 h 416941"/>
            <a:gd name="connsiteX0" fmla="*/ 0 w 3917156"/>
            <a:gd name="connsiteY0" fmla="*/ 116904 h 416941"/>
            <a:gd name="connsiteX1" fmla="*/ 263457 w 3917156"/>
            <a:gd name="connsiteY1" fmla="*/ 0 h 416941"/>
            <a:gd name="connsiteX2" fmla="*/ 511586 w 3917156"/>
            <a:gd name="connsiteY2" fmla="*/ 151638 h 416941"/>
            <a:gd name="connsiteX3" fmla="*/ 972495 w 3917156"/>
            <a:gd name="connsiteY3" fmla="*/ 282776 h 416941"/>
            <a:gd name="connsiteX4" fmla="*/ 1945767 w 3917156"/>
            <a:gd name="connsiteY4" fmla="*/ 23002 h 416941"/>
            <a:gd name="connsiteX5" fmla="*/ 2883694 w 3917156"/>
            <a:gd name="connsiteY5" fmla="*/ 416941 h 416941"/>
            <a:gd name="connsiteX6" fmla="*/ 3917156 w 3917156"/>
            <a:gd name="connsiteY6" fmla="*/ 319310 h 416941"/>
            <a:gd name="connsiteX0" fmla="*/ 0 w 3917156"/>
            <a:gd name="connsiteY0" fmla="*/ 116904 h 319310"/>
            <a:gd name="connsiteX1" fmla="*/ 263457 w 3917156"/>
            <a:gd name="connsiteY1" fmla="*/ 0 h 319310"/>
            <a:gd name="connsiteX2" fmla="*/ 511586 w 3917156"/>
            <a:gd name="connsiteY2" fmla="*/ 151638 h 319310"/>
            <a:gd name="connsiteX3" fmla="*/ 972495 w 3917156"/>
            <a:gd name="connsiteY3" fmla="*/ 282776 h 319310"/>
            <a:gd name="connsiteX4" fmla="*/ 1945767 w 3917156"/>
            <a:gd name="connsiteY4" fmla="*/ 23002 h 319310"/>
            <a:gd name="connsiteX5" fmla="*/ 2883694 w 3917156"/>
            <a:gd name="connsiteY5" fmla="*/ 256966 h 319310"/>
            <a:gd name="connsiteX6" fmla="*/ 3917156 w 3917156"/>
            <a:gd name="connsiteY6" fmla="*/ 319310 h 319310"/>
            <a:gd name="connsiteX0" fmla="*/ 0 w 2883694"/>
            <a:gd name="connsiteY0" fmla="*/ 116904 h 282776"/>
            <a:gd name="connsiteX1" fmla="*/ 263457 w 2883694"/>
            <a:gd name="connsiteY1" fmla="*/ 0 h 282776"/>
            <a:gd name="connsiteX2" fmla="*/ 511586 w 2883694"/>
            <a:gd name="connsiteY2" fmla="*/ 151638 h 282776"/>
            <a:gd name="connsiteX3" fmla="*/ 972495 w 2883694"/>
            <a:gd name="connsiteY3" fmla="*/ 282776 h 282776"/>
            <a:gd name="connsiteX4" fmla="*/ 1945767 w 2883694"/>
            <a:gd name="connsiteY4" fmla="*/ 23002 h 282776"/>
            <a:gd name="connsiteX5" fmla="*/ 2883694 w 2883694"/>
            <a:gd name="connsiteY5" fmla="*/ 256966 h 28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94" h="282776">
              <a:moveTo>
                <a:pt x="0" y="116904"/>
              </a:moveTo>
              <a:lnTo>
                <a:pt x="263457" y="0"/>
              </a:lnTo>
              <a:lnTo>
                <a:pt x="511586" y="151638"/>
              </a:lnTo>
              <a:lnTo>
                <a:pt x="972495" y="282776"/>
              </a:lnTo>
              <a:lnTo>
                <a:pt x="1945767" y="23002"/>
              </a:lnTo>
              <a:lnTo>
                <a:pt x="2883694" y="256966"/>
              </a:lnTo>
            </a:path>
          </a:pathLst>
        </a:cu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0.65243</cdr:x>
      <cdr:y>0</cdr:y>
    </cdr:from>
    <cdr:to>
      <cdr:x>0.65243</cdr:x>
      <cdr:y>0.81865</cdr:y>
    </cdr:to>
    <cdr:cxnSp macro="">
      <cdr:nvCxnSpPr>
        <cdr:cNvPr id="6" name="Straight Connector 5">
          <a:extLst xmlns:a="http://schemas.openxmlformats.org/drawingml/2006/main">
            <a:ext uri="{FF2B5EF4-FFF2-40B4-BE49-F238E27FC236}">
              <a16:creationId xmlns:a16="http://schemas.microsoft.com/office/drawing/2014/main" id="{747C9FAF-B8EA-4B1A-ADA4-8D74DE0901BE}"/>
            </a:ext>
          </a:extLst>
        </cdr:cNvPr>
        <cdr:cNvCxnSpPr/>
      </cdr:nvCxnSpPr>
      <cdr:spPr>
        <a:xfrm xmlns:a="http://schemas.openxmlformats.org/drawingml/2006/main">
          <a:off x="3499835" y="0"/>
          <a:ext cx="0" cy="1534891"/>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0.43248</cdr:x>
      <cdr:y>0.06485</cdr:y>
    </cdr:from>
    <cdr:to>
      <cdr:x>0.51743</cdr:x>
      <cdr:y>0.14645</cdr:y>
    </cdr:to>
    <cdr:sp macro="" textlink="">
      <cdr:nvSpPr>
        <cdr:cNvPr id="2" name="TextBox 1">
          <a:extLst xmlns:a="http://schemas.openxmlformats.org/drawingml/2006/main">
            <a:ext uri="{FF2B5EF4-FFF2-40B4-BE49-F238E27FC236}">
              <a16:creationId xmlns:a16="http://schemas.microsoft.com/office/drawing/2014/main" id="{70F51298-5F4F-4784-9BBC-4CF77E6E3BAE}"/>
            </a:ext>
          </a:extLst>
        </cdr:cNvPr>
        <cdr:cNvSpPr txBox="1"/>
      </cdr:nvSpPr>
      <cdr:spPr>
        <a:xfrm xmlns:a="http://schemas.openxmlformats.org/drawingml/2006/main">
          <a:off x="1410214" y="114461"/>
          <a:ext cx="2770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dr:relSizeAnchor xmlns:cdr="http://schemas.openxmlformats.org/drawingml/2006/chartDrawing">
    <cdr:from>
      <cdr:x>0.79859</cdr:x>
      <cdr:y>0.03607</cdr:y>
    </cdr:from>
    <cdr:to>
      <cdr:x>0.88354</cdr:x>
      <cdr:y>0.11766</cdr:y>
    </cdr:to>
    <cdr:sp macro="" textlink="">
      <cdr:nvSpPr>
        <cdr:cNvPr id="3" name="TextBox 2">
          <a:extLst xmlns:a="http://schemas.openxmlformats.org/drawingml/2006/main">
            <a:ext uri="{FF2B5EF4-FFF2-40B4-BE49-F238E27FC236}">
              <a16:creationId xmlns:a16="http://schemas.microsoft.com/office/drawing/2014/main" id="{8E427642-97DD-4495-8E17-091557E32024}"/>
            </a:ext>
          </a:extLst>
        </cdr:cNvPr>
        <cdr:cNvSpPr txBox="1"/>
      </cdr:nvSpPr>
      <cdr:spPr>
        <a:xfrm xmlns:a="http://schemas.openxmlformats.org/drawingml/2006/main">
          <a:off x="2604014" y="63661"/>
          <a:ext cx="2770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userShapes>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00.52356" units="1/cm"/>
          <inkml:channelProperty channel="Y" name="resolution" value="100.93458" units="1/cm"/>
          <inkml:channelProperty channel="T" name="resolution" value="1" units="1/dev"/>
        </inkml:channelProperties>
      </inkml:inkSource>
      <inkml:timestamp xml:id="ts0" timeString="2018-10-05T16:28:53.965"/>
    </inkml:context>
    <inkml:brush xml:id="br0">
      <inkml:brushProperty name="width" value="0.02646" units="cm"/>
      <inkml:brushProperty name="height" value="0.02646"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8DD3F-693F-466C-B612-09B7170775C5}" type="datetimeFigureOut">
              <a:rPr lang="en-US" smtClean="0"/>
              <a:pPr/>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2E856-3BA4-4620-9D5E-D07F1C769BF9}" type="slidenum">
              <a:rPr lang="en-US" smtClean="0"/>
              <a:pPr/>
              <a:t>‹#›</a:t>
            </a:fld>
            <a:endParaRPr lang="en-US"/>
          </a:p>
        </p:txBody>
      </p:sp>
    </p:spTree>
    <p:extLst>
      <p:ext uri="{BB962C8B-B14F-4D97-AF65-F5344CB8AC3E}">
        <p14:creationId xmlns:p14="http://schemas.microsoft.com/office/powerpoint/2010/main" val="62725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rabstracts.org/meetings/2018-acr-arhp-annual-meeting/?viewby=date&amp;date=2018-10-2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crabstracts.org/meetings/2018-acr-arhp-annual-meeting/?viewby=date&amp;date=2018-10-2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crabstracts.org/meetings/2018-acr-arhp-annual-meeting/?viewby=date&amp;date=2018-10-2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41313"/>
            <a:ext cx="4421187" cy="2487612"/>
          </a:xfrm>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Arial" panose="020B0604020202020204" pitchFamily="34" charset="0"/>
                <a:ea typeface="+mn-ea"/>
                <a:cs typeface="Arial" panose="020B0604020202020204" pitchFamily="34" charset="0"/>
              </a:rPr>
              <a:t>ABSTRACT NUMBER: 890</a:t>
            </a:r>
            <a:endParaRPr lang="en-US" sz="1200" kern="1200" cap="all"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 Phase 3, Randomized, Double-Blind Study Comparing </a:t>
            </a:r>
            <a:r>
              <a:rPr lang="en-US" sz="1200" b="1" kern="1200" dirty="0" err="1">
                <a:solidFill>
                  <a:schemeClr val="tx1"/>
                </a:solidFill>
                <a:effectLst/>
                <a:latin typeface="Arial" panose="020B0604020202020204" pitchFamily="34" charset="0"/>
                <a:ea typeface="+mn-ea"/>
                <a:cs typeface="Arial" panose="020B0604020202020204" pitchFamily="34" charset="0"/>
              </a:rPr>
              <a:t>Upadacitinib</a:t>
            </a:r>
            <a:r>
              <a:rPr lang="en-US" sz="1200" b="1" kern="1200" dirty="0">
                <a:solidFill>
                  <a:schemeClr val="tx1"/>
                </a:solidFill>
                <a:effectLst/>
                <a:latin typeface="Arial" panose="020B0604020202020204" pitchFamily="34" charset="0"/>
                <a:ea typeface="+mn-ea"/>
                <a:cs typeface="Arial" panose="020B0604020202020204" pitchFamily="34" charset="0"/>
              </a:rPr>
              <a:t> to Placebo and to Adalimumab, in Patients with Active Rheumatoid Arthritis with Inadequate Response to Methotrexate</a:t>
            </a:r>
          </a:p>
          <a:p>
            <a:r>
              <a:rPr lang="en-US" sz="1200" b="1" i="0" kern="1200" dirty="0">
                <a:solidFill>
                  <a:schemeClr val="tx1"/>
                </a:solidFill>
                <a:effectLst/>
                <a:latin typeface="Arial" panose="020B0604020202020204" pitchFamily="34" charset="0"/>
                <a:ea typeface="+mn-ea"/>
                <a:cs typeface="Arial" panose="020B0604020202020204" pitchFamily="34" charset="0"/>
              </a:rPr>
              <a:t>Roy Fleischmann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200" b="0" i="0" kern="1200" dirty="0">
                <a:solidFill>
                  <a:schemeClr val="tx1"/>
                </a:solidFill>
                <a:effectLst/>
                <a:latin typeface="Arial" panose="020B0604020202020204" pitchFamily="34" charset="0"/>
                <a:ea typeface="+mn-ea"/>
                <a:cs typeface="Arial" panose="020B0604020202020204" pitchFamily="34" charset="0"/>
              </a:rPr>
              <a:t>, Aileen L. Pangan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Eduardo Mysler</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200" b="0" i="0" kern="1200" dirty="0">
                <a:solidFill>
                  <a:schemeClr val="tx1"/>
                </a:solidFill>
                <a:effectLst/>
                <a:latin typeface="Arial" panose="020B0604020202020204" pitchFamily="34" charset="0"/>
                <a:ea typeface="+mn-ea"/>
                <a:cs typeface="Arial" panose="020B0604020202020204" pitchFamily="34" charset="0"/>
              </a:rPr>
              <a:t>, Louis Bessette</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200" b="0" i="0" kern="1200" dirty="0">
                <a:solidFill>
                  <a:schemeClr val="tx1"/>
                </a:solidFill>
                <a:effectLst/>
                <a:latin typeface="Arial" panose="020B0604020202020204" pitchFamily="34" charset="0"/>
                <a:ea typeface="+mn-ea"/>
                <a:cs typeface="Arial" panose="020B0604020202020204" pitchFamily="34" charset="0"/>
              </a:rPr>
              <a:t>, Charles Peterfy</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200" b="0" i="0" kern="1200" dirty="0">
                <a:solidFill>
                  <a:schemeClr val="tx1"/>
                </a:solidFill>
                <a:effectLst/>
                <a:latin typeface="Arial" panose="020B0604020202020204" pitchFamily="34" charset="0"/>
                <a:ea typeface="+mn-ea"/>
                <a:cs typeface="Arial" panose="020B0604020202020204" pitchFamily="34" charset="0"/>
              </a:rPr>
              <a:t>, Patrick Durez</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200" b="0" i="0" kern="1200" dirty="0">
                <a:solidFill>
                  <a:schemeClr val="tx1"/>
                </a:solidFill>
                <a:effectLst/>
                <a:latin typeface="Arial" panose="020B0604020202020204" pitchFamily="34" charset="0"/>
                <a:ea typeface="+mn-ea"/>
                <a:cs typeface="Arial" panose="020B0604020202020204" pitchFamily="34" charset="0"/>
              </a:rPr>
              <a:t>, Andrew Ostor</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200" b="0" i="0" kern="1200" dirty="0">
                <a:solidFill>
                  <a:schemeClr val="tx1"/>
                </a:solidFill>
                <a:effectLst/>
                <a:latin typeface="Arial" panose="020B0604020202020204" pitchFamily="34" charset="0"/>
                <a:ea typeface="+mn-ea"/>
                <a:cs typeface="Arial" panose="020B0604020202020204" pitchFamily="34" charset="0"/>
              </a:rPr>
              <a:t>, Yihan Li</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kern="1200" dirty="0" err="1">
                <a:solidFill>
                  <a:schemeClr val="tx1"/>
                </a:solidFill>
                <a:effectLst/>
                <a:latin typeface="Arial" panose="020B0604020202020204" pitchFamily="34" charset="0"/>
                <a:ea typeface="+mn-ea"/>
                <a:cs typeface="Arial" panose="020B0604020202020204" pitchFamily="34" charset="0"/>
              </a:rPr>
              <a:t>Yijie</a:t>
            </a:r>
            <a:r>
              <a:rPr lang="en-US" sz="1200" b="0" i="0" kern="1200" dirty="0">
                <a:solidFill>
                  <a:schemeClr val="tx1"/>
                </a:solidFill>
                <a:effectLst/>
                <a:latin typeface="Arial" panose="020B0604020202020204" pitchFamily="34" charset="0"/>
                <a:ea typeface="+mn-ea"/>
                <a:cs typeface="Arial" panose="020B0604020202020204" pitchFamily="34" charset="0"/>
              </a:rPr>
              <a:t> Zhou</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Ahmed A. Othman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In-Ho Song</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8</a:t>
            </a:r>
            <a:r>
              <a:rPr lang="en-US" sz="1200" b="0" i="0" kern="1200" dirty="0">
                <a:solidFill>
                  <a:schemeClr val="tx1"/>
                </a:solidFill>
                <a:effectLst/>
                <a:latin typeface="Arial" panose="020B0604020202020204" pitchFamily="34" charset="0"/>
                <a:ea typeface="+mn-ea"/>
                <a:cs typeface="Arial" panose="020B0604020202020204" pitchFamily="34" charset="0"/>
              </a:rPr>
              <a:t> and Mark C. Genovese</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9</a:t>
            </a:r>
            <a:r>
              <a:rPr lang="en-US" sz="1200" b="0" i="0" kern="1200" dirty="0">
                <a:solidFill>
                  <a:schemeClr val="tx1"/>
                </a:solidFill>
                <a:effectLst/>
                <a:latin typeface="Arial" panose="020B0604020202020204" pitchFamily="34" charset="0"/>
                <a:ea typeface="+mn-ea"/>
                <a:cs typeface="Arial" panose="020B0604020202020204" pitchFamily="34" charset="0"/>
              </a:rPr>
              <a:t>, </a:t>
            </a:r>
          </a:p>
          <a:p>
            <a:r>
              <a:rPr lang="en-US"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US" sz="1200" b="0" i="0" kern="1200" dirty="0">
                <a:solidFill>
                  <a:schemeClr val="tx1"/>
                </a:solidFill>
                <a:effectLst/>
                <a:latin typeface="Arial" panose="020B0604020202020204" pitchFamily="34" charset="0"/>
                <a:ea typeface="+mn-ea"/>
                <a:cs typeface="Arial" panose="020B0604020202020204" pitchFamily="34" charset="0"/>
              </a:rPr>
              <a:t>To assess efficacy, including inhibition of radiographic progression, and safety with upadacitinib (UPA), a JAK1- selective inhibitor, vs placebo (PBO) and active comparator, originator adalimumab (ADA), in patients (pts) with active rheumatoid arthritis (RA) continuing on prior methotrexate (MTX).</a:t>
            </a:r>
          </a:p>
          <a:p>
            <a:r>
              <a:rPr lang="en-US" sz="1200" b="1" i="0" kern="1200" dirty="0">
                <a:solidFill>
                  <a:schemeClr val="tx1"/>
                </a:solidFill>
                <a:effectLst/>
                <a:latin typeface="Arial" panose="020B0604020202020204" pitchFamily="34" charset="0"/>
                <a:ea typeface="+mn-ea"/>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Methods: </a:t>
            </a:r>
            <a:r>
              <a:rPr lang="en-US" sz="1200" b="0" i="0" kern="1200" dirty="0">
                <a:solidFill>
                  <a:schemeClr val="tx1"/>
                </a:solidFill>
                <a:effectLst/>
                <a:latin typeface="Arial" panose="020B0604020202020204" pitchFamily="34" charset="0"/>
                <a:ea typeface="+mn-ea"/>
                <a:cs typeface="Arial" panose="020B0604020202020204" pitchFamily="34" charset="0"/>
              </a:rPr>
              <a:t>In SELECT–COMPARE, pts with active RA despite MTX were randomized 2:2:1 to once-daily (QD) UPA 15mg, PBO, or ADA 40mg every other week (</a:t>
            </a:r>
            <a:r>
              <a:rPr lang="en-US" sz="1200" b="0" i="0" kern="1200" dirty="0" err="1">
                <a:solidFill>
                  <a:schemeClr val="tx1"/>
                </a:solidFill>
                <a:effectLst/>
                <a:latin typeface="Arial" panose="020B0604020202020204" pitchFamily="34" charset="0"/>
                <a:ea typeface="+mn-ea"/>
                <a:cs typeface="Arial" panose="020B0604020202020204" pitchFamily="34" charset="0"/>
              </a:rPr>
              <a:t>wk</a:t>
            </a:r>
            <a:r>
              <a:rPr lang="en-US" sz="1200" b="0" i="0" kern="1200" dirty="0">
                <a:solidFill>
                  <a:schemeClr val="tx1"/>
                </a:solidFill>
                <a:effectLst/>
                <a:latin typeface="Arial" panose="020B0604020202020204" pitchFamily="34" charset="0"/>
                <a:ea typeface="+mn-ea"/>
                <a:cs typeface="Arial" panose="020B0604020202020204" pitchFamily="34" charset="0"/>
              </a:rPr>
              <a:t>) in a double-blind manner, while continuing stable background MTX. Primary endpoints were ACR20 and the proportion of pts achieving DAS28CRP&lt;2.6 (NRI) at Wk12. Key secondary </a:t>
            </a:r>
            <a:r>
              <a:rPr lang="en-US" sz="1200" b="0" i="0" kern="1200" dirty="0" err="1">
                <a:solidFill>
                  <a:schemeClr val="tx1"/>
                </a:solidFill>
                <a:effectLst/>
                <a:latin typeface="Arial" panose="020B0604020202020204" pitchFamily="34" charset="0"/>
                <a:ea typeface="+mn-ea"/>
                <a:cs typeface="Arial" panose="020B0604020202020204" pitchFamily="34" charset="0"/>
              </a:rPr>
              <a:t>endpointsincluded</a:t>
            </a:r>
            <a:r>
              <a:rPr lang="en-US" sz="1200" b="0" i="0" kern="1200" dirty="0">
                <a:solidFill>
                  <a:schemeClr val="tx1"/>
                </a:solidFill>
                <a:effectLst/>
                <a:latin typeface="Arial" panose="020B0604020202020204" pitchFamily="34" charset="0"/>
                <a:ea typeface="+mn-ea"/>
                <a:cs typeface="Arial" panose="020B0604020202020204" pitchFamily="34" charset="0"/>
              </a:rPr>
              <a:t> non-inferiority (and superiority) of UPA vs ADA at Wk12 (for ACR50, DAS28CRP≤3.2, change from BL (</a:t>
            </a:r>
            <a:r>
              <a:rPr lang="el-GR" sz="1200" b="0" i="0" kern="1200" dirty="0">
                <a:solidFill>
                  <a:schemeClr val="tx1"/>
                </a:solidFill>
                <a:effectLst/>
                <a:latin typeface="Arial" panose="020B0604020202020204" pitchFamily="34" charset="0"/>
                <a:ea typeface="+mn-ea"/>
                <a:cs typeface="Arial" panose="020B0604020202020204" pitchFamily="34" charset="0"/>
              </a:rPr>
              <a:t>Δ) </a:t>
            </a:r>
            <a:r>
              <a:rPr lang="en-US" sz="1200" b="0" i="0" kern="1200" dirty="0">
                <a:solidFill>
                  <a:schemeClr val="tx1"/>
                </a:solidFill>
                <a:effectLst/>
                <a:latin typeface="Arial" panose="020B0604020202020204" pitchFamily="34" charset="0"/>
                <a:ea typeface="+mn-ea"/>
                <a:cs typeface="Arial" panose="020B0604020202020204" pitchFamily="34" charset="0"/>
              </a:rPr>
              <a:t>in Pain, and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HAQ-DI), and radiographic inhibition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for UPA vs PBO at Wk26. Pts with &lt;20% improvement in TJC and SJC were rescued between Wks14- 26 (from PBO to UPA, UPA to ADA, or ADA to UPA).</a:t>
            </a:r>
            <a:r>
              <a:rPr lang="en-US" sz="1200" b="1" i="0" kern="1200" dirty="0">
                <a:solidFill>
                  <a:schemeClr val="tx1"/>
                </a:solidFill>
                <a:effectLst/>
                <a:latin typeface="Arial" panose="020B0604020202020204" pitchFamily="34" charset="0"/>
                <a:ea typeface="+mn-ea"/>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Results: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Of 1629 randomized pts, 91% completed Wk26 (including rescued pts). BL characteristics were similar across arms. All primary and key secondary endpoints were met. At Wk12, significantly more pts on UPA vs PBO achieved ACR20 (70.5% vs 36.4%) and DAS28CRP&lt;2.6 (28.7% vs 6.1%) (</a:t>
            </a:r>
            <a:r>
              <a:rPr lang="en-US" sz="1200" b="1" i="0" kern="1200" dirty="0">
                <a:solidFill>
                  <a:schemeClr val="tx1"/>
                </a:solidFill>
                <a:effectLst/>
                <a:latin typeface="Arial" panose="020B0604020202020204" pitchFamily="34" charset="0"/>
                <a:ea typeface="+mn-ea"/>
                <a:cs typeface="Arial" panose="020B0604020202020204" pitchFamily="34" charset="0"/>
              </a:rPr>
              <a:t>Table 1)</a:t>
            </a:r>
            <a:r>
              <a:rPr lang="en-US" sz="1200" b="0" i="0" kern="1200" dirty="0">
                <a:solidFill>
                  <a:schemeClr val="tx1"/>
                </a:solidFill>
                <a:effectLst/>
                <a:latin typeface="Arial" panose="020B0604020202020204" pitchFamily="34" charset="0"/>
                <a:ea typeface="+mn-ea"/>
                <a:cs typeface="Arial" panose="020B0604020202020204" pitchFamily="34" charset="0"/>
              </a:rPr>
              <a:t>. Superiority was met for UPA vs ADA at Wk12 for ACR50 (45.2% vs 29.1%), DAS28CRP≤3.2 (45.0% vs 28.7%),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Pain (-31.76 vs -25.31) and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HAQ-DI (-0.60 vs -0.49). These differences were maintained through Wk26. At Wk26, pts on UPA vs PBO had significantly less radiographic progression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0.24 vs 0.92), and significantly more pts had no radiographic progression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≤0) (83.5% vs. 76.0%). At Wk26, more pts on UPA vs PBO or ADA achieved low disease activity or remission by various criteria (nominal p&lt;.001).</a:t>
            </a:r>
          </a:p>
          <a:p>
            <a:r>
              <a:rPr lang="en-US" sz="1200" b="0" i="0" kern="1200" dirty="0">
                <a:solidFill>
                  <a:schemeClr val="tx1"/>
                </a:solidFill>
                <a:effectLst/>
                <a:latin typeface="Arial" panose="020B0604020202020204" pitchFamily="34" charset="0"/>
                <a:ea typeface="+mn-ea"/>
                <a:cs typeface="Arial" panose="020B0604020202020204" pitchFamily="34" charset="0"/>
              </a:rPr>
              <a:t>Up to Wk26, the proportion of pts with adverse events (AEs) and serious infections, censored at rescue, was higher for UPA vs PBO but similar vs ADA </a:t>
            </a:r>
            <a:r>
              <a:rPr lang="en-US" sz="1200" b="1" i="0" kern="1200" dirty="0">
                <a:solidFill>
                  <a:schemeClr val="tx1"/>
                </a:solidFill>
                <a:effectLst/>
                <a:latin typeface="Arial" panose="020B0604020202020204" pitchFamily="34" charset="0"/>
                <a:ea typeface="+mn-ea"/>
                <a:cs typeface="Arial" panose="020B0604020202020204" pitchFamily="34" charset="0"/>
              </a:rPr>
              <a:t>(Table 2)</a:t>
            </a:r>
            <a:r>
              <a:rPr lang="en-US" sz="1200" b="0" i="0" kern="1200" dirty="0">
                <a:solidFill>
                  <a:schemeClr val="tx1"/>
                </a:solidFill>
                <a:effectLst/>
                <a:latin typeface="Arial" panose="020B0604020202020204" pitchFamily="34" charset="0"/>
                <a:ea typeface="+mn-ea"/>
                <a:cs typeface="Arial" panose="020B0604020202020204" pitchFamily="34" charset="0"/>
              </a:rPr>
              <a:t>. The proportion of pts with SAEs and AEs leading to discontinuation for UPA was numerically higher vs PBO and lower vs ADA. Herpes Zoster was numerically higher in UPA vs ADA and PBO. Three malignancies, 5 major adverse cardiovascular events, and 4 deaths were reported, none on UPA. Six venous thromboembolic events (VTEs) were reported (1 on PBO, 2 on UPA and 3 on ADA). For pts who were rescued, no deaths, adjudicated MACE, or adjudicated VTE were observed between rescue and Wk26.</a:t>
            </a:r>
          </a:p>
          <a:p>
            <a:r>
              <a:rPr lang="en-US" sz="1200" b="1" i="0" kern="1200" dirty="0">
                <a:solidFill>
                  <a:schemeClr val="tx1"/>
                </a:solidFill>
                <a:effectLst/>
                <a:latin typeface="Arial" panose="020B0604020202020204" pitchFamily="34" charset="0"/>
                <a:ea typeface="+mn-ea"/>
                <a:cs typeface="Arial" panose="020B0604020202020204" pitchFamily="34" charset="0"/>
              </a:rPr>
              <a:t>Conclusion: </a:t>
            </a:r>
            <a:r>
              <a:rPr lang="en-US" sz="1200" b="0" i="0" kern="1200" dirty="0">
                <a:solidFill>
                  <a:schemeClr val="tx1"/>
                </a:solidFill>
                <a:effectLst/>
                <a:latin typeface="Arial" panose="020B0604020202020204" pitchFamily="34" charset="0"/>
                <a:ea typeface="+mn-ea"/>
                <a:cs typeface="Arial" panose="020B0604020202020204" pitchFamily="34" charset="0"/>
              </a:rPr>
              <a:t>UPA 15mg QD showed superiority on improvement in RA signs &amp; symptoms vs PBO and ADA in this MTX-IR population. Radiographic progression was significantly lower with UPA vs PBO. Safety events were consistent with Ph 2 and 3 studies in RA to date.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62547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FRI0018</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THE ABILITY OF DISEASE ACTIVITY MEASURES TO PREDICT MAJOR THERAPEUTIC CHANGE IN US VETERANS WITH RHEUMATOID ARTHRITIS </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G. Cannon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C.-C. Teng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N. A. Accortt</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D. H. Collier</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T.-C. Lin</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B. C. Sauer</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Salt Lake City VA Medical </a:t>
            </a:r>
            <a:r>
              <a:rPr lang="en-GB" sz="1200" kern="1200" dirty="0" err="1">
                <a:solidFill>
                  <a:schemeClr val="tx1"/>
                </a:solidFill>
                <a:effectLst/>
                <a:latin typeface="Arial" panose="020B0604020202020204" pitchFamily="34" charset="0"/>
                <a:ea typeface="+mn-ea"/>
                <a:cs typeface="Arial" panose="020B0604020202020204" pitchFamily="34" charset="0"/>
              </a:rPr>
              <a:t>Center</a:t>
            </a:r>
            <a:r>
              <a:rPr lang="en-GB" sz="1200" kern="1200" dirty="0">
                <a:solidFill>
                  <a:schemeClr val="tx1"/>
                </a:solidFill>
                <a:effectLst/>
                <a:latin typeface="Arial" panose="020B0604020202020204" pitchFamily="34" charset="0"/>
                <a:ea typeface="+mn-ea"/>
                <a:cs typeface="Arial" panose="020B0604020202020204" pitchFamily="34" charset="0"/>
              </a:rPr>
              <a:t> and University of Utah, Salt Lake City,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Amgen, Thousand Oaks, United States</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Current rheumatoid arthritis (RA) treatment guidelines recommend the use of disease activity measures (DAMs) to guide RA therapy. These guidelines recommend considering escalation of therapy in RA patients with high or moderate disease activity. Recent work by our group has demonstrated that many RA patients with high/moderate RA by Disease Activity Score with 28 joints (DAS28) did not have therapy escalated despite active disease (DAS28 ≥3.2).</a:t>
            </a: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1) To determine if the rate of major therapeutic change (MTC) for RA patients with high/moderate disease activity based on DAS28 was similar when measured using two other common DAMs; 2) to compare the ability of different DAMs to predict MTC across the full spectrum of RA disease activity.</a:t>
            </a: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US Veterans enrolled in the VA Rheumatoid Arthritis (VARA) registry with 1) a complete set of DAMs (DAS28, Clinical Disease Activity Index [CDAI], Routine Assessment of Patient Index Data 3 [RAPID3]) recorded (index date), 2) two other visits during the preceding 18 months separated by at least 60 days, and 3) clinical data available for 18 months prior to through 30 days following index date were eligible. Each patient was assessed for MTC within 1 week before and 30 days after index date. MTC was defined as any of the following: 1) initiation of new biologic or nonbiologic DMARD, 2) escalation of DMARD dose by ≥25%, 3) initiation of prednisone (as new agent or after 90-day gap during baseline), or 4) increase in monthly average prednisone dose by 25% and/or 5) injection of 2 or more joints with corticosteroids. MTC was </a:t>
            </a:r>
            <a:r>
              <a:rPr lang="en-GB" sz="1200" kern="1200" dirty="0" err="1">
                <a:solidFill>
                  <a:schemeClr val="tx1"/>
                </a:solidFill>
                <a:effectLst/>
                <a:latin typeface="Arial" panose="020B0604020202020204" pitchFamily="34" charset="0"/>
                <a:ea typeface="+mn-ea"/>
                <a:cs typeface="Arial" panose="020B0604020202020204" pitchFamily="34" charset="0"/>
              </a:rPr>
              <a:t>analyzed</a:t>
            </a:r>
            <a:r>
              <a:rPr lang="en-GB" sz="1200" kern="1200" dirty="0">
                <a:solidFill>
                  <a:schemeClr val="tx1"/>
                </a:solidFill>
                <a:effectLst/>
                <a:latin typeface="Arial" panose="020B0604020202020204" pitchFamily="34" charset="0"/>
                <a:ea typeface="+mn-ea"/>
                <a:cs typeface="Arial" panose="020B0604020202020204" pitchFamily="34" charset="0"/>
              </a:rPr>
              <a:t> by DAM severity thresholds of 1) high, moderate, low, and remission, and 2) high, high/moderate, and high/moderate/low levels. Analyses of the latter thresholds included sensitivity, specificity, predictive values, and accuracy estimations for MTC at each DAM level.</a:t>
            </a: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Of 1776 eligible patients, 89% were male, mean age was 63.4 years, mean disease duration was 13.4 years, 79% tested positive for rheumatoid factor, and 63% positive for anti-cyclic citrullinated peptide antibodies. Overall, 33.1% (591/1776) of patients had an MTC. A markedly larger percentage of patients with high disease activity had MTC (range 55.1%–43.5%) compared to patients with moderate disease (range 38.7%–27.8%) (Table 1). Sensitivity, specificity, predictive values, and accuracy at each DAM threshold level varied markedly by DAM, with RAPID3 having a higher sensitivity, lower specificity, and less accuracy than DAS28 or CDAI (Table 2).</a:t>
            </a:r>
          </a:p>
          <a:p>
            <a:br>
              <a:rPr lang="en-GB" sz="1200" kern="1200" dirty="0">
                <a:solidFill>
                  <a:schemeClr val="tx1"/>
                </a:solidFill>
                <a:effectLst/>
                <a:latin typeface="Arial" panose="020B0604020202020204" pitchFamily="34" charset="0"/>
                <a:ea typeface="+mn-ea"/>
                <a:cs typeface="Arial" panose="020B0604020202020204" pitchFamily="34" charset="0"/>
              </a:rPr>
            </a:br>
            <a:br>
              <a:rPr lang="en-GB" sz="1200" kern="1200" dirty="0">
                <a:solidFill>
                  <a:schemeClr val="tx1"/>
                </a:solidFill>
                <a:effectLst/>
                <a:latin typeface="Arial" panose="020B0604020202020204" pitchFamily="34" charset="0"/>
                <a:ea typeface="+mn-ea"/>
                <a:cs typeface="Arial" panose="020B0604020202020204" pitchFamily="34" charset="0"/>
              </a:rPr>
            </a:br>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Most patients with high/moderate disease activity did not have a MTC. This observation was consistent regardless of which DAM was utilized. MTC increased with disease activity with all DAMs; however, DAS28 and CDAI appeared to have greater accuracy than RAPID3 at predicting MTC at all disease severity thresholds. There is need for continued evaluation of DAM thresholds for defining disease activity for MTC decisions, better DAMs, and/or better application of DAMs in clinical practice to improve the treatment of patients with active RA.</a:t>
            </a:r>
          </a:p>
          <a:p>
            <a:r>
              <a:rPr lang="en-GB" sz="1200" b="1" kern="1200" dirty="0">
                <a:solidFill>
                  <a:schemeClr val="tx1"/>
                </a:solidFill>
                <a:effectLst/>
                <a:latin typeface="Arial" panose="020B0604020202020204" pitchFamily="34" charset="0"/>
                <a:ea typeface="+mn-ea"/>
                <a:cs typeface="Arial" panose="020B0604020202020204" pitchFamily="34" charset="0"/>
              </a:rPr>
              <a:t>Acknowledgements:</a:t>
            </a:r>
            <a:r>
              <a:rPr lang="en-GB" sz="1200" kern="1200" dirty="0">
                <a:solidFill>
                  <a:schemeClr val="tx1"/>
                </a:solidFill>
                <a:effectLst/>
                <a:latin typeface="Arial" panose="020B0604020202020204" pitchFamily="34" charset="0"/>
                <a:ea typeface="+mn-ea"/>
                <a:cs typeface="Arial" panose="020B0604020202020204" pitchFamily="34" charset="0"/>
              </a:rPr>
              <a:t> This study was sponsored by </a:t>
            </a:r>
            <a:r>
              <a:rPr lang="en-GB" sz="1200" kern="1200" dirty="0" err="1">
                <a:solidFill>
                  <a:schemeClr val="tx1"/>
                </a:solidFill>
                <a:effectLst/>
                <a:latin typeface="Arial" panose="020B0604020202020204" pitchFamily="34" charset="0"/>
                <a:ea typeface="+mn-ea"/>
                <a:cs typeface="Arial" panose="020B0604020202020204" pitchFamily="34" charset="0"/>
              </a:rPr>
              <a:t>Immunex</a:t>
            </a:r>
            <a:r>
              <a:rPr lang="en-GB" sz="1200" kern="1200" dirty="0">
                <a:solidFill>
                  <a:schemeClr val="tx1"/>
                </a:solidFill>
                <a:effectLst/>
                <a:latin typeface="Arial" panose="020B0604020202020204" pitchFamily="34" charset="0"/>
                <a:ea typeface="+mn-ea"/>
                <a:cs typeface="Arial" panose="020B0604020202020204" pitchFamily="34" charset="0"/>
              </a:rPr>
              <a:t>, a subsidiary of Amgen. Medical writing assistance provided by Amgen.</a:t>
            </a: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G. Cannon Grant/research support from: Amgen, C.-C. Teng Grant/research support from: Amgen, N. </a:t>
            </a:r>
            <a:r>
              <a:rPr lang="en-GB" sz="1200" kern="1200" dirty="0" err="1">
                <a:solidFill>
                  <a:schemeClr val="tx1"/>
                </a:solidFill>
                <a:effectLst/>
                <a:latin typeface="Arial" panose="020B0604020202020204" pitchFamily="34" charset="0"/>
                <a:ea typeface="+mn-ea"/>
                <a:cs typeface="Arial" panose="020B0604020202020204" pitchFamily="34" charset="0"/>
              </a:rPr>
              <a:t>Accortt</a:t>
            </a:r>
            <a:r>
              <a:rPr lang="en-GB" sz="1200" kern="1200" dirty="0">
                <a:solidFill>
                  <a:schemeClr val="tx1"/>
                </a:solidFill>
                <a:effectLst/>
                <a:latin typeface="Arial" panose="020B0604020202020204" pitchFamily="34" charset="0"/>
                <a:ea typeface="+mn-ea"/>
                <a:cs typeface="Arial" panose="020B0604020202020204" pitchFamily="34" charset="0"/>
              </a:rPr>
              <a:t> Shareholder of: Amgen, Employee of: Amgen, D. Collier Shareholder of: Amgen, Employee of: Amgen, T.-C. Lin Shareholder of: Amgen, Employee of: Amgen, B. Sauer Grant/research support from: Amgen Inc.</a:t>
            </a: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sz="1200" kern="1200" dirty="0">
                <a:solidFill>
                  <a:schemeClr val="tx1"/>
                </a:solidFill>
                <a:effectLst/>
                <a:latin typeface="Arial" panose="020B0604020202020204" pitchFamily="34" charset="0"/>
                <a:ea typeface="+mn-ea"/>
                <a:cs typeface="Arial" panose="020B0604020202020204" pitchFamily="34" charset="0"/>
              </a:rPr>
              <a:t> 10.1136/annrheumdis-2018-eular.1804</a:t>
            </a:r>
          </a:p>
          <a:p>
            <a:endParaRPr lang="en-GB" dirty="0"/>
          </a:p>
        </p:txBody>
      </p:sp>
    </p:spTree>
    <p:extLst>
      <p:ext uri="{BB962C8B-B14F-4D97-AF65-F5344CB8AC3E}">
        <p14:creationId xmlns:p14="http://schemas.microsoft.com/office/powerpoint/2010/main" val="170635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61950"/>
            <a:ext cx="4684712" cy="26352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FRI0043</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TRENDS IN ALL-CAUSE AND CARDIOVASCULAR MORTALITY IN PATIENTS WITH RHEUMATOID ARTHRITIS.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A 10- TO 20-YEAR FOLLOW-UP STUDY IN 3 CONSECUTIVE INCIDENCE COHORTS.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 A. Provan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S. Lillegraven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E. A. Haavardsholm</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T. K. Kvien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J. Sexton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T. Uhlig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Department of Rheumatology, DIAKONHJEMMET HOSPITAL, OSLO NORWAY, Oslo, Norway</a:t>
            </a:r>
          </a:p>
          <a:p>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The mortality rate in patients with rheumatoid arthritis (RA) has been estimated to be 1.5-1.6 compared to  the general public. Moreover, RA patients are still not benefitting fully from the declining mortality rate that the general population has enjoyed and cardiovascular disease (CVD) continues to be a major concern.</a:t>
            </a: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To examine the all-cause and CVD mortality in 3 consecutive cohorts of patients with incident RA, compared to population controls</a:t>
            </a: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The Oslo RA register (ORAR)</a:t>
            </a:r>
            <a:r>
              <a:rPr lang="en-GB" sz="1200" kern="1200" dirty="0">
                <a:solidFill>
                  <a:schemeClr val="tx1"/>
                </a:solidFill>
                <a:effectLst/>
                <a:latin typeface="Arial" panose="020B0604020202020204" pitchFamily="34" charset="0"/>
                <a:ea typeface="+mn-ea"/>
                <a:cs typeface="Arial" panose="020B0604020202020204" pitchFamily="34" charset="0"/>
              </a:rPr>
              <a:t> was established in 1994. The inclusion criteria were a diagnosis of RA according to the 1987 ACR criteria and residency in Oslo. The register was updated annually until 2009, and validated for completeness (1). In January 2012, 3328 patients were registered in ORAR. We grouped patients into 3 successive incidence cohorts; 1996(1994-1998), 2001 (1999-2003) and 2006(2004-2008). For each patient we identified 5 historical population controls matched according to age at disease incidence, gender and postal code of residence. Patients and controls were linked to the Norwegian Cause of Death Registry. Counts were compared using chi</a:t>
            </a:r>
            <a:r>
              <a:rPr lang="en-GB" sz="1200" kern="1200" baseline="30000" dirty="0">
                <a:solidFill>
                  <a:schemeClr val="tx1"/>
                </a:solidFill>
                <a:effectLst/>
                <a:latin typeface="Arial" panose="020B0604020202020204" pitchFamily="34" charset="0"/>
                <a:ea typeface="+mn-ea"/>
                <a:cs typeface="Arial" panose="020B0604020202020204" pitchFamily="34" charset="0"/>
              </a:rPr>
              <a:t>2 </a:t>
            </a:r>
            <a:r>
              <a:rPr lang="en-GB" sz="1200" kern="1200" dirty="0">
                <a:solidFill>
                  <a:schemeClr val="tx1"/>
                </a:solidFill>
                <a:effectLst/>
                <a:latin typeface="Arial" panose="020B0604020202020204" pitchFamily="34" charset="0"/>
                <a:ea typeface="+mn-ea"/>
                <a:cs typeface="Arial" panose="020B0604020202020204" pitchFamily="34" charset="0"/>
              </a:rPr>
              <a:t>tests. The hazard ratio (HR) for survival was calculated using stratified cox-regression models adjusted for highest achieved level of education.</a:t>
            </a: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422, 477 and 459 patients in the 1996, 2001 and 2006 cohorts were matched to 2110, 2385 and 2295 controls respectively. 20, 15 and 10 years follow-up for 1996, 2001 and 2006 cohorts were available in 201, 292 and 311 patients respectively. Results are presented in the table.</a:t>
            </a:r>
          </a:p>
          <a:p>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RA patients with disease incidence in the period 1994-2003 had increased all-cause and CVD related mortality after 10-15 years of disease duration, compared to the population of Oslo. The increased mortality was not observed in the 2004-2008 cohort. Improved survival in recent years may be related to more effective therapies and earlier diagnosis, but further analyses are warranted.  </a:t>
            </a:r>
          </a:p>
          <a:p>
            <a:r>
              <a:rPr lang="en-GB" sz="1200" b="1" kern="1200" dirty="0">
                <a:solidFill>
                  <a:schemeClr val="tx1"/>
                </a:solidFill>
                <a:effectLst/>
                <a:latin typeface="Arial" panose="020B0604020202020204" pitchFamily="34" charset="0"/>
                <a:ea typeface="+mn-ea"/>
                <a:cs typeface="Arial" panose="020B0604020202020204" pitchFamily="34" charset="0"/>
              </a:rPr>
              <a:t>References:</a:t>
            </a:r>
            <a:r>
              <a:rPr lang="en-GB" sz="1200" kern="1200" dirty="0">
                <a:solidFill>
                  <a:schemeClr val="tx1"/>
                </a:solidFill>
                <a:effectLst/>
                <a:latin typeface="Arial" panose="020B0604020202020204" pitchFamily="34" charset="0"/>
                <a:ea typeface="+mn-ea"/>
                <a:cs typeface="Arial" panose="020B0604020202020204" pitchFamily="34" charset="0"/>
              </a:rPr>
              <a:t> 1. </a:t>
            </a:r>
            <a:r>
              <a:rPr lang="en-GB" sz="1200" kern="1200" dirty="0" err="1">
                <a:solidFill>
                  <a:schemeClr val="tx1"/>
                </a:solidFill>
                <a:effectLst/>
                <a:latin typeface="Arial" panose="020B0604020202020204" pitchFamily="34" charset="0"/>
                <a:ea typeface="+mn-ea"/>
                <a:cs typeface="Arial" panose="020B0604020202020204" pitchFamily="34" charset="0"/>
              </a:rPr>
              <a:t>Kvien</a:t>
            </a:r>
            <a:r>
              <a:rPr lang="en-GB" sz="1200" kern="1200" dirty="0">
                <a:solidFill>
                  <a:schemeClr val="tx1"/>
                </a:solidFill>
                <a:effectLst/>
                <a:latin typeface="Arial" panose="020B0604020202020204" pitchFamily="34" charset="0"/>
                <a:ea typeface="+mn-ea"/>
                <a:cs typeface="Arial" panose="020B0604020202020204" pitchFamily="34" charset="0"/>
              </a:rPr>
              <a:t>, Uhlig J </a:t>
            </a:r>
            <a:r>
              <a:rPr lang="en-GB" sz="1200" kern="1200" dirty="0" err="1">
                <a:solidFill>
                  <a:schemeClr val="tx1"/>
                </a:solidFill>
                <a:effectLst/>
                <a:latin typeface="Arial" panose="020B0604020202020204" pitchFamily="34" charset="0"/>
                <a:ea typeface="+mn-ea"/>
                <a:cs typeface="Arial" panose="020B0604020202020204" pitchFamily="34" charset="0"/>
              </a:rPr>
              <a:t>Rheumatol</a:t>
            </a:r>
            <a:r>
              <a:rPr lang="en-GB" sz="1200" kern="1200" dirty="0">
                <a:solidFill>
                  <a:schemeClr val="tx1"/>
                </a:solidFill>
                <a:effectLst/>
                <a:latin typeface="Arial" panose="020B0604020202020204" pitchFamily="34" charset="0"/>
                <a:ea typeface="+mn-ea"/>
                <a:cs typeface="Arial" panose="020B0604020202020204" pitchFamily="34" charset="0"/>
              </a:rPr>
              <a:t> 2004</a:t>
            </a: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None declared</a:t>
            </a: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sz="1200" kern="1200" dirty="0">
                <a:solidFill>
                  <a:schemeClr val="tx1"/>
                </a:solidFill>
                <a:effectLst/>
                <a:latin typeface="Arial" panose="020B0604020202020204" pitchFamily="34" charset="0"/>
                <a:ea typeface="+mn-ea"/>
                <a:cs typeface="Arial" panose="020B0604020202020204" pitchFamily="34" charset="0"/>
              </a:rPr>
              <a:t> 10.1136/annrheumdis-2018-eular.5458</a:t>
            </a:r>
          </a:p>
          <a:p>
            <a:endParaRPr lang="en-GB" dirty="0"/>
          </a:p>
        </p:txBody>
      </p:sp>
    </p:spTree>
    <p:extLst>
      <p:ext uri="{BB962C8B-B14F-4D97-AF65-F5344CB8AC3E}">
        <p14:creationId xmlns:p14="http://schemas.microsoft.com/office/powerpoint/2010/main" val="83066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61950"/>
            <a:ext cx="4684712" cy="26352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OP0192</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METHOTREXATE USE AND THE RISK FOR CARDIOVASCULAR DISEASE AMONG RHEUMATOID PATIENTS INITIATING BIOLOGIC DISEASE-MODIFYING ANTIRHEUMATIC DRUGS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F. Xie</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L. Chen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H. Yun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E. Levitan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P. Muntner</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J. R. Curtis</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UNIVERSITY OF ALABAMA AT BIRMINGHAM, Birmingham, United States</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Methotrexate (MTX) has been associated with reduced risk for CVD in several studies conducted among rheumatoid arthritis (RA) patients never exposed to biologic disease-modifying antirheumatic drugs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Effect of concomitant MTX use on CVD risk among RA patients initiating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remains unknown.</a:t>
            </a: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The objective of this study was to assess the CVD risk associated with MTX use among RA patients initiate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overall, and by each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initiated.</a:t>
            </a: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A retrospective cohort study was conducted using 2006-2015 Medicare claims data for RA patients. Follow up started at initiation (index date) and ended at earliest of 1) end of exposure of the specific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agent (days of supply plus 90 days extension), 2) switched to other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or tofacitinib, 3) CVD event, 4) death date,  5) loss of Medicare coverage, 6) end of study (September 30, 2015). MTX use was defined as 1) concomitant MTX use, with prescription for MTX within 120 days after index date and 2) time varying MTX, defined as prescription date to prescription date plus days of supply without extension. For sensitivity analysis, a 90-day extension was added to days of supply. The primary outcome was composite of incident MI, incident stroke and fatal CVD. Fatal CVD were identified by a claims based algorithm with PPV ≥80%.</a:t>
            </a:r>
          </a:p>
          <a:p>
            <a:r>
              <a:rPr lang="en-GB" sz="1200" kern="1200" dirty="0">
                <a:solidFill>
                  <a:schemeClr val="tx1"/>
                </a:solidFill>
                <a:effectLst/>
                <a:latin typeface="Arial" panose="020B0604020202020204" pitchFamily="34" charset="0"/>
                <a:ea typeface="+mn-ea"/>
                <a:cs typeface="Arial" panose="020B0604020202020204" pitchFamily="34" charset="0"/>
              </a:rPr>
              <a:t>Incidence rates (IR) and 95% confidence intervals (CI) were calculated using Poisson regression. Overall association between MTX use (versus no MTX) and risk of CVD were assessed using Cox regression. Given that the interactions between MTX and background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was significant, we performed contrast (MTX Yes vs. No) to examine the association between MTX and risk for CVD for each underlying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in one model. A subgroup analysis limited the cohort to RA patients with previous exposure to MTX was conducted to ensure consistency of findings.</a:t>
            </a: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A total of 88,255 DMARDS initiations (64,218 patients) were included in this study. The average age at initiation was 64.6 (12.3) years, 84.0% were female, 68.2% were non-Hispanic white. The crude IRs for CVD were 13.1 (95%CI: 12.2-14.0) and 18.7 (95%CI: 17.6-19.9) events per 1,000 person years for RA patients with and without concomitant MTX respectively. The crude IRs for CVD were 12.1 (95%CI: 11.1-13.2) and 17.9 (95%CI: 16.9-18.8) events per 1,000 person years for RA patients with and without time varying MTX respectively. IRs for individual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are shown in figure. P-value for interaction between concomitant MTX and background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was 0.0189 and p-value for interaction between time varying MTX and background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 was 0.0030. The contrast HRs for concomitant MTX ranged from 0.61 (0.37, 1.01) for golimumab initiators to 0.97 (0.74, 1.26) for adalimumab initiators (Figure). The contrast HRs for time varying MTX ranged from 0.58 (0.35, 0.96) for certolizumab initiators to 0.90 (0.68, 1.18) for adalimumab initiators.</a:t>
            </a:r>
          </a:p>
          <a:p>
            <a:r>
              <a:rPr lang="en-GB" sz="1200" kern="1200" dirty="0">
                <a:solidFill>
                  <a:schemeClr val="tx1"/>
                </a:solidFill>
                <a:effectLst/>
                <a:latin typeface="Arial" panose="020B0604020202020204" pitchFamily="34" charset="0"/>
                <a:ea typeface="+mn-ea"/>
                <a:cs typeface="Arial" panose="020B0604020202020204" pitchFamily="34" charset="0"/>
              </a:rPr>
              <a:t>Results were robust in sensitivity and subgroup analyses.</a:t>
            </a:r>
          </a:p>
          <a:p>
            <a:br>
              <a:rPr lang="en-GB" sz="1200" kern="1200" dirty="0">
                <a:solidFill>
                  <a:schemeClr val="tx1"/>
                </a:solidFill>
                <a:effectLst/>
                <a:latin typeface="Arial" panose="020B0604020202020204" pitchFamily="34" charset="0"/>
                <a:ea typeface="+mn-ea"/>
                <a:cs typeface="Arial" panose="020B0604020202020204" pitchFamily="34" charset="0"/>
              </a:rPr>
            </a:br>
            <a:br>
              <a:rPr lang="en-GB" sz="1200" kern="1200" dirty="0">
                <a:solidFill>
                  <a:schemeClr val="tx1"/>
                </a:solidFill>
                <a:effectLst/>
                <a:latin typeface="Arial" panose="020B0604020202020204" pitchFamily="34" charset="0"/>
                <a:ea typeface="+mn-ea"/>
                <a:cs typeface="Arial" panose="020B0604020202020204" pitchFamily="34" charset="0"/>
              </a:rPr>
            </a:b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Our observational study suggests an overall 23% reduction of CVD risk associated with concomitant MTX use. The effect sizes vary among background </a:t>
            </a:r>
            <a:r>
              <a:rPr lang="en-GB" sz="1200" kern="1200" dirty="0" err="1">
                <a:solidFill>
                  <a:schemeClr val="tx1"/>
                </a:solidFill>
                <a:effectLst/>
                <a:latin typeface="Arial" panose="020B0604020202020204" pitchFamily="34" charset="0"/>
                <a:ea typeface="+mn-ea"/>
                <a:cs typeface="Arial" panose="020B0604020202020204" pitchFamily="34" charset="0"/>
              </a:rPr>
              <a:t>bDMARDS</a:t>
            </a:r>
            <a:r>
              <a:rPr lang="en-GB" sz="1200" kern="1200" dirty="0">
                <a:solidFill>
                  <a:schemeClr val="tx1"/>
                </a:solidFill>
                <a:effectLst/>
                <a:latin typeface="Arial" panose="020B0604020202020204" pitchFamily="34" charset="0"/>
                <a:ea typeface="+mn-ea"/>
                <a:cs typeface="Arial" panose="020B0604020202020204" pitchFamily="34" charset="0"/>
              </a:rPr>
              <a:t>.</a:t>
            </a: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F. </a:t>
            </a:r>
            <a:r>
              <a:rPr lang="en-GB" sz="1200" kern="1200" dirty="0" err="1">
                <a:solidFill>
                  <a:schemeClr val="tx1"/>
                </a:solidFill>
                <a:effectLst/>
                <a:latin typeface="Arial" panose="020B0604020202020204" pitchFamily="34" charset="0"/>
                <a:ea typeface="+mn-ea"/>
                <a:cs typeface="Arial" panose="020B0604020202020204" pitchFamily="34" charset="0"/>
              </a:rPr>
              <a:t>Xie</a:t>
            </a:r>
            <a:r>
              <a:rPr lang="en-GB" sz="1200" kern="1200" dirty="0">
                <a:solidFill>
                  <a:schemeClr val="tx1"/>
                </a:solidFill>
                <a:effectLst/>
                <a:latin typeface="Arial" panose="020B0604020202020204" pitchFamily="34" charset="0"/>
                <a:ea typeface="+mn-ea"/>
                <a:cs typeface="Arial" panose="020B0604020202020204" pitchFamily="34" charset="0"/>
              </a:rPr>
              <a:t>: None declared, L. Chen: None declared, H. Yun Grant/research support from: BMS, E. Levitan Grant/research support from: Amgen, Consultant for: Amgen, Novartis, P. </a:t>
            </a:r>
            <a:r>
              <a:rPr lang="en-GB" sz="1200" kern="1200" dirty="0" err="1">
                <a:solidFill>
                  <a:schemeClr val="tx1"/>
                </a:solidFill>
                <a:effectLst/>
                <a:latin typeface="Arial" panose="020B0604020202020204" pitchFamily="34" charset="0"/>
                <a:ea typeface="+mn-ea"/>
                <a:cs typeface="Arial" panose="020B0604020202020204" pitchFamily="34" charset="0"/>
              </a:rPr>
              <a:t>Muntner</a:t>
            </a:r>
            <a:r>
              <a:rPr lang="en-GB" sz="1200" kern="1200" dirty="0">
                <a:solidFill>
                  <a:schemeClr val="tx1"/>
                </a:solidFill>
                <a:effectLst/>
                <a:latin typeface="Arial" panose="020B0604020202020204" pitchFamily="34" charset="0"/>
                <a:ea typeface="+mn-ea"/>
                <a:cs typeface="Arial" panose="020B0604020202020204" pitchFamily="34" charset="0"/>
              </a:rPr>
              <a:t>: None declared, J. Curtis Grant/research support from: AbbVie, Amgen, BMS, </a:t>
            </a:r>
            <a:r>
              <a:rPr lang="en-GB" sz="1200" kern="1200" dirty="0" err="1">
                <a:solidFill>
                  <a:schemeClr val="tx1"/>
                </a:solidFill>
                <a:effectLst/>
                <a:latin typeface="Arial" panose="020B0604020202020204" pitchFamily="34" charset="0"/>
                <a:ea typeface="+mn-ea"/>
                <a:cs typeface="Arial" panose="020B0604020202020204" pitchFamily="34" charset="0"/>
              </a:rPr>
              <a:t>Corrona</a:t>
            </a:r>
            <a:r>
              <a:rPr lang="en-GB" sz="1200" kern="1200" dirty="0">
                <a:solidFill>
                  <a:schemeClr val="tx1"/>
                </a:solidFill>
                <a:effectLst/>
                <a:latin typeface="Arial" panose="020B0604020202020204" pitchFamily="34" charset="0"/>
                <a:ea typeface="+mn-ea"/>
                <a:cs typeface="Arial" panose="020B0604020202020204" pitchFamily="34" charset="0"/>
              </a:rPr>
              <a:t>, Janssen, Lilly, Myriad, Pfizer, Roche/Genentech, UCB, Consultant for: AbbVie, Amgen, BMS, </a:t>
            </a:r>
            <a:r>
              <a:rPr lang="en-GB" sz="1200" kern="1200" dirty="0" err="1">
                <a:solidFill>
                  <a:schemeClr val="tx1"/>
                </a:solidFill>
                <a:effectLst/>
                <a:latin typeface="Arial" panose="020B0604020202020204" pitchFamily="34" charset="0"/>
                <a:ea typeface="+mn-ea"/>
                <a:cs typeface="Arial" panose="020B0604020202020204" pitchFamily="34" charset="0"/>
              </a:rPr>
              <a:t>Corrona</a:t>
            </a:r>
            <a:r>
              <a:rPr lang="en-GB" sz="1200" kern="1200" dirty="0">
                <a:solidFill>
                  <a:schemeClr val="tx1"/>
                </a:solidFill>
                <a:effectLst/>
                <a:latin typeface="Arial" panose="020B0604020202020204" pitchFamily="34" charset="0"/>
                <a:ea typeface="+mn-ea"/>
                <a:cs typeface="Arial" panose="020B0604020202020204" pitchFamily="34" charset="0"/>
              </a:rPr>
              <a:t>, Janssen, Lilly, Myriad, Pfizer, Roche/Genentech, UCB</a:t>
            </a: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sz="1200" kern="1200" dirty="0">
                <a:solidFill>
                  <a:schemeClr val="tx1"/>
                </a:solidFill>
                <a:effectLst/>
                <a:latin typeface="Arial" panose="020B0604020202020204" pitchFamily="34" charset="0"/>
                <a:ea typeface="+mn-ea"/>
                <a:cs typeface="Arial" panose="020B0604020202020204" pitchFamily="34" charset="0"/>
              </a:rPr>
              <a:t> 10.1136/annrheumdis-2018-eular.6796</a:t>
            </a:r>
          </a:p>
          <a:p>
            <a:endParaRPr lang="en-GB" dirty="0"/>
          </a:p>
        </p:txBody>
      </p:sp>
    </p:spTree>
    <p:extLst>
      <p:ext uri="{BB962C8B-B14F-4D97-AF65-F5344CB8AC3E}">
        <p14:creationId xmlns:p14="http://schemas.microsoft.com/office/powerpoint/2010/main" val="403896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r>
              <a:rPr lang="en-GB" b="1" dirty="0"/>
              <a:t>Abstract Number: 884</a:t>
            </a:r>
            <a:endParaRPr lang="en-GB" dirty="0"/>
          </a:p>
          <a:p>
            <a:r>
              <a:rPr lang="en-US" b="1" dirty="0"/>
              <a:t>Rheumatoid Arthritis Disease Activity Predicting Incident Clinically-Apparent Interstitial Lung Disease: A Prospective Cohort Study</a:t>
            </a:r>
            <a:endParaRPr lang="en-GB" b="1" dirty="0"/>
          </a:p>
          <a:p>
            <a:r>
              <a:rPr lang="en-GB" b="1" dirty="0"/>
              <a:t>Jeffrey A. Sparks</a:t>
            </a:r>
            <a:r>
              <a:rPr lang="en-GB" baseline="30000" dirty="0"/>
              <a:t>1</a:t>
            </a:r>
            <a:r>
              <a:rPr lang="en-GB" dirty="0"/>
              <a:t>, Tracy Doyle</a:t>
            </a:r>
            <a:r>
              <a:rPr lang="en-GB" baseline="30000" dirty="0"/>
              <a:t>2</a:t>
            </a:r>
            <a:r>
              <a:rPr lang="en-GB" dirty="0"/>
              <a:t>, </a:t>
            </a:r>
            <a:r>
              <a:rPr lang="en-GB" dirty="0" err="1"/>
              <a:t>Jie</a:t>
            </a:r>
            <a:r>
              <a:rPr lang="en-GB" dirty="0"/>
              <a:t> Huang</a:t>
            </a:r>
            <a:r>
              <a:rPr lang="en-GB" baseline="30000" dirty="0"/>
              <a:t>1</a:t>
            </a:r>
            <a:r>
              <a:rPr lang="en-GB" dirty="0"/>
              <a:t>, Beatrice Pan</a:t>
            </a:r>
            <a:r>
              <a:rPr lang="en-GB" baseline="30000" dirty="0"/>
              <a:t>2</a:t>
            </a:r>
            <a:r>
              <a:rPr lang="en-GB" dirty="0"/>
              <a:t>, Elaine Fletcher</a:t>
            </a:r>
            <a:r>
              <a:rPr lang="en-GB" baseline="30000" dirty="0"/>
              <a:t>2</a:t>
            </a:r>
            <a:r>
              <a:rPr lang="en-GB" dirty="0"/>
              <a:t>, </a:t>
            </a:r>
            <a:r>
              <a:rPr lang="en-GB" dirty="0" err="1"/>
              <a:t>Ritu</a:t>
            </a:r>
            <a:r>
              <a:rPr lang="en-GB" dirty="0"/>
              <a:t> Gill</a:t>
            </a:r>
            <a:r>
              <a:rPr lang="en-GB" baseline="30000" dirty="0"/>
              <a:t>3</a:t>
            </a:r>
            <a:r>
              <a:rPr lang="en-GB" dirty="0"/>
              <a:t>, </a:t>
            </a:r>
            <a:r>
              <a:rPr lang="en-GB" dirty="0" err="1"/>
              <a:t>Hiroto</a:t>
            </a:r>
            <a:r>
              <a:rPr lang="en-GB" dirty="0"/>
              <a:t> Hatabu</a:t>
            </a:r>
            <a:r>
              <a:rPr lang="en-GB" baseline="30000" dirty="0"/>
              <a:t>2</a:t>
            </a:r>
            <a:r>
              <a:rPr lang="en-GB" dirty="0"/>
              <a:t>, </a:t>
            </a:r>
            <a:r>
              <a:rPr lang="en-GB" dirty="0" err="1"/>
              <a:t>Mizuki</a:t>
            </a:r>
            <a:r>
              <a:rPr lang="en-GB" dirty="0"/>
              <a:t> Nishino</a:t>
            </a:r>
            <a:r>
              <a:rPr lang="en-GB" baseline="30000" dirty="0"/>
              <a:t>4</a:t>
            </a:r>
            <a:r>
              <a:rPr lang="en-GB" dirty="0"/>
              <a:t>, David Murphy</a:t>
            </a:r>
            <a:r>
              <a:rPr lang="en-GB" baseline="30000" dirty="0"/>
              <a:t>2</a:t>
            </a:r>
            <a:r>
              <a:rPr lang="en-GB" dirty="0"/>
              <a:t>, </a:t>
            </a:r>
            <a:r>
              <a:rPr lang="en-GB" dirty="0" err="1"/>
              <a:t>Taysir</a:t>
            </a:r>
            <a:r>
              <a:rPr lang="en-GB" dirty="0"/>
              <a:t> Mahmoud</a:t>
            </a:r>
            <a:r>
              <a:rPr lang="en-GB" baseline="30000" dirty="0"/>
              <a:t>2</a:t>
            </a:r>
            <a:r>
              <a:rPr lang="en-GB" dirty="0"/>
              <a:t>, Christine K Iannaccone</a:t>
            </a:r>
            <a:r>
              <a:rPr lang="en-GB" baseline="30000" dirty="0"/>
              <a:t>5</a:t>
            </a:r>
            <a:r>
              <a:rPr lang="en-GB" dirty="0"/>
              <a:t>, Michelle Frits</a:t>
            </a:r>
            <a:r>
              <a:rPr lang="en-GB" baseline="30000" dirty="0"/>
              <a:t>2</a:t>
            </a:r>
            <a:r>
              <a:rPr lang="en-GB" dirty="0"/>
              <a:t>, Bing Lu</a:t>
            </a:r>
            <a:r>
              <a:rPr lang="en-GB" baseline="30000" dirty="0"/>
              <a:t>6</a:t>
            </a:r>
            <a:r>
              <a:rPr lang="en-GB" dirty="0"/>
              <a:t>, Ivan O. Rosas</a:t>
            </a:r>
            <a:r>
              <a:rPr lang="en-GB" baseline="30000" dirty="0"/>
              <a:t>7</a:t>
            </a:r>
            <a:r>
              <a:rPr lang="en-GB" dirty="0"/>
              <a:t>, Paul Dellaripa</a:t>
            </a:r>
            <a:r>
              <a:rPr lang="en-GB" baseline="30000" dirty="0"/>
              <a:t>2</a:t>
            </a:r>
            <a:r>
              <a:rPr lang="en-GB" dirty="0"/>
              <a:t>, Michael E Weinblatt</a:t>
            </a:r>
            <a:r>
              <a:rPr lang="en-GB" baseline="30000" dirty="0"/>
              <a:t>5</a:t>
            </a:r>
            <a:r>
              <a:rPr lang="en-GB" dirty="0"/>
              <a:t>, Elizabeth Karlson</a:t>
            </a:r>
            <a:r>
              <a:rPr lang="en-GB" baseline="30000" dirty="0"/>
              <a:t>6</a:t>
            </a:r>
            <a:r>
              <a:rPr lang="en-GB" dirty="0"/>
              <a:t> and Nancy A. Shadick</a:t>
            </a:r>
            <a:r>
              <a:rPr lang="en-GB" baseline="30000" dirty="0"/>
              <a:t>2</a:t>
            </a:r>
            <a:r>
              <a:rPr lang="en-GB" dirty="0"/>
              <a:t>, </a:t>
            </a:r>
            <a:r>
              <a:rPr lang="en-GB" baseline="30000" dirty="0"/>
              <a:t>1</a:t>
            </a:r>
            <a:r>
              <a:rPr lang="en-GB" dirty="0"/>
              <a:t>Division of Rheumatology, Immunology and Allergy, Brigham and Women's Hospital, Boston, MA, </a:t>
            </a:r>
            <a:r>
              <a:rPr lang="en-GB" baseline="30000" dirty="0"/>
              <a:t>2</a:t>
            </a:r>
            <a:r>
              <a:rPr lang="en-GB" dirty="0"/>
              <a:t>Brigham and Women's Hospital, Boston, MA, </a:t>
            </a:r>
            <a:r>
              <a:rPr lang="en-GB" baseline="30000" dirty="0"/>
              <a:t>3</a:t>
            </a:r>
            <a:r>
              <a:rPr lang="en-GB" dirty="0"/>
              <a:t>Beth-Israel Deaconess Medical Center, Boston, MA, </a:t>
            </a:r>
            <a:r>
              <a:rPr lang="en-GB" baseline="30000" dirty="0"/>
              <a:t>4</a:t>
            </a:r>
            <a:r>
              <a:rPr lang="en-GB" dirty="0"/>
              <a:t>Dana-Farber Cancer Institute, Boston, MA, </a:t>
            </a:r>
            <a:r>
              <a:rPr lang="en-GB" baseline="30000" dirty="0"/>
              <a:t>5</a:t>
            </a:r>
            <a:r>
              <a:rPr lang="en-GB" dirty="0"/>
              <a:t>Rheumatology, Immunology and Allergy, Brigham and Women's Hospital, Boston, MA, </a:t>
            </a:r>
            <a:r>
              <a:rPr lang="en-GB" baseline="30000" dirty="0"/>
              <a:t>6</a:t>
            </a:r>
            <a:r>
              <a:rPr lang="en-GB" dirty="0"/>
              <a:t>Division of Rheumatology, Immunology and Allergy, Brigham &amp; Women's Hospital, Harvard Medical School, Boston, MA, </a:t>
            </a:r>
            <a:r>
              <a:rPr lang="en-GB" baseline="30000" dirty="0"/>
              <a:t>7</a:t>
            </a:r>
            <a:r>
              <a:rPr lang="en-GB" dirty="0"/>
              <a:t>BWH - Pulmonary, Brigham and Women's Hospital, Boston, MA</a:t>
            </a:r>
          </a:p>
          <a:p>
            <a:r>
              <a:rPr lang="en-GB" b="1" u="sng" dirty="0"/>
              <a:t>Background/Purpose</a:t>
            </a:r>
            <a:r>
              <a:rPr lang="en-GB" dirty="0"/>
              <a:t>: Determining modifiable risk factors for interstitial lung disease (ILD) is crucial given its substantial morbidity/mortality. Treatment to target of remission/low disease activity improves articular RA outcomes, but the association with ILD is unclear. Prior studies correlated active RA with ILD, but were limited by cross-sectional designs with prevalent ILD. Therefore, we aimed to investigate RA disease activity and incident ILD risk.</a:t>
            </a:r>
          </a:p>
          <a:p>
            <a:r>
              <a:rPr lang="en-GB" b="1" u="sng" dirty="0"/>
              <a:t>Methods</a:t>
            </a:r>
            <a:r>
              <a:rPr lang="en-GB" dirty="0"/>
              <a:t>: We studied RA disease activity and incident ILD in a prospective cohort study at a single </a:t>
            </a:r>
            <a:r>
              <a:rPr lang="en-GB" dirty="0" err="1"/>
              <a:t>center</a:t>
            </a:r>
            <a:r>
              <a:rPr lang="en-GB" dirty="0"/>
              <a:t> (2003-2016). All subjects had RA according to ACR criteria. Disease activity score with 28 joints and C-reactive protein (DAS28-CRP3) and covariates were measured annually. Two pulmonologists and one radiologist adjudicated every clinically-indicated chest computed tomography (CT) scan. Cases were defined as consensus agreement with ILD diagnosis. We </a:t>
            </a:r>
            <a:r>
              <a:rPr lang="en-GB" dirty="0" err="1"/>
              <a:t>analyzed</a:t>
            </a:r>
            <a:r>
              <a:rPr lang="en-GB" dirty="0"/>
              <a:t> subjects with no clinically apparent ILD at baseline. We used Cox regression to estimate HRs and 95%CIs for ILD by DAS28-CRP3, adjusting for known ILD risk factors (age, sex, smoking, RA duration, and serostatus). We investigated DAS28-CRP3 categories at baseline in the primary analysis. As a secondary analysis, we used cumulative average updated DAS28-CRP3, which took into account all previous disease activity measures to predict incident ILD in the subsequent year.</a:t>
            </a:r>
          </a:p>
          <a:p>
            <a:r>
              <a:rPr lang="en-GB" b="1" u="sng" dirty="0"/>
              <a:t>Results</a:t>
            </a:r>
            <a:r>
              <a:rPr lang="en-GB" dirty="0"/>
              <a:t>: Among 1,281 subjects at baseline, mean age was 56.0 years (SD 14.1), 82.1% were female, 69.6% were seropositive, median RA duration was 9 years, and 58.3% had high/moderate disease activity. During 13,141 patient-years (median follow-up 8 years), we identified 86 cases of incident clinically-apparent ILD. ILD risk significantly increased across baseline DAS28-CRP3 categories. The multivariable HR (95%CI) for ILD by DAS28-CRP3 categories were: 1.00 (reference) for remission, 0.87 (0.30-2.54) for low, 2.31 (1.15-4.46) for moderate, and 2.27 (1.09-4.73) for high; </a:t>
            </a:r>
            <a:r>
              <a:rPr lang="en-GB" i="1" dirty="0"/>
              <a:t>p</a:t>
            </a:r>
            <a:r>
              <a:rPr lang="en-GB" dirty="0"/>
              <a:t> for trend=0.001). Compared to low/remission, moderate/high disease activity had HR for ILD of 2.41 (95%CI 1.37-4.25). When </a:t>
            </a:r>
            <a:r>
              <a:rPr lang="en-GB" dirty="0" err="1"/>
              <a:t>analyzing</a:t>
            </a:r>
            <a:r>
              <a:rPr lang="en-GB" dirty="0"/>
              <a:t> cumulative average updated DAS28-CRP3 with fewer ILD outcomes and shorter follow-up, there was a trend towards significance of active RA increasing ILD risk (</a:t>
            </a:r>
            <a:r>
              <a:rPr lang="en-GB" i="1" dirty="0"/>
              <a:t>p</a:t>
            </a:r>
            <a:r>
              <a:rPr lang="en-GB" dirty="0"/>
              <a:t>=0.09). Seropositivity was strongly associated with ILD risk (HR 2.69, 95%CI 1.38-5.27).</a:t>
            </a:r>
          </a:p>
          <a:p>
            <a:r>
              <a:rPr lang="en-GB" b="1" u="sng" dirty="0"/>
              <a:t>Conclusion</a:t>
            </a:r>
            <a:r>
              <a:rPr lang="en-GB" dirty="0"/>
              <a:t>: In this large prospective cohort using adjudicated ILD outcomes, active RA was associated with increased risk for clinically-apparent ILD. Replication studies in other prospective cohorts and clinical trials are needed to firmly establish the role of RA treat-to-target approaches and ILD risk, particularly for patients with seropositive RA.</a:t>
            </a:r>
          </a:p>
          <a:p>
            <a:r>
              <a:rPr lang="en-GB" b="1" dirty="0"/>
              <a:t>Disclosure:</a:t>
            </a:r>
            <a:r>
              <a:rPr lang="en-GB" dirty="0"/>
              <a:t> </a:t>
            </a:r>
            <a:r>
              <a:rPr lang="en-GB" b="1" dirty="0"/>
              <a:t>J. A. Sparks</a:t>
            </a:r>
            <a:r>
              <a:rPr lang="en-GB" dirty="0"/>
              <a:t>, None; </a:t>
            </a:r>
            <a:r>
              <a:rPr lang="en-GB" b="1" dirty="0"/>
              <a:t>T. Doyle</a:t>
            </a:r>
            <a:r>
              <a:rPr lang="en-GB" dirty="0"/>
              <a:t>, None; </a:t>
            </a:r>
            <a:r>
              <a:rPr lang="en-GB" b="1" dirty="0"/>
              <a:t>J. Huang</a:t>
            </a:r>
            <a:r>
              <a:rPr lang="en-GB" dirty="0"/>
              <a:t>, None; </a:t>
            </a:r>
            <a:r>
              <a:rPr lang="en-GB" b="1" dirty="0"/>
              <a:t>B. Pan</a:t>
            </a:r>
            <a:r>
              <a:rPr lang="en-GB" dirty="0"/>
              <a:t>, None; </a:t>
            </a:r>
            <a:r>
              <a:rPr lang="en-GB" b="1" dirty="0"/>
              <a:t>E. Fletcher</a:t>
            </a:r>
            <a:r>
              <a:rPr lang="en-GB" dirty="0"/>
              <a:t>, None; </a:t>
            </a:r>
            <a:r>
              <a:rPr lang="en-GB" b="1" dirty="0"/>
              <a:t>R. Gill</a:t>
            </a:r>
            <a:r>
              <a:rPr lang="en-GB" dirty="0"/>
              <a:t>, None; </a:t>
            </a:r>
            <a:r>
              <a:rPr lang="en-GB" b="1" dirty="0"/>
              <a:t>H. </a:t>
            </a:r>
            <a:r>
              <a:rPr lang="en-GB" b="1" dirty="0" err="1"/>
              <a:t>Hatabu</a:t>
            </a:r>
            <a:r>
              <a:rPr lang="en-GB" dirty="0"/>
              <a:t>, None; </a:t>
            </a:r>
            <a:r>
              <a:rPr lang="en-GB" b="1" dirty="0"/>
              <a:t>M. Nishino</a:t>
            </a:r>
            <a:r>
              <a:rPr lang="en-GB" dirty="0"/>
              <a:t>, None; </a:t>
            </a:r>
            <a:r>
              <a:rPr lang="en-GB" b="1" dirty="0"/>
              <a:t>D. Murphy</a:t>
            </a:r>
            <a:r>
              <a:rPr lang="en-GB" dirty="0"/>
              <a:t>, None; </a:t>
            </a:r>
            <a:r>
              <a:rPr lang="en-GB" b="1" dirty="0"/>
              <a:t>T. Mahmoud</a:t>
            </a:r>
            <a:r>
              <a:rPr lang="en-GB" dirty="0"/>
              <a:t>, None; </a:t>
            </a:r>
            <a:r>
              <a:rPr lang="en-GB" b="1" dirty="0"/>
              <a:t>C. K. </a:t>
            </a:r>
            <a:r>
              <a:rPr lang="en-GB" b="1" dirty="0" err="1"/>
              <a:t>Iannaccone</a:t>
            </a:r>
            <a:r>
              <a:rPr lang="en-GB" dirty="0"/>
              <a:t>, None; </a:t>
            </a:r>
            <a:r>
              <a:rPr lang="en-GB" b="1" dirty="0"/>
              <a:t>M. Frits</a:t>
            </a:r>
            <a:r>
              <a:rPr lang="en-GB" dirty="0"/>
              <a:t>, None; </a:t>
            </a:r>
            <a:r>
              <a:rPr lang="en-GB" b="1" dirty="0"/>
              <a:t>B. Lu</a:t>
            </a:r>
            <a:r>
              <a:rPr lang="en-GB" dirty="0"/>
              <a:t>, None; </a:t>
            </a:r>
            <a:r>
              <a:rPr lang="en-GB" b="1" dirty="0"/>
              <a:t>I. O. Rosas</a:t>
            </a:r>
            <a:r>
              <a:rPr lang="en-GB" dirty="0"/>
              <a:t>, None; </a:t>
            </a:r>
            <a:r>
              <a:rPr lang="en-GB" b="1" dirty="0"/>
              <a:t>P. </a:t>
            </a:r>
            <a:r>
              <a:rPr lang="en-GB" b="1" dirty="0" err="1"/>
              <a:t>Dellaripa</a:t>
            </a:r>
            <a:r>
              <a:rPr lang="en-GB" dirty="0"/>
              <a:t>, None; </a:t>
            </a:r>
            <a:r>
              <a:rPr lang="en-GB" b="1" dirty="0"/>
              <a:t>M. E. </a:t>
            </a:r>
            <a:r>
              <a:rPr lang="en-GB" b="1" dirty="0" err="1"/>
              <a:t>Weinblatt</a:t>
            </a:r>
            <a:r>
              <a:rPr lang="en-GB" dirty="0"/>
              <a:t>, Amgen, BMS, Crescendo Bioscience, Sanofi/Regeneron, 2,Abbvie, Amgen, BMS, Crescendo Bioscience, </a:t>
            </a:r>
            <a:r>
              <a:rPr lang="en-GB" dirty="0" err="1"/>
              <a:t>Corrono</a:t>
            </a:r>
            <a:r>
              <a:rPr lang="en-GB" dirty="0"/>
              <a:t>, GSK, Gilead, Eli Lilly and Company, </a:t>
            </a:r>
            <a:r>
              <a:rPr lang="en-GB" dirty="0" err="1"/>
              <a:t>Lycera</a:t>
            </a:r>
            <a:r>
              <a:rPr lang="en-GB" dirty="0"/>
              <a:t>, Merck, Novartis, Pfizer, Roche, Samsung, Set Point, UCB, 5,Lycero, Can-</a:t>
            </a:r>
            <a:r>
              <a:rPr lang="en-GB" dirty="0" err="1"/>
              <a:t>fite</a:t>
            </a:r>
            <a:r>
              <a:rPr lang="en-GB" dirty="0"/>
              <a:t>, </a:t>
            </a:r>
            <a:r>
              <a:rPr lang="en-GB" dirty="0" err="1"/>
              <a:t>Scipher</a:t>
            </a:r>
            <a:r>
              <a:rPr lang="en-GB" dirty="0"/>
              <a:t>, </a:t>
            </a:r>
            <a:r>
              <a:rPr lang="en-GB" dirty="0" err="1"/>
              <a:t>Vorso</a:t>
            </a:r>
            <a:r>
              <a:rPr lang="en-GB" dirty="0"/>
              <a:t>, </a:t>
            </a:r>
            <a:r>
              <a:rPr lang="en-GB" dirty="0" err="1"/>
              <a:t>Inmedix</a:t>
            </a:r>
            <a:r>
              <a:rPr lang="en-GB" dirty="0"/>
              <a:t>, 1; </a:t>
            </a:r>
            <a:r>
              <a:rPr lang="en-GB" b="1" dirty="0"/>
              <a:t>E. Karlson</a:t>
            </a:r>
            <a:r>
              <a:rPr lang="en-GB" dirty="0"/>
              <a:t>, None; </a:t>
            </a:r>
            <a:r>
              <a:rPr lang="en-GB" b="1" dirty="0"/>
              <a:t>N. A. </a:t>
            </a:r>
            <a:r>
              <a:rPr lang="en-GB" b="1" dirty="0" err="1"/>
              <a:t>Shadick</a:t>
            </a:r>
            <a:r>
              <a:rPr lang="en-GB" dirty="0"/>
              <a:t>, Bristol-Myers Squibb, 5,Amgen Inc., 2,Mallinckrodt, 2,UCB, Inc., 2,Crescendo Biosciences, 2,Sanofi, 2,Bristol-Myers Squibb, 2,DxTerity, 2. </a:t>
            </a:r>
          </a:p>
        </p:txBody>
      </p:sp>
    </p:spTree>
    <p:extLst>
      <p:ext uri="{BB962C8B-B14F-4D97-AF65-F5344CB8AC3E}">
        <p14:creationId xmlns:p14="http://schemas.microsoft.com/office/powerpoint/2010/main" val="238620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r>
              <a:rPr lang="en-GB" b="1" dirty="0"/>
              <a:t>Abstract Number: 941</a:t>
            </a:r>
            <a:endParaRPr lang="en-GB" dirty="0"/>
          </a:p>
          <a:p>
            <a:r>
              <a:rPr lang="en-US" b="1" dirty="0"/>
              <a:t>Causal Inference Methods for the Effect of Rheumatoid Arthritis on Mortality Independent of Lifestyle and Clinical Factors before and after RA Diagnosis</a:t>
            </a:r>
            <a:endParaRPr lang="en-GB" b="1" dirty="0"/>
          </a:p>
          <a:p>
            <a:r>
              <a:rPr lang="en-GB" b="1" dirty="0"/>
              <a:t>Jeffrey A. Sparks</a:t>
            </a:r>
            <a:r>
              <a:rPr lang="en-GB" baseline="30000" dirty="0"/>
              <a:t>1</a:t>
            </a:r>
            <a:r>
              <a:rPr lang="en-GB" dirty="0"/>
              <a:t>, </a:t>
            </a:r>
            <a:r>
              <a:rPr lang="en-GB" dirty="0" err="1"/>
              <a:t>Kazuki</a:t>
            </a:r>
            <a:r>
              <a:rPr lang="en-GB" dirty="0"/>
              <a:t> Yoshida</a:t>
            </a:r>
            <a:r>
              <a:rPr lang="en-GB" baseline="30000" dirty="0"/>
              <a:t>1,2</a:t>
            </a:r>
            <a:r>
              <a:rPr lang="en-GB" dirty="0"/>
              <a:t>, Tzu-</a:t>
            </a:r>
            <a:r>
              <a:rPr lang="en-GB" dirty="0" err="1"/>
              <a:t>Chieh</a:t>
            </a:r>
            <a:r>
              <a:rPr lang="en-GB" dirty="0"/>
              <a:t> Lin</a:t>
            </a:r>
            <a:r>
              <a:rPr lang="en-GB" baseline="30000" dirty="0"/>
              <a:t>3</a:t>
            </a:r>
            <a:r>
              <a:rPr lang="en-GB" dirty="0"/>
              <a:t>, Carlos Camargo</a:t>
            </a:r>
            <a:r>
              <a:rPr lang="en-GB" baseline="30000" dirty="0"/>
              <a:t>4</a:t>
            </a:r>
            <a:r>
              <a:rPr lang="en-GB" dirty="0"/>
              <a:t>, Benjamin Raby</a:t>
            </a:r>
            <a:r>
              <a:rPr lang="en-GB" baseline="30000" dirty="0"/>
              <a:t>5</a:t>
            </a:r>
            <a:r>
              <a:rPr lang="en-GB" dirty="0"/>
              <a:t>, Hyon K. Choi</a:t>
            </a:r>
            <a:r>
              <a:rPr lang="en-GB" baseline="30000" dirty="0"/>
              <a:t>6</a:t>
            </a:r>
            <a:r>
              <a:rPr lang="en-GB" dirty="0"/>
              <a:t>, </a:t>
            </a:r>
            <a:r>
              <a:rPr lang="en-GB" dirty="0" err="1"/>
              <a:t>Medha</a:t>
            </a:r>
            <a:r>
              <a:rPr lang="en-GB" dirty="0"/>
              <a:t> Barbhaiya</a:t>
            </a:r>
            <a:r>
              <a:rPr lang="en-GB" baseline="30000" dirty="0"/>
              <a:t>7</a:t>
            </a:r>
            <a:r>
              <a:rPr lang="en-GB" dirty="0"/>
              <a:t>, Sara K. Tedeschi</a:t>
            </a:r>
            <a:r>
              <a:rPr lang="en-GB" baseline="30000" dirty="0"/>
              <a:t>1</a:t>
            </a:r>
            <a:r>
              <a:rPr lang="en-GB" dirty="0"/>
              <a:t>, Bing Lu</a:t>
            </a:r>
            <a:r>
              <a:rPr lang="en-GB" baseline="30000" dirty="0"/>
              <a:t>8</a:t>
            </a:r>
            <a:r>
              <a:rPr lang="en-GB" dirty="0"/>
              <a:t>, Karen Costenbader</a:t>
            </a:r>
            <a:r>
              <a:rPr lang="en-GB" baseline="30000" dirty="0"/>
              <a:t>1</a:t>
            </a:r>
            <a:r>
              <a:rPr lang="en-GB" dirty="0"/>
              <a:t> and Elizabeth Karlson</a:t>
            </a:r>
            <a:r>
              <a:rPr lang="en-GB" baseline="30000" dirty="0"/>
              <a:t>1</a:t>
            </a:r>
            <a:r>
              <a:rPr lang="en-GB" dirty="0"/>
              <a:t>, </a:t>
            </a:r>
            <a:r>
              <a:rPr lang="en-GB" baseline="30000" dirty="0"/>
              <a:t>1</a:t>
            </a:r>
            <a:r>
              <a:rPr lang="en-GB" dirty="0"/>
              <a:t>Division of Rheumatology, Immunology and Allergy, Brigham and Women's Hospital, Boston, MA, </a:t>
            </a:r>
            <a:r>
              <a:rPr lang="en-GB" baseline="30000" dirty="0"/>
              <a:t>2</a:t>
            </a:r>
            <a:r>
              <a:rPr lang="en-GB" dirty="0"/>
              <a:t>Harvard T.H. Chan School of Public Health, Boston, MA, </a:t>
            </a:r>
            <a:r>
              <a:rPr lang="en-GB" baseline="30000" dirty="0"/>
              <a:t>3</a:t>
            </a:r>
            <a:r>
              <a:rPr lang="en-GB" dirty="0"/>
              <a:t>Amgen, Thousand Oaks, CA, </a:t>
            </a:r>
            <a:r>
              <a:rPr lang="en-GB" baseline="30000" dirty="0"/>
              <a:t>4</a:t>
            </a:r>
            <a:r>
              <a:rPr lang="en-GB" dirty="0"/>
              <a:t>Emergency Medicine, Massachusetts General Hospital, Boston, MA, </a:t>
            </a:r>
            <a:r>
              <a:rPr lang="en-GB" baseline="30000" dirty="0"/>
              <a:t>5</a:t>
            </a:r>
            <a:r>
              <a:rPr lang="en-GB" dirty="0"/>
              <a:t>Pulmonary, Brigham and Women's Hospital, Boston, MA, </a:t>
            </a:r>
            <a:r>
              <a:rPr lang="en-GB" baseline="30000" dirty="0"/>
              <a:t>6</a:t>
            </a:r>
            <a:r>
              <a:rPr lang="en-GB" dirty="0"/>
              <a:t>Division of Rheumatology, Allergy, and Immunology, Massachusetts General Hospital, Boston, MA, </a:t>
            </a:r>
            <a:r>
              <a:rPr lang="en-GB" baseline="30000" dirty="0"/>
              <a:t>7</a:t>
            </a:r>
            <a:r>
              <a:rPr lang="en-GB" dirty="0"/>
              <a:t>Rheumatology, Hospital for Special Surgery, New York, NY, </a:t>
            </a:r>
            <a:r>
              <a:rPr lang="en-GB" baseline="30000" dirty="0"/>
              <a:t>8</a:t>
            </a:r>
            <a:r>
              <a:rPr lang="en-GB" dirty="0"/>
              <a:t>Division of Rheumatology, Immunology and Allergy, Brigham &amp; Women's Hospital, Harvard Medical School, Boston, MA</a:t>
            </a:r>
          </a:p>
          <a:p>
            <a:r>
              <a:rPr lang="en-GB" b="1" u="sng" dirty="0"/>
              <a:t>Background/Purpose</a:t>
            </a:r>
            <a:r>
              <a:rPr lang="en-GB" dirty="0"/>
              <a:t>: RA is associated with increased total, cardiovascular, and respiratory mortality compared to the general population. This excess RA mortality may be mediated through lifestyle, clinical, or RA-specific factors occurring after diagnosis. Casual inference methods, such as marginal structural models, can adjust for both confounders as well as mediators on the causal pathway between RA diagnosis and mortality. We aimed to decipher the mechanism through which RA increases total and cause-specific mortality accounting for potential mediators after RA diagnosis using causal inference methods.</a:t>
            </a:r>
          </a:p>
          <a:p>
            <a:r>
              <a:rPr lang="en-GB" b="1" u="sng" dirty="0"/>
              <a:t>Methods</a:t>
            </a:r>
            <a:r>
              <a:rPr lang="en-GB" dirty="0"/>
              <a:t>: We used a prospective cohort study, the Nurses’ Health Study (n=121,700), to investigate RA and mortality, accounting for lifestyle/clinical covariates before/after RA diagnosis. We identified incident RA meeting ACR criteria during follow-up. We matched each RA case to 10 comparators by age and year at RA diagnosis (index date). We considered lifestyle/clinical factors assessed by biennial surveys as baseline confounders (before index date) or mediators (after index date). Lifestyle factors included smoking, BMI, diet, and physical activity. We used the validated Multimorbidity Weighted Index, composed of 64 prevalent/serious health conditions (interstitial lung disease [ILD] was unmeasured). We used inverse probability weights to adjust for the confounding/mediating effects of covariates on mortality risk for RA vs. comparators. We compared RA effect estimates for mortality in models composed of baseline confounders and time-updated mediators.</a:t>
            </a:r>
          </a:p>
          <a:p>
            <a:r>
              <a:rPr lang="en-GB" b="1" u="sng" dirty="0"/>
              <a:t>Results</a:t>
            </a:r>
            <a:r>
              <a:rPr lang="en-GB" dirty="0"/>
              <a:t>: At index date, mean age was 60.1 years (SD 10.2). Among 996 women with incident RA, 410 (41.2%) died during mean follow-up of 19.8 years (SD 9.1). Among 9,921 matched comparators, 2,789 (28.1%) died during mean follow-up of 19.5 years (SD 9.7). Adjusting for baseline factors and time-updated lifestyle factors after index date, RA was associated with excess total (HR 1.52, 95%CI 1.35-1.71), cardiovascular (HR 1.42, 95%CI 1.10-1.84), and respiratory (HR 2.64, 95%CI 1.95-3.56) mortality. When accounting for incident </a:t>
            </a:r>
            <a:r>
              <a:rPr lang="en-GB" dirty="0" err="1"/>
              <a:t>multimorbidities</a:t>
            </a:r>
            <a:r>
              <a:rPr lang="en-GB" dirty="0"/>
              <a:t> after index date, RA was no longer associated with total (HR 1.08, 95%CI 0.96-1.20) or cardiovascular (HR 0.98, 95%CI 0.77-1.25) mortality, but excess respiratory mortality remained (HR 1.54, 95%CI 1.15-2.08). Seropositive RA remained associated with respiratory mortality before (HR 4.85, 95%CI 3.23-7.29) and after adjustment for all covariates (HR 2.13, 95%CI 1.54-2.94). </a:t>
            </a:r>
          </a:p>
          <a:p>
            <a:r>
              <a:rPr lang="en-GB" b="1" u="sng" dirty="0"/>
              <a:t>Conclusion</a:t>
            </a:r>
            <a:r>
              <a:rPr lang="en-GB" dirty="0"/>
              <a:t>: In this large prospective study using causal inference methods, excess total and cardiovascular RA mortality was explained by incident </a:t>
            </a:r>
            <a:r>
              <a:rPr lang="en-GB" dirty="0" err="1"/>
              <a:t>multimorbidities</a:t>
            </a:r>
            <a:r>
              <a:rPr lang="en-GB" dirty="0"/>
              <a:t> after diagnosis. For seropositive RA, excess respiratory mortality remained after accounting for measured lifestyle/clinical factors, emphasizing the importance of monitoring other factors (such as ILD, infections, or medications), that may mediate the RA respiratory mortality burden.</a:t>
            </a:r>
          </a:p>
          <a:p>
            <a:r>
              <a:rPr lang="en-GB" b="1" dirty="0"/>
              <a:t>Disclosure:</a:t>
            </a:r>
            <a:r>
              <a:rPr lang="en-GB" dirty="0"/>
              <a:t> </a:t>
            </a:r>
            <a:r>
              <a:rPr lang="en-GB" b="1" dirty="0"/>
              <a:t>J. A. Sparks</a:t>
            </a:r>
            <a:r>
              <a:rPr lang="en-GB" dirty="0"/>
              <a:t>, None; </a:t>
            </a:r>
            <a:r>
              <a:rPr lang="en-GB" b="1" dirty="0"/>
              <a:t>K. Yoshida</a:t>
            </a:r>
            <a:r>
              <a:rPr lang="en-GB" dirty="0"/>
              <a:t>, None; </a:t>
            </a:r>
            <a:r>
              <a:rPr lang="en-GB" b="1" dirty="0"/>
              <a:t>T. C. Lin</a:t>
            </a:r>
            <a:r>
              <a:rPr lang="en-GB" dirty="0"/>
              <a:t>, Amgen Inc., 3; </a:t>
            </a:r>
            <a:r>
              <a:rPr lang="en-GB" b="1" dirty="0"/>
              <a:t>C. Camargo</a:t>
            </a:r>
            <a:r>
              <a:rPr lang="en-GB" dirty="0"/>
              <a:t>, None; </a:t>
            </a:r>
            <a:r>
              <a:rPr lang="en-GB" b="1" dirty="0"/>
              <a:t>B. Raby</a:t>
            </a:r>
            <a:r>
              <a:rPr lang="en-GB" dirty="0"/>
              <a:t>, None; </a:t>
            </a:r>
            <a:r>
              <a:rPr lang="en-GB" b="1" dirty="0"/>
              <a:t>H. K. Choi</a:t>
            </a:r>
            <a:r>
              <a:rPr lang="en-GB" dirty="0"/>
              <a:t>, Takeda, Selecta, Kowa, and Horizon, 5,Selecta and Horizon, 2; </a:t>
            </a:r>
            <a:r>
              <a:rPr lang="en-GB" b="1" dirty="0"/>
              <a:t>M. </a:t>
            </a:r>
            <a:r>
              <a:rPr lang="en-GB" b="1" dirty="0" err="1"/>
              <a:t>Barbhaiya</a:t>
            </a:r>
            <a:r>
              <a:rPr lang="en-GB" dirty="0"/>
              <a:t>, RRF, 2; </a:t>
            </a:r>
            <a:r>
              <a:rPr lang="en-GB" b="1" dirty="0"/>
              <a:t>S. K. Tedeschi</a:t>
            </a:r>
            <a:r>
              <a:rPr lang="en-GB" dirty="0"/>
              <a:t>, None; </a:t>
            </a:r>
            <a:r>
              <a:rPr lang="en-GB" b="1" dirty="0"/>
              <a:t>B. Lu</a:t>
            </a:r>
            <a:r>
              <a:rPr lang="en-GB" dirty="0"/>
              <a:t>, None; </a:t>
            </a:r>
            <a:r>
              <a:rPr lang="en-GB" b="1" dirty="0"/>
              <a:t>K. </a:t>
            </a:r>
            <a:r>
              <a:rPr lang="en-GB" b="1" dirty="0" err="1"/>
              <a:t>Costenbader</a:t>
            </a:r>
            <a:r>
              <a:rPr lang="en-GB" dirty="0"/>
              <a:t>, None; </a:t>
            </a:r>
            <a:r>
              <a:rPr lang="en-GB" b="1" dirty="0"/>
              <a:t>E. Karlson</a:t>
            </a:r>
            <a:r>
              <a:rPr lang="en-GB" dirty="0"/>
              <a:t>, None. </a:t>
            </a:r>
          </a:p>
          <a:p>
            <a:endParaRPr lang="en-GB" dirty="0"/>
          </a:p>
        </p:txBody>
      </p:sp>
    </p:spTree>
    <p:extLst>
      <p:ext uri="{BB962C8B-B14F-4D97-AF65-F5344CB8AC3E}">
        <p14:creationId xmlns:p14="http://schemas.microsoft.com/office/powerpoint/2010/main" val="428601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pPr marL="342776" lvl="1" defTabSz="685552">
              <a:spcBef>
                <a:spcPts val="599"/>
              </a:spcBef>
              <a:buClr>
                <a:srgbClr val="C00000"/>
              </a:buClr>
              <a:defRPr/>
            </a:pPr>
            <a:r>
              <a:rPr lang="en-US" sz="1800" dirty="0">
                <a:solidFill>
                  <a:prstClr val="black"/>
                </a:solidFill>
              </a:rPr>
              <a:t>Vaccination regarded as time-varying covariate; protected period began 14 days from vaccination date</a:t>
            </a:r>
          </a:p>
          <a:p>
            <a:pPr marL="257082" indent="-257082" defTabSz="685552">
              <a:spcBef>
                <a:spcPts val="599"/>
              </a:spcBef>
              <a:buClr>
                <a:srgbClr val="C00000"/>
              </a:buClr>
              <a:buFont typeface="Arial" pitchFamily="34" charset="0"/>
              <a:buChar char="•"/>
              <a:defRPr/>
            </a:pPr>
            <a:r>
              <a:rPr lang="en-US" sz="2000" dirty="0">
                <a:solidFill>
                  <a:prstClr val="black"/>
                </a:solidFill>
              </a:rPr>
              <a:t>Propensity Score (PS) for vaccination predicted vaccination status (AUC 0.87)</a:t>
            </a:r>
          </a:p>
          <a:p>
            <a:pPr marL="342776" lvl="1" defTabSz="685552">
              <a:spcBef>
                <a:spcPts val="599"/>
              </a:spcBef>
              <a:buClr>
                <a:srgbClr val="C00000"/>
              </a:buClr>
              <a:defRPr/>
            </a:pPr>
            <a:endParaRPr lang="en-US" sz="1800" dirty="0">
              <a:solidFill>
                <a:prstClr val="black"/>
              </a:solidFill>
            </a:endParaRPr>
          </a:p>
          <a:p>
            <a:endParaRPr lang="en-US" b="1" dirty="0"/>
          </a:p>
          <a:p>
            <a:endParaRPr lang="en-US" b="1" dirty="0"/>
          </a:p>
          <a:p>
            <a:r>
              <a:rPr lang="en-US" b="1" dirty="0"/>
              <a:t>Abstract Number: 940</a:t>
            </a:r>
            <a:endParaRPr lang="en-US" dirty="0"/>
          </a:p>
          <a:p>
            <a:r>
              <a:rPr lang="en-US" b="1" dirty="0"/>
              <a:t>Inactivated Influenza Vaccine Prevents Respiratory Infections and Improves All-Cause and Cause-Specific Mortality in Immunosuppressed People with Autoimmune Rheumatic Diseases: Propensity Score Adjusted Cohort Study Using Data from Clinical Practice Research </a:t>
            </a:r>
            <a:r>
              <a:rPr lang="en-US" b="1" dirty="0" err="1"/>
              <a:t>Datalink</a:t>
            </a:r>
            <a:endParaRPr lang="en-US" b="1" dirty="0"/>
          </a:p>
          <a:p>
            <a:r>
              <a:rPr lang="en-US" dirty="0"/>
              <a:t>Georgina Nakafero</a:t>
            </a:r>
            <a:r>
              <a:rPr lang="en-US" baseline="30000" dirty="0"/>
              <a:t>1</a:t>
            </a:r>
            <a:r>
              <a:rPr lang="en-US" dirty="0"/>
              <a:t>, Matthew Grainge</a:t>
            </a:r>
            <a:r>
              <a:rPr lang="en-US" baseline="30000" dirty="0"/>
              <a:t>2</a:t>
            </a:r>
            <a:r>
              <a:rPr lang="en-US" dirty="0"/>
              <a:t>, Puja Myles</a:t>
            </a:r>
            <a:r>
              <a:rPr lang="en-US" baseline="30000" dirty="0"/>
              <a:t>2</a:t>
            </a:r>
            <a:r>
              <a:rPr lang="en-US" dirty="0"/>
              <a:t>, Christian Mallen</a:t>
            </a:r>
            <a:r>
              <a:rPr lang="en-US" baseline="30000" dirty="0"/>
              <a:t>3</a:t>
            </a:r>
            <a:r>
              <a:rPr lang="en-US" dirty="0"/>
              <a:t>, </a:t>
            </a:r>
            <a:r>
              <a:rPr lang="en-US" dirty="0" err="1"/>
              <a:t>Weiya</a:t>
            </a:r>
            <a:r>
              <a:rPr lang="en-US" dirty="0"/>
              <a:t> Zhang</a:t>
            </a:r>
            <a:r>
              <a:rPr lang="en-US" baseline="30000" dirty="0"/>
              <a:t>1</a:t>
            </a:r>
            <a:r>
              <a:rPr lang="en-US" dirty="0"/>
              <a:t>, Michael Doherty</a:t>
            </a:r>
            <a:r>
              <a:rPr lang="en-US" baseline="30000" dirty="0"/>
              <a:t>4</a:t>
            </a:r>
            <a:r>
              <a:rPr lang="en-US" dirty="0"/>
              <a:t>, Jonathan Nguyen-van-tam</a:t>
            </a:r>
            <a:r>
              <a:rPr lang="en-US" baseline="30000" dirty="0"/>
              <a:t>2</a:t>
            </a:r>
            <a:r>
              <a:rPr lang="en-US" dirty="0"/>
              <a:t> and </a:t>
            </a:r>
            <a:r>
              <a:rPr lang="en-US" b="1" dirty="0"/>
              <a:t>Abhishek Abhishek</a:t>
            </a:r>
            <a:r>
              <a:rPr lang="en-US" baseline="30000" dirty="0"/>
              <a:t>1</a:t>
            </a:r>
            <a:r>
              <a:rPr lang="en-US" dirty="0"/>
              <a:t>, </a:t>
            </a:r>
            <a:r>
              <a:rPr lang="en-US" baseline="30000" dirty="0"/>
              <a:t>1</a:t>
            </a:r>
            <a:r>
              <a:rPr lang="en-US" dirty="0"/>
              <a:t>Academic Rheumatology, The University of Nottingham, Nottingham, United Kingdom, </a:t>
            </a:r>
            <a:r>
              <a:rPr lang="en-US" baseline="30000" dirty="0"/>
              <a:t>2</a:t>
            </a:r>
            <a:r>
              <a:rPr lang="en-US" dirty="0"/>
              <a:t>Epidemiology and Public Health, The University of Nottingham, Nottingham, United Kingdom, </a:t>
            </a:r>
            <a:r>
              <a:rPr lang="en-US" baseline="30000" dirty="0"/>
              <a:t>3</a:t>
            </a:r>
            <a:r>
              <a:rPr lang="en-US" dirty="0"/>
              <a:t>Research Institute for Primary Care and Health Sciences, </a:t>
            </a:r>
            <a:r>
              <a:rPr lang="en-US" dirty="0" err="1"/>
              <a:t>Keele</a:t>
            </a:r>
            <a:r>
              <a:rPr lang="en-US" dirty="0"/>
              <a:t> University, </a:t>
            </a:r>
            <a:r>
              <a:rPr lang="en-US" dirty="0" err="1"/>
              <a:t>Keele</a:t>
            </a:r>
            <a:r>
              <a:rPr lang="en-US" dirty="0"/>
              <a:t>, United Kingdom, </a:t>
            </a:r>
            <a:r>
              <a:rPr lang="en-US" baseline="30000" dirty="0"/>
              <a:t>4</a:t>
            </a:r>
            <a:r>
              <a:rPr lang="en-US" dirty="0"/>
              <a:t>The University of Nottingham, Nottingham, United Kingdom</a:t>
            </a:r>
          </a:p>
          <a:p>
            <a:endParaRPr lang="en-US" b="1" dirty="0"/>
          </a:p>
          <a:p>
            <a:r>
              <a:rPr lang="en-US" b="1" dirty="0"/>
              <a:t>Background/Purpose: </a:t>
            </a:r>
            <a:r>
              <a:rPr lang="en-US" dirty="0"/>
              <a:t>To assess the effectiveness of inactivated influenza vaccine (IIV) in preventing influenza like illness (ILI), lower respiratory tract infection (LRTI), pneumonia, chronic obstructive pulmonary disease (COPD) exacerbation and death in adults with autoimmune rheumatic diseases (AIRDs). </a:t>
            </a:r>
          </a:p>
          <a:p>
            <a:r>
              <a:rPr lang="en-US" b="1" dirty="0"/>
              <a:t>Methods: </a:t>
            </a:r>
            <a:r>
              <a:rPr lang="en-US" dirty="0"/>
              <a:t>Adults with AIRDs e.g. RA, </a:t>
            </a:r>
            <a:r>
              <a:rPr lang="en-US" dirty="0" err="1"/>
              <a:t>Spondyloarthropathy</a:t>
            </a:r>
            <a:r>
              <a:rPr lang="en-US" dirty="0"/>
              <a:t>, SLE etc., and treated with immunosuppressive drugs in the 3 month period before the 1</a:t>
            </a:r>
            <a:r>
              <a:rPr lang="en-US" baseline="30000" dirty="0"/>
              <a:t>st</a:t>
            </a:r>
            <a:r>
              <a:rPr lang="en-US" dirty="0"/>
              <a:t> September of each year, 2006-2009, and 2010-2015 were identified in the Clinical Practice Research </a:t>
            </a:r>
            <a:r>
              <a:rPr lang="en-US" dirty="0" err="1"/>
              <a:t>Datalink</a:t>
            </a:r>
            <a:r>
              <a:rPr lang="en-US" dirty="0"/>
              <a:t> (CPRD). CPRD is a longitudinal </a:t>
            </a:r>
            <a:r>
              <a:rPr lang="en-US" dirty="0" err="1"/>
              <a:t>anonymised</a:t>
            </a:r>
            <a:r>
              <a:rPr lang="en-US" dirty="0"/>
              <a:t> electronic database containing health records of over 13 million people, registered with &gt;680 general practice surgeries in the UK. It contains details of all diagnoses, prescriptions, </a:t>
            </a:r>
            <a:r>
              <a:rPr lang="en-US" dirty="0" err="1"/>
              <a:t>immunisations</a:t>
            </a:r>
            <a:r>
              <a:rPr lang="en-US" dirty="0"/>
              <a:t> etc. recorded as part of usual medical care. Data for this study were extracted from the CPRD, and from linked Hospital Episode Statistics and Office for National Statistics databases. The 2009-2010 influenza pandemic period was excluded due to co-vaccination with pandemic vaccine and predominance of pandemic virus in community. Propensity score (PS) for vaccination on the 1</a:t>
            </a:r>
            <a:r>
              <a:rPr lang="en-US" baseline="30000" dirty="0"/>
              <a:t>st</a:t>
            </a:r>
            <a:r>
              <a:rPr lang="en-US" dirty="0"/>
              <a:t> September of each year was calculated using previously published and validated methods. Cox-proportional hazard ratio (HR) and 95% confidence intervals (CIs) were calculated to examine association between vaccination and first occurrence of each outcome of interest </a:t>
            </a:r>
            <a:r>
              <a:rPr lang="en-US" dirty="0" err="1"/>
              <a:t>upto</a:t>
            </a:r>
            <a:r>
              <a:rPr lang="en-US" dirty="0"/>
              <a:t> 31</a:t>
            </a:r>
            <a:r>
              <a:rPr lang="en-US" baseline="30000" dirty="0"/>
              <a:t>st</a:t>
            </a:r>
            <a:r>
              <a:rPr lang="en-US" dirty="0"/>
              <a:t> August of the next year. Vaccination was regarded as a time-varying covariate, and the protected period began 14 days from the date of vaccination. Sensitivity analysis restricting to the period in which the flu virus was in circulation in the community was performed. The exposure and outcome variables reverted to unexposed and no-outcome on the 1</a:t>
            </a:r>
            <a:r>
              <a:rPr lang="en-US" baseline="30000" dirty="0"/>
              <a:t>st</a:t>
            </a:r>
            <a:r>
              <a:rPr lang="en-US" dirty="0"/>
              <a:t> September of each year. The association was adjusted for PS for vaccination, year, and included a clustering term to account for data from same participant in multiple years. Stata v14 was used for data analyses. </a:t>
            </a:r>
          </a:p>
          <a:p>
            <a:r>
              <a:rPr lang="en-US" b="1" dirty="0"/>
              <a:t>Results: </a:t>
            </a:r>
            <a:r>
              <a:rPr lang="en-US" dirty="0"/>
              <a:t>Data for 30,788 participants (66% female), 76% with RA, 61% treated with methotrexate, and contributing 125,034 person-seasons were included. PS for vaccination predicted vaccination status (area under the curve 0.87). Vaccination reduced the risk of hospitalization for pneumonia, hospitalization for COPD exacerbation, all-cause mortality and death due to pneumonia in that flu season (aHR(95%CI) 0.59(0.51-0.69), 0.59(0.44-0.80), 0.52(0.47-0.59), 0.47(0.35-0.63) respectively). Vaccination also reduced the risk of primary care consultation for ILI (aHR (95%CI) 0.75 (0.60-0.95)) when the analysis period was restricted to the time when influenza viruses circulated. Other protective effects also remained statistically significant in this restricted analysis. These associations did not change when seasons with exposure to sulfasalazine alone were excluded. IIV did not reduce the risk of primary care consultations for LRTI and COPD exacerbations. </a:t>
            </a:r>
          </a:p>
          <a:p>
            <a:r>
              <a:rPr lang="en-US" b="1" dirty="0"/>
              <a:t>Conclusion: </a:t>
            </a:r>
            <a:r>
              <a:rPr lang="en-US" dirty="0"/>
              <a:t>This is the first study to demonstrate and quantify the effectiveness of IIV in people with AIRDs. The results provide justification to educate health professionals and actively promote flu vaccination to the immunosuppressed people with AIRDs</a:t>
            </a:r>
          </a:p>
          <a:p>
            <a:endParaRPr lang="en-US" dirty="0"/>
          </a:p>
        </p:txBody>
      </p:sp>
      <p:sp>
        <p:nvSpPr>
          <p:cNvPr id="4" name="Slide Number Placeholder 3"/>
          <p:cNvSpPr>
            <a:spLocks noGrp="1"/>
          </p:cNvSpPr>
          <p:nvPr>
            <p:ph type="sldNum" sz="quarter" idx="10"/>
          </p:nvPr>
        </p:nvSpPr>
        <p:spPr/>
        <p:txBody>
          <a:bodyPr lIns="89703" tIns="44851" rIns="89703" bIns="44851"/>
          <a:lstStyle/>
          <a:p>
            <a:pPr marL="0" marR="0" lvl="0" indent="0" algn="r" defTabSz="914400" rtl="0" eaLnBrk="1" fontAlgn="auto" latinLnBrk="0" hangingPunct="1">
              <a:lnSpc>
                <a:spcPct val="100000"/>
              </a:lnSpc>
              <a:spcBef>
                <a:spcPts val="0"/>
              </a:spcBef>
              <a:spcAft>
                <a:spcPts val="0"/>
              </a:spcAft>
              <a:buClrTx/>
              <a:buSzTx/>
              <a:buFontTx/>
              <a:buNone/>
              <a:tabLst/>
              <a:defRPr/>
            </a:pPr>
            <a:fld id="{56C9BC90-C307-42ED-891D-F8CA15080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23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1828</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Gut-Joint T Cell Trafficking in a Model of Bacteria-Driven Murine IBD-Spa</a:t>
            </a:r>
          </a:p>
          <a:p>
            <a:r>
              <a:rPr lang="en-GB" sz="1200" b="1" i="0" kern="1200" dirty="0">
                <a:solidFill>
                  <a:schemeClr val="tx1"/>
                </a:solidFill>
                <a:effectLst/>
                <a:latin typeface="Arial" panose="020B0604020202020204" pitchFamily="34" charset="0"/>
                <a:ea typeface="+mn-ea"/>
                <a:cs typeface="Arial" panose="020B0604020202020204" pitchFamily="34" charset="0"/>
              </a:rPr>
              <a:t>Eric Norman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Adam Lefferts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and Kristine A Kuhn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1,2</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Rheumatology, University of Colorado Denver, Aurora, CO,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Mucosal Inflammation Program, University of Colorado Denver, Aurora, CO</a:t>
            </a:r>
          </a:p>
          <a:p>
            <a:r>
              <a:rPr lang="en-GB" sz="1200" b="1" i="0" kern="1200" cap="all" dirty="0">
                <a:solidFill>
                  <a:schemeClr val="tx1"/>
                </a:solidFill>
                <a:effectLst/>
                <a:latin typeface="Arial" panose="020B0604020202020204" pitchFamily="34" charset="0"/>
                <a:ea typeface="+mn-ea"/>
                <a:cs typeface="Arial" panose="020B0604020202020204" pitchFamily="34" charset="0"/>
              </a:rPr>
              <a:t>SESSION INFORMATION</a:t>
            </a:r>
          </a:p>
          <a:p>
            <a:r>
              <a:rPr lang="en-GB" sz="1200" b="1" i="0" kern="1200" dirty="0">
                <a:solidFill>
                  <a:schemeClr val="tx1"/>
                </a:solidFill>
                <a:effectLst/>
                <a:latin typeface="Arial" panose="020B0604020202020204" pitchFamily="34" charset="0"/>
                <a:ea typeface="+mn-ea"/>
                <a:cs typeface="Arial" panose="020B0604020202020204" pitchFamily="34" charset="0"/>
              </a:rPr>
              <a:t>Date:</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hlinkClick r:id="rId3"/>
              </a:rPr>
              <a:t>Monday, October 22, 2018</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Session Time:</a:t>
            </a:r>
            <a:r>
              <a:rPr lang="en-GB" sz="1200" b="0" i="0" kern="1200" dirty="0">
                <a:solidFill>
                  <a:schemeClr val="tx1"/>
                </a:solidFill>
                <a:effectLst/>
                <a:latin typeface="Arial" panose="020B0604020202020204" pitchFamily="34" charset="0"/>
                <a:ea typeface="+mn-ea"/>
                <a:cs typeface="Arial" panose="020B0604020202020204" pitchFamily="34" charset="0"/>
              </a:rPr>
              <a:t> 2:30PM-4:00PM</a:t>
            </a:r>
          </a:p>
          <a:p>
            <a:r>
              <a:rPr lang="en-GB"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kern="1200" dirty="0">
                <a:solidFill>
                  <a:schemeClr val="tx1"/>
                </a:solidFill>
                <a:effectLst/>
                <a:latin typeface="Arial" panose="020B0604020202020204" pitchFamily="34" charset="0"/>
                <a:ea typeface="+mn-ea"/>
                <a:cs typeface="Arial" panose="020B0604020202020204" pitchFamily="34" charset="0"/>
              </a:rPr>
              <a:t>Significant bacterial dysbiosis occurs in individuals with IBD and </a:t>
            </a:r>
            <a:r>
              <a:rPr lang="en-GB" sz="1200" b="0" i="0" kern="1200" dirty="0" err="1">
                <a:solidFill>
                  <a:schemeClr val="tx1"/>
                </a:solidFill>
                <a:effectLst/>
                <a:latin typeface="Arial" panose="020B0604020202020204" pitchFamily="34" charset="0"/>
                <a:ea typeface="+mn-ea"/>
                <a:cs typeface="Arial" panose="020B0604020202020204" pitchFamily="34" charset="0"/>
              </a:rPr>
              <a:t>SpA</a:t>
            </a:r>
            <a:r>
              <a:rPr lang="en-GB" sz="1200" b="0" i="0" kern="1200" dirty="0">
                <a:solidFill>
                  <a:schemeClr val="tx1"/>
                </a:solidFill>
                <a:effectLst/>
                <a:latin typeface="Arial" panose="020B0604020202020204" pitchFamily="34" charset="0"/>
                <a:ea typeface="+mn-ea"/>
                <a:cs typeface="Arial" panose="020B0604020202020204" pitchFamily="34" charset="0"/>
              </a:rPr>
              <a:t>, and individuals with </a:t>
            </a:r>
            <a:r>
              <a:rPr lang="en-GB" sz="1200" b="0" i="0" kern="1200" dirty="0" err="1">
                <a:solidFill>
                  <a:schemeClr val="tx1"/>
                </a:solidFill>
                <a:effectLst/>
                <a:latin typeface="Arial" panose="020B0604020202020204" pitchFamily="34" charset="0"/>
                <a:ea typeface="+mn-ea"/>
                <a:cs typeface="Arial" panose="020B0604020202020204" pitchFamily="34" charset="0"/>
              </a:rPr>
              <a:t>SpA</a:t>
            </a:r>
            <a:r>
              <a:rPr lang="en-GB" sz="1200" b="0" i="0" kern="1200" dirty="0">
                <a:solidFill>
                  <a:schemeClr val="tx1"/>
                </a:solidFill>
                <a:effectLst/>
                <a:latin typeface="Arial" panose="020B0604020202020204" pitchFamily="34" charset="0"/>
                <a:ea typeface="+mn-ea"/>
                <a:cs typeface="Arial" panose="020B0604020202020204" pitchFamily="34" charset="0"/>
              </a:rPr>
              <a:t> have evidence of circulating intestinal-derived cells, lending credence to the gut-joint hypothesis. In order to understand the mechanistic linkage between microbiota, mucosal immune development, and subsequent pathogenic targeting of joints in </a:t>
            </a:r>
            <a:r>
              <a:rPr lang="en-GB" sz="1200" b="0" i="0" kern="1200" dirty="0" err="1">
                <a:solidFill>
                  <a:schemeClr val="tx1"/>
                </a:solidFill>
                <a:effectLst/>
                <a:latin typeface="Arial" panose="020B0604020202020204" pitchFamily="34" charset="0"/>
                <a:ea typeface="+mn-ea"/>
                <a:cs typeface="Arial" panose="020B0604020202020204" pitchFamily="34" charset="0"/>
              </a:rPr>
              <a:t>SpA</a:t>
            </a:r>
            <a:r>
              <a:rPr lang="en-GB" sz="1200" b="0" i="0" kern="1200" dirty="0">
                <a:solidFill>
                  <a:schemeClr val="tx1"/>
                </a:solidFill>
                <a:effectLst/>
                <a:latin typeface="Arial" panose="020B0604020202020204" pitchFamily="34" charset="0"/>
                <a:ea typeface="+mn-ea"/>
                <a:cs typeface="Arial" panose="020B0604020202020204" pitchFamily="34" charset="0"/>
              </a:rPr>
              <a:t>, we utilized the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murine model of ileitis and arthritis, which spontaneously develop around 6 weeks of age due to increased TNF-α mRNA stability. We hypothesized that bacteria are required to generate disease, and that gut-joint trafficking could be observed in this model.</a:t>
            </a:r>
          </a:p>
          <a:p>
            <a:r>
              <a:rPr lang="en-GB" sz="1200" b="1" i="0" kern="1200" dirty="0">
                <a:solidFill>
                  <a:schemeClr val="tx1"/>
                </a:solidFill>
                <a:effectLst/>
                <a:latin typeface="Arial" panose="020B0604020202020204" pitchFamily="34" charset="0"/>
                <a:ea typeface="+mn-ea"/>
                <a:cs typeface="Arial" panose="020B0604020202020204" pitchFamily="34" charset="0"/>
              </a:rPr>
              <a:t>Methods: </a:t>
            </a:r>
            <a:r>
              <a:rPr lang="en-GB" sz="1200" b="0" i="0" kern="1200" dirty="0">
                <a:solidFill>
                  <a:schemeClr val="tx1"/>
                </a:solidFill>
                <a:effectLst/>
                <a:latin typeface="Arial" panose="020B0604020202020204" pitchFamily="34" charset="0"/>
                <a:ea typeface="+mn-ea"/>
                <a:cs typeface="Arial" panose="020B0604020202020204" pitchFamily="34" charset="0"/>
              </a:rPr>
              <a:t>The microbiome was evaluated in 4-8 week old mice by sequencing the V3V4 region of bacterial 16S rRNA in </a:t>
            </a:r>
            <a:r>
              <a:rPr lang="en-GB" sz="1200" b="0" i="0" kern="1200" dirty="0" err="1">
                <a:solidFill>
                  <a:schemeClr val="tx1"/>
                </a:solidFill>
                <a:effectLst/>
                <a:latin typeface="Arial" panose="020B0604020202020204" pitchFamily="34" charset="0"/>
                <a:ea typeface="+mn-ea"/>
                <a:cs typeface="Arial" panose="020B0604020202020204" pitchFamily="34" charset="0"/>
              </a:rPr>
              <a:t>fecal</a:t>
            </a:r>
            <a:r>
              <a:rPr lang="en-GB" sz="1200" b="0" i="0" kern="1200" dirty="0">
                <a:solidFill>
                  <a:schemeClr val="tx1"/>
                </a:solidFill>
                <a:effectLst/>
                <a:latin typeface="Arial" panose="020B0604020202020204" pitchFamily="34" charset="0"/>
                <a:ea typeface="+mn-ea"/>
                <a:cs typeface="Arial" panose="020B0604020202020204" pitchFamily="34" charset="0"/>
              </a:rPr>
              <a:t> samples from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mice and littermate controls. Then microbiota were depleted by administration of broad-spectrum antibiotics (ampicillin, neomycin, metronidazole, and vancomycin) in the drinking water from 4-8 weeks of age. Assessment of ileitis and arthritis was done by histology. Cells from intestinal tissue and Achilles’ entheses were evaluated by flow cytometry. To demonstrate trafficking of cells from the intestine to the joints, we utilized transgenic </a:t>
            </a:r>
            <a:r>
              <a:rPr lang="en-GB" sz="1200" b="0" i="0" kern="1200" dirty="0" err="1">
                <a:solidFill>
                  <a:schemeClr val="tx1"/>
                </a:solidFill>
                <a:effectLst/>
                <a:latin typeface="Arial" panose="020B0604020202020204" pitchFamily="34" charset="0"/>
                <a:ea typeface="+mn-ea"/>
                <a:cs typeface="Arial" panose="020B0604020202020204" pitchFamily="34" charset="0"/>
              </a:rPr>
              <a:t>KikGR</a:t>
            </a:r>
            <a:r>
              <a:rPr lang="en-GB" sz="1200" b="0" i="0" kern="1200" dirty="0">
                <a:solidFill>
                  <a:schemeClr val="tx1"/>
                </a:solidFill>
                <a:effectLst/>
                <a:latin typeface="Arial" panose="020B0604020202020204" pitchFamily="34" charset="0"/>
                <a:ea typeface="+mn-ea"/>
                <a:cs typeface="Arial" panose="020B0604020202020204" pitchFamily="34" charset="0"/>
              </a:rPr>
              <a:t> mice, which contain a transgene for a photoconvertible green-to-red fluorescent protein, that were crossed with the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line. Endoscopy-guided violet light allowed photoconversion of the distal colon in vivo. Trafficking of photoconverted lymphocytes was determined by flow cytometry.</a:t>
            </a:r>
          </a:p>
          <a:p>
            <a:r>
              <a:rPr lang="en-GB" sz="1200" b="1" i="0" kern="1200" dirty="0">
                <a:solidFill>
                  <a:schemeClr val="tx1"/>
                </a:solidFill>
                <a:effectLst/>
                <a:latin typeface="Arial" panose="020B0604020202020204" pitchFamily="34" charset="0"/>
                <a:ea typeface="+mn-ea"/>
                <a:cs typeface="Arial" panose="020B0604020202020204" pitchFamily="34" charset="0"/>
              </a:rPr>
              <a:t>Results: </a:t>
            </a:r>
            <a:r>
              <a:rPr lang="en-GB" sz="1200" b="0" i="0" kern="1200" dirty="0">
                <a:solidFill>
                  <a:schemeClr val="tx1"/>
                </a:solidFill>
                <a:effectLst/>
                <a:latin typeface="Arial" panose="020B0604020202020204" pitchFamily="34" charset="0"/>
                <a:ea typeface="+mn-ea"/>
                <a:cs typeface="Arial" panose="020B0604020202020204" pitchFamily="34" charset="0"/>
              </a:rPr>
              <a:t>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mice become increasingly </a:t>
            </a:r>
            <a:r>
              <a:rPr lang="en-GB" sz="1200" b="0" i="0" kern="1200" dirty="0" err="1">
                <a:solidFill>
                  <a:schemeClr val="tx1"/>
                </a:solidFill>
                <a:effectLst/>
                <a:latin typeface="Arial" panose="020B0604020202020204" pitchFamily="34" charset="0"/>
                <a:ea typeface="+mn-ea"/>
                <a:cs typeface="Arial" panose="020B0604020202020204" pitchFamily="34" charset="0"/>
              </a:rPr>
              <a:t>dysbiotic</a:t>
            </a:r>
            <a:r>
              <a:rPr lang="en-GB" sz="1200" b="0" i="0" kern="1200" dirty="0">
                <a:solidFill>
                  <a:schemeClr val="tx1"/>
                </a:solidFill>
                <a:effectLst/>
                <a:latin typeface="Arial" panose="020B0604020202020204" pitchFamily="34" charset="0"/>
                <a:ea typeface="+mn-ea"/>
                <a:cs typeface="Arial" panose="020B0604020202020204" pitchFamily="34" charset="0"/>
              </a:rPr>
              <a:t> as disease develops between 4 and 8 weeks of age. Ileitis and arthritis were dependent upon an intact microbiota as mice treated with antibiotics had significantly decreased histologic damage. At 4 weeks of age,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mice had significantly expanded colon TCRβ+ and </a:t>
            </a:r>
            <a:r>
              <a:rPr lang="en-GB" sz="1200" b="0" i="0" kern="1200" dirty="0" err="1">
                <a:solidFill>
                  <a:schemeClr val="tx1"/>
                </a:solidFill>
                <a:effectLst/>
                <a:latin typeface="Arial" panose="020B0604020202020204" pitchFamily="34" charset="0"/>
                <a:ea typeface="+mn-ea"/>
                <a:cs typeface="Arial" panose="020B0604020202020204" pitchFamily="34" charset="0"/>
              </a:rPr>
              <a:t>TCRγδ</a:t>
            </a:r>
            <a:r>
              <a:rPr lang="en-GB" sz="1200" b="0" i="0" kern="1200" dirty="0">
                <a:solidFill>
                  <a:schemeClr val="tx1"/>
                </a:solidFill>
                <a:effectLst/>
                <a:latin typeface="Arial" panose="020B0604020202020204" pitchFamily="34" charset="0"/>
                <a:ea typeface="+mn-ea"/>
                <a:cs typeface="Arial" panose="020B0604020202020204" pitchFamily="34" charset="0"/>
              </a:rPr>
              <a:t>+ intraepithelial lymphocytes (IELs, T cells residing in the epithelium) compared to littermate controls, that decreased to control numbers by 8 weeks of age. These IELs produced significant TNF-α as compared to littermate controls. At 8 weeks of age, both TCRβ+ and </a:t>
            </a:r>
            <a:r>
              <a:rPr lang="en-GB" sz="1200" b="0" i="0" kern="1200" dirty="0" err="1">
                <a:solidFill>
                  <a:schemeClr val="tx1"/>
                </a:solidFill>
                <a:effectLst/>
                <a:latin typeface="Arial" panose="020B0604020202020204" pitchFamily="34" charset="0"/>
                <a:ea typeface="+mn-ea"/>
                <a:cs typeface="Arial" panose="020B0604020202020204" pitchFamily="34" charset="0"/>
              </a:rPr>
              <a:t>TCRγδ</a:t>
            </a:r>
            <a:r>
              <a:rPr lang="en-GB" sz="1200" b="0" i="0" kern="1200" dirty="0">
                <a:solidFill>
                  <a:schemeClr val="tx1"/>
                </a:solidFill>
                <a:effectLst/>
                <a:latin typeface="Arial" panose="020B0604020202020204" pitchFamily="34" charset="0"/>
                <a:ea typeface="+mn-ea"/>
                <a:cs typeface="Arial" panose="020B0604020202020204" pitchFamily="34" charset="0"/>
              </a:rPr>
              <a:t>+ T cells were significantly expanded in the Achilles entheses of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mice compared to littermate controls. Finally, we observed trafficking of </a:t>
            </a:r>
            <a:r>
              <a:rPr lang="en-GB" sz="1200" b="0" i="0" kern="1200" dirty="0" err="1">
                <a:solidFill>
                  <a:schemeClr val="tx1"/>
                </a:solidFill>
                <a:effectLst/>
                <a:latin typeface="Arial" panose="020B0604020202020204" pitchFamily="34" charset="0"/>
                <a:ea typeface="+mn-ea"/>
                <a:cs typeface="Arial" panose="020B0604020202020204" pitchFamily="34" charset="0"/>
              </a:rPr>
              <a:t>TCRγδ</a:t>
            </a:r>
            <a:r>
              <a:rPr lang="en-GB" sz="1200" b="0" i="0" kern="1200" dirty="0">
                <a:solidFill>
                  <a:schemeClr val="tx1"/>
                </a:solidFill>
                <a:effectLst/>
                <a:latin typeface="Arial" panose="020B0604020202020204" pitchFamily="34" charset="0"/>
                <a:ea typeface="+mn-ea"/>
                <a:cs typeface="Arial" panose="020B0604020202020204" pitchFamily="34" charset="0"/>
              </a:rPr>
              <a:t>+ IELs from the colon to the joint in both TNF</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ΔARE/+ </a:t>
            </a:r>
            <a:r>
              <a:rPr lang="en-GB" sz="1200" b="0" i="0" kern="1200" dirty="0">
                <a:solidFill>
                  <a:schemeClr val="tx1"/>
                </a:solidFill>
                <a:effectLst/>
                <a:latin typeface="Arial" panose="020B0604020202020204" pitchFamily="34" charset="0"/>
                <a:ea typeface="+mn-ea"/>
                <a:cs typeface="Arial" panose="020B0604020202020204" pitchFamily="34" charset="0"/>
              </a:rPr>
              <a:t>mice and littermate controls within 72 hours and sustained up to 1 week after photoconversion.</a:t>
            </a:r>
          </a:p>
          <a:p>
            <a:r>
              <a:rPr lang="en-GB" sz="1200" b="1" i="0" kern="1200" dirty="0">
                <a:solidFill>
                  <a:schemeClr val="tx1"/>
                </a:solidFill>
                <a:effectLst/>
                <a:latin typeface="Arial" panose="020B0604020202020204" pitchFamily="34" charset="0"/>
                <a:ea typeface="+mn-ea"/>
                <a:cs typeface="Arial" panose="020B0604020202020204" pitchFamily="34" charset="0"/>
              </a:rPr>
              <a:t>Conclusion: </a:t>
            </a:r>
            <a:r>
              <a:rPr lang="en-GB" sz="1200" b="0" i="0" kern="1200" dirty="0">
                <a:solidFill>
                  <a:schemeClr val="tx1"/>
                </a:solidFill>
                <a:effectLst/>
                <a:latin typeface="Arial" panose="020B0604020202020204" pitchFamily="34" charset="0"/>
                <a:ea typeface="+mn-ea"/>
                <a:cs typeface="Arial" panose="020B0604020202020204" pitchFamily="34" charset="0"/>
              </a:rPr>
              <a:t>These data demonstrate a key role of bacterial dysbiosis in the development of both ileitis and arthritis as mice depleted of bacteria through the administration of antibiotics had significantly reduced tissue damage. Furthermore, we observe an expansion of colon IELs prior to disease onset that return to control numbers at the time when T cells are expanding in the inflamed joints. </a:t>
            </a:r>
            <a:r>
              <a:rPr lang="en-GB" sz="1200" b="0" i="0" kern="1200" dirty="0" err="1">
                <a:solidFill>
                  <a:schemeClr val="tx1"/>
                </a:solidFill>
                <a:effectLst/>
                <a:latin typeface="Arial" panose="020B0604020202020204" pitchFamily="34" charset="0"/>
                <a:ea typeface="+mn-ea"/>
                <a:cs typeface="Arial" panose="020B0604020202020204" pitchFamily="34" charset="0"/>
              </a:rPr>
              <a:t>TCRγδ</a:t>
            </a:r>
            <a:r>
              <a:rPr lang="en-GB" sz="1200" b="0" i="0" kern="1200" dirty="0">
                <a:solidFill>
                  <a:schemeClr val="tx1"/>
                </a:solidFill>
                <a:effectLst/>
                <a:latin typeface="Arial" panose="020B0604020202020204" pitchFamily="34" charset="0"/>
                <a:ea typeface="+mn-ea"/>
                <a:cs typeface="Arial" panose="020B0604020202020204" pitchFamily="34" charset="0"/>
              </a:rPr>
              <a:t>+ IELs specifically were identified to traffic from the colon to the joint. These data suggest a working hypothesis that bacteria educate T cells in the gut that traffic to the joint where they may initiate inflammation. Studies are now directed at understanding the specific mechanisms underlying this hypothesis.</a:t>
            </a:r>
          </a:p>
        </p:txBody>
      </p:sp>
    </p:spTree>
    <p:extLst>
      <p:ext uri="{BB962C8B-B14F-4D97-AF65-F5344CB8AC3E}">
        <p14:creationId xmlns:p14="http://schemas.microsoft.com/office/powerpoint/2010/main" val="281513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anose="020B0604020202020204" pitchFamily="34" charset="0"/>
                <a:ea typeface="+mn-ea"/>
                <a:cs typeface="Arial" panose="020B0604020202020204" pitchFamily="34" charset="0"/>
              </a:rPr>
              <a:t>Background/Purpose:</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err="1">
                <a:solidFill>
                  <a:schemeClr val="tx1"/>
                </a:solidFill>
                <a:effectLst/>
                <a:latin typeface="Arial" panose="020B0604020202020204" pitchFamily="34" charset="0"/>
                <a:ea typeface="+mn-ea"/>
                <a:cs typeface="Arial" panose="020B0604020202020204" pitchFamily="34" charset="0"/>
              </a:rPr>
              <a:t>Filgotinib</a:t>
            </a:r>
            <a:r>
              <a:rPr lang="en-US" sz="1200" b="0" i="0" kern="1200" dirty="0">
                <a:solidFill>
                  <a:schemeClr val="tx1"/>
                </a:solidFill>
                <a:effectLst/>
                <a:latin typeface="Arial" panose="020B0604020202020204" pitchFamily="34" charset="0"/>
                <a:ea typeface="+mn-ea"/>
                <a:cs typeface="Arial" panose="020B0604020202020204" pitchFamily="34" charset="0"/>
              </a:rPr>
              <a:t> (FIL) is an orally administered, selective Janus Kinase 1 (JAK1) inhibitor in development for inflammatory diseases. The efficacy and safety of FIL was evaluated in patients (pts) with active psoriatic arthritis (</a:t>
            </a:r>
            <a:r>
              <a:rPr lang="en-US" sz="1200" b="0" i="0" kern="1200" dirty="0" err="1">
                <a:solidFill>
                  <a:schemeClr val="tx1"/>
                </a:solidFill>
                <a:effectLst/>
                <a:latin typeface="Arial" panose="020B0604020202020204" pitchFamily="34" charset="0"/>
                <a:ea typeface="+mn-ea"/>
                <a:cs typeface="Arial" panose="020B0604020202020204" pitchFamily="34" charset="0"/>
              </a:rPr>
              <a:t>PsA</a:t>
            </a:r>
            <a:r>
              <a:rPr lang="en-US" sz="1200" b="0" i="0" kern="1200" dirty="0">
                <a:solidFill>
                  <a:schemeClr val="tx1"/>
                </a:solidFill>
                <a:effectLst/>
                <a:latin typeface="Arial" panose="020B0604020202020204" pitchFamily="34" charset="0"/>
                <a:ea typeface="+mn-ea"/>
                <a:cs typeface="Arial" panose="020B0604020202020204" pitchFamily="34" charset="0"/>
              </a:rPr>
              <a:t>) who had an inadequate response (IR) to conventional disease-modifying anti-rheumatic drugs (</a:t>
            </a:r>
            <a:r>
              <a:rPr lang="en-US" sz="1200" b="0" i="0" kern="1200" dirty="0" err="1">
                <a:solidFill>
                  <a:schemeClr val="tx1"/>
                </a:solidFill>
                <a:effectLst/>
                <a:latin typeface="Arial" panose="020B0604020202020204" pitchFamily="34" charset="0"/>
                <a:ea typeface="+mn-ea"/>
                <a:cs typeface="Arial" panose="020B0604020202020204" pitchFamily="34" charset="0"/>
              </a:rPr>
              <a:t>cDMARDs</a:t>
            </a:r>
            <a:r>
              <a:rPr lang="en-US" sz="1200" b="0" i="0" kern="1200" dirty="0">
                <a:solidFill>
                  <a:schemeClr val="tx1"/>
                </a:solidFill>
                <a:effectLst/>
                <a:latin typeface="Arial" panose="020B0604020202020204" pitchFamily="34" charset="0"/>
                <a:ea typeface="+mn-ea"/>
                <a:cs typeface="Arial" panose="020B0604020202020204" pitchFamily="34" charset="0"/>
              </a:rPr>
              <a:t>).</a:t>
            </a:r>
          </a:p>
          <a:p>
            <a:r>
              <a:rPr lang="en-US" sz="1200" b="1" i="0" kern="1200" dirty="0">
                <a:solidFill>
                  <a:schemeClr val="tx1"/>
                </a:solidFill>
                <a:effectLst/>
                <a:latin typeface="Arial" panose="020B0604020202020204" pitchFamily="34" charset="0"/>
                <a:ea typeface="+mn-ea"/>
                <a:cs typeface="Arial" panose="020B0604020202020204" pitchFamily="34" charset="0"/>
              </a:rPr>
              <a:t>Methods: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This was a 16-week, randomized, placebo (PBO)-controlled, double-blind, multicenter, Phase 2 study. Eligible pts had </a:t>
            </a:r>
            <a:r>
              <a:rPr lang="en-US" sz="1200" b="0" i="0" kern="1200" dirty="0" err="1">
                <a:solidFill>
                  <a:schemeClr val="tx1"/>
                </a:solidFill>
                <a:effectLst/>
                <a:latin typeface="Arial" panose="020B0604020202020204" pitchFamily="34" charset="0"/>
                <a:ea typeface="+mn-ea"/>
                <a:cs typeface="Arial" panose="020B0604020202020204" pitchFamily="34" charset="0"/>
              </a:rPr>
              <a:t>PsA</a:t>
            </a:r>
            <a:r>
              <a:rPr lang="en-US" sz="1200" b="0" i="0" kern="1200" dirty="0">
                <a:solidFill>
                  <a:schemeClr val="tx1"/>
                </a:solidFill>
                <a:effectLst/>
                <a:latin typeface="Arial" panose="020B0604020202020204" pitchFamily="34" charset="0"/>
                <a:ea typeface="+mn-ea"/>
                <a:cs typeface="Arial" panose="020B0604020202020204" pitchFamily="34" charset="0"/>
              </a:rPr>
              <a:t> (meeting CASPAR criteria) for ≥12 weeks, active arthritis (≥5 tender and ≥5 swollen joints), prior/current plaque psoriasis, IR to ≥1 </a:t>
            </a:r>
            <a:r>
              <a:rPr lang="en-US" sz="1200" b="0" i="0" kern="1200" dirty="0" err="1">
                <a:solidFill>
                  <a:schemeClr val="tx1"/>
                </a:solidFill>
                <a:effectLst/>
                <a:latin typeface="Arial" panose="020B0604020202020204" pitchFamily="34" charset="0"/>
                <a:ea typeface="+mn-ea"/>
                <a:cs typeface="Arial" panose="020B0604020202020204" pitchFamily="34" charset="0"/>
              </a:rPr>
              <a:t>cDMARD</a:t>
            </a:r>
            <a:r>
              <a:rPr lang="en-US" sz="1200" b="0" i="0" kern="1200" dirty="0">
                <a:solidFill>
                  <a:schemeClr val="tx1"/>
                </a:solidFill>
                <a:effectLst/>
                <a:latin typeface="Arial" panose="020B0604020202020204" pitchFamily="34" charset="0"/>
                <a:ea typeface="+mn-ea"/>
                <a:cs typeface="Arial" panose="020B0604020202020204" pitchFamily="34" charset="0"/>
              </a:rPr>
              <a:t> and prior exposure to ≤ 1 TNF-inhibitor. Pts were allowed to continue </a:t>
            </a:r>
            <a:r>
              <a:rPr lang="en-US" sz="1200" b="0" i="0" kern="1200" dirty="0" err="1">
                <a:solidFill>
                  <a:schemeClr val="tx1"/>
                </a:solidFill>
                <a:effectLst/>
                <a:latin typeface="Arial" panose="020B0604020202020204" pitchFamily="34" charset="0"/>
                <a:ea typeface="+mn-ea"/>
                <a:cs typeface="Arial" panose="020B0604020202020204" pitchFamily="34" charset="0"/>
              </a:rPr>
              <a:t>cDMARDs</a:t>
            </a:r>
            <a:r>
              <a:rPr lang="en-US" sz="1200" b="0" i="0" kern="1200" dirty="0">
                <a:solidFill>
                  <a:schemeClr val="tx1"/>
                </a:solidFill>
                <a:effectLst/>
                <a:latin typeface="Arial" panose="020B0604020202020204" pitchFamily="34" charset="0"/>
                <a:ea typeface="+mn-ea"/>
                <a:cs typeface="Arial" panose="020B0604020202020204" pitchFamily="34" charset="0"/>
              </a:rPr>
              <a:t> during the trial.</a:t>
            </a:r>
          </a:p>
          <a:p>
            <a:r>
              <a:rPr lang="en-US" sz="1200" b="0" i="0" kern="1200" dirty="0">
                <a:solidFill>
                  <a:schemeClr val="tx1"/>
                </a:solidFill>
                <a:effectLst/>
                <a:latin typeface="Arial" panose="020B0604020202020204" pitchFamily="34" charset="0"/>
                <a:ea typeface="+mn-ea"/>
                <a:cs typeface="Arial" panose="020B0604020202020204" pitchFamily="34" charset="0"/>
              </a:rPr>
              <a:t>Pts were randomized 1:1 to FIL 200mg once daily (</a:t>
            </a:r>
            <a:r>
              <a:rPr lang="en-US" sz="1200" b="0" i="0" kern="1200" dirty="0" err="1">
                <a:solidFill>
                  <a:schemeClr val="tx1"/>
                </a:solidFill>
                <a:effectLst/>
                <a:latin typeface="Arial" panose="020B0604020202020204" pitchFamily="34" charset="0"/>
                <a:ea typeface="+mn-ea"/>
                <a:cs typeface="Arial" panose="020B0604020202020204" pitchFamily="34" charset="0"/>
              </a:rPr>
              <a:t>qd</a:t>
            </a:r>
            <a:r>
              <a:rPr lang="en-US" sz="1200" b="0" i="0" kern="1200" dirty="0">
                <a:solidFill>
                  <a:schemeClr val="tx1"/>
                </a:solidFill>
                <a:effectLst/>
                <a:latin typeface="Arial" panose="020B0604020202020204" pitchFamily="34" charset="0"/>
                <a:ea typeface="+mn-ea"/>
                <a:cs typeface="Arial" panose="020B0604020202020204" pitchFamily="34" charset="0"/>
              </a:rPr>
              <a:t>) or PBO. Disease activity was assessed at screening, baseline and weeks 1, 2, 4, 8, 12 and 16. The primary endpoint was the percentage of pts achieving a 20% American College of Rheumatology (ACR20) response at week 16. Secondary endpoints included the proportion of pts achieving ACR50/70, improvement from baseline in HAQ-DI, Minimal Disease Activity (MDA), 75% reduction in the Psoriasis Area and Severity Index (PASI75), Leeds </a:t>
            </a:r>
            <a:r>
              <a:rPr lang="en-US" sz="1200" b="0" i="0" kern="1200" dirty="0" err="1">
                <a:solidFill>
                  <a:schemeClr val="tx1"/>
                </a:solidFill>
                <a:effectLst/>
                <a:latin typeface="Arial" panose="020B0604020202020204" pitchFamily="34" charset="0"/>
                <a:ea typeface="+mn-ea"/>
                <a:cs typeface="Arial" panose="020B0604020202020204" pitchFamily="34" charset="0"/>
              </a:rPr>
              <a:t>Enthesitis</a:t>
            </a:r>
            <a:r>
              <a:rPr lang="en-US" sz="1200" b="0" i="0" kern="1200" dirty="0">
                <a:solidFill>
                  <a:schemeClr val="tx1"/>
                </a:solidFill>
                <a:effectLst/>
                <a:latin typeface="Arial" panose="020B0604020202020204" pitchFamily="34" charset="0"/>
                <a:ea typeface="+mn-ea"/>
                <a:cs typeface="Arial" panose="020B0604020202020204" pitchFamily="34" charset="0"/>
              </a:rPr>
              <a:t> Index (LEI) and Leeds </a:t>
            </a:r>
            <a:r>
              <a:rPr lang="en-US" sz="1200" b="0" i="0" kern="1200" dirty="0" err="1">
                <a:solidFill>
                  <a:schemeClr val="tx1"/>
                </a:solidFill>
                <a:effectLst/>
                <a:latin typeface="Arial" panose="020B0604020202020204" pitchFamily="34" charset="0"/>
                <a:ea typeface="+mn-ea"/>
                <a:cs typeface="Arial" panose="020B0604020202020204" pitchFamily="34" charset="0"/>
              </a:rPr>
              <a:t>Dactylitis</a:t>
            </a:r>
            <a:r>
              <a:rPr lang="en-US" sz="1200" b="0" i="0" kern="1200" dirty="0">
                <a:solidFill>
                  <a:schemeClr val="tx1"/>
                </a:solidFill>
                <a:effectLst/>
                <a:latin typeface="Arial" panose="020B0604020202020204" pitchFamily="34" charset="0"/>
                <a:ea typeface="+mn-ea"/>
                <a:cs typeface="Arial" panose="020B0604020202020204" pitchFamily="34" charset="0"/>
              </a:rPr>
              <a:t> Index (LDI).</a:t>
            </a:r>
          </a:p>
          <a:p>
            <a:r>
              <a:rPr lang="en-US" sz="1200" b="1" i="0" kern="1200" dirty="0">
                <a:solidFill>
                  <a:schemeClr val="tx1"/>
                </a:solidFill>
                <a:effectLst/>
                <a:latin typeface="Arial" panose="020B0604020202020204" pitchFamily="34" charset="0"/>
                <a:ea typeface="+mn-ea"/>
                <a:cs typeface="Arial" panose="020B0604020202020204" pitchFamily="34" charset="0"/>
              </a:rPr>
              <a:t>Results: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Of 131 pts randomized, 124 pts (94.7%) completed the study. Demographics and baseline disease characteristics were similar between the 2 groups: mean age 50 years, 50.4% female, mean duration of </a:t>
            </a:r>
            <a:r>
              <a:rPr lang="en-US" sz="1200" b="0" i="0" kern="1200" dirty="0" err="1">
                <a:solidFill>
                  <a:schemeClr val="tx1"/>
                </a:solidFill>
                <a:effectLst/>
                <a:latin typeface="Arial" panose="020B0604020202020204" pitchFamily="34" charset="0"/>
                <a:ea typeface="+mn-ea"/>
                <a:cs typeface="Arial" panose="020B0604020202020204" pitchFamily="34" charset="0"/>
              </a:rPr>
              <a:t>PsA</a:t>
            </a:r>
            <a:r>
              <a:rPr lang="en-US" sz="1200" b="0" i="0" kern="1200" dirty="0">
                <a:solidFill>
                  <a:schemeClr val="tx1"/>
                </a:solidFill>
                <a:effectLst/>
                <a:latin typeface="Arial" panose="020B0604020202020204" pitchFamily="34" charset="0"/>
                <a:ea typeface="+mn-ea"/>
                <a:cs typeface="Arial" panose="020B0604020202020204" pitchFamily="34" charset="0"/>
              </a:rPr>
              <a:t> 7 years, mean HAQ-DI 1.40, mean PASI 11.3 (in pts with ≥3% body surface area (BSA)).</a:t>
            </a:r>
          </a:p>
          <a:p>
            <a:r>
              <a:rPr lang="en-US" sz="1200" b="0" i="0" kern="1200" dirty="0">
                <a:solidFill>
                  <a:schemeClr val="tx1"/>
                </a:solidFill>
                <a:effectLst/>
                <a:latin typeface="Arial" panose="020B0604020202020204" pitchFamily="34" charset="0"/>
                <a:ea typeface="+mn-ea"/>
                <a:cs typeface="Arial" panose="020B0604020202020204" pitchFamily="34" charset="0"/>
              </a:rPr>
              <a:t>For FIL and PBO pts respectively, ACR20 response at week 16 was achieved by 80.0% and 33.3% (p&lt;0.0001), MDA was achieved by 23.1% and 9.1% (p=0.0212), HAQ-DI change from baseline was -0.57 and -0.28 (p=0.0009) and PASI75 was achieved by 45.2% and 15.0% (p=0.0034).</a:t>
            </a:r>
          </a:p>
          <a:p>
            <a:r>
              <a:rPr lang="en-US" sz="1200" b="0" i="0" kern="1200" dirty="0">
                <a:solidFill>
                  <a:schemeClr val="tx1"/>
                </a:solidFill>
                <a:effectLst/>
                <a:latin typeface="Arial" panose="020B0604020202020204" pitchFamily="34" charset="0"/>
                <a:ea typeface="+mn-ea"/>
                <a:cs typeface="Arial" panose="020B0604020202020204" pitchFamily="34" charset="0"/>
              </a:rPr>
              <a:t>Adverse event (AE) rates (FIL: 56.9%; PBO: 59.1%), infection rates (FIL: 21.5%; PBO: 21.2%) and discontinuation rates (FIL: 7.7%; PBO: 3%) were similar between the groups. There were 2 serious AEs; 1 hip fracture (PBO) and 1 pneumonia (FIL), which was the only serious infection and the only fatal outcome in the study. There were no malignancies/lymphomas, venous thromboembolic events or opportunistic infections (including tuberculosis). There was 1 case of Herpes zoster, confined to a single dermatome (FIL). One patient permanently discontinued the FIL treatment for safety reason (endometrial hypertrophy).</a:t>
            </a:r>
          </a:p>
          <a:p>
            <a:r>
              <a:rPr lang="en-US" sz="1200" b="0" i="0" kern="1200" dirty="0">
                <a:solidFill>
                  <a:schemeClr val="tx1"/>
                </a:solidFill>
                <a:effectLst/>
                <a:latin typeface="Arial" panose="020B0604020202020204" pitchFamily="34" charset="0"/>
                <a:ea typeface="+mn-ea"/>
                <a:cs typeface="Arial" panose="020B0604020202020204" pitchFamily="34" charset="0"/>
              </a:rPr>
              <a:t>Safety laboratory results over 16 weeks in the FIL group included increased hemoglobin (+6 g/L), decreased platelets (-16 GI/L), stable NK cell counts, and increased total cholesterol (+0.45 </a:t>
            </a:r>
            <a:r>
              <a:rPr lang="en-US" sz="1200" b="0" i="0" kern="1200" dirty="0" err="1">
                <a:solidFill>
                  <a:schemeClr val="tx1"/>
                </a:solidFill>
                <a:effectLst/>
                <a:latin typeface="Arial" panose="020B0604020202020204" pitchFamily="34" charset="0"/>
                <a:ea typeface="+mn-ea"/>
                <a:cs typeface="Arial" panose="020B0604020202020204" pitchFamily="34" charset="0"/>
              </a:rPr>
              <a:t>mmol</a:t>
            </a:r>
            <a:r>
              <a:rPr lang="en-US" sz="1200" b="0" i="0" kern="1200" dirty="0">
                <a:solidFill>
                  <a:schemeClr val="tx1"/>
                </a:solidFill>
                <a:effectLst/>
                <a:latin typeface="Arial" panose="020B0604020202020204" pitchFamily="34" charset="0"/>
                <a:ea typeface="+mn-ea"/>
                <a:cs typeface="Arial" panose="020B0604020202020204" pitchFamily="34" charset="0"/>
              </a:rPr>
              <a:t>/L), mainly driven by increased HDL (+0.37 </a:t>
            </a:r>
            <a:r>
              <a:rPr lang="en-US" sz="1200" b="0" i="0" kern="1200" dirty="0" err="1">
                <a:solidFill>
                  <a:schemeClr val="tx1"/>
                </a:solidFill>
                <a:effectLst/>
                <a:latin typeface="Arial" panose="020B0604020202020204" pitchFamily="34" charset="0"/>
                <a:ea typeface="+mn-ea"/>
                <a:cs typeface="Arial" panose="020B0604020202020204" pitchFamily="34" charset="0"/>
              </a:rPr>
              <a:t>mmol</a:t>
            </a:r>
            <a:r>
              <a:rPr lang="en-US" sz="1200" b="0" i="0" kern="1200" dirty="0">
                <a:solidFill>
                  <a:schemeClr val="tx1"/>
                </a:solidFill>
                <a:effectLst/>
                <a:latin typeface="Arial" panose="020B0604020202020204" pitchFamily="34" charset="0"/>
                <a:ea typeface="+mn-ea"/>
                <a:cs typeface="Arial" panose="020B0604020202020204" pitchFamily="34" charset="0"/>
              </a:rPr>
              <a:t>/L) with a 15% decrease in LDL/HDL ratio vs. baseline.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995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Text Box 10"/>
          <p:cNvSpPr txBox="1">
            <a:spLocks noChangeArrowheads="1"/>
          </p:cNvSpPr>
          <p:nvPr/>
        </p:nvSpPr>
        <p:spPr bwMode="auto">
          <a:xfrm>
            <a:off x="173350" y="1251558"/>
            <a:ext cx="1158031" cy="649657"/>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1. O’Sullivan / p2498/col2/¶2, p2499/table1, p2500/table2</a:t>
            </a:r>
          </a:p>
        </p:txBody>
      </p:sp>
      <p:sp>
        <p:nvSpPr>
          <p:cNvPr id="6" name="Text Box 10"/>
          <p:cNvSpPr txBox="1">
            <a:spLocks noChangeArrowheads="1"/>
          </p:cNvSpPr>
          <p:nvPr/>
        </p:nvSpPr>
        <p:spPr bwMode="auto">
          <a:xfrm>
            <a:off x="173349" y="2491142"/>
            <a:ext cx="1158032" cy="372658"/>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3. Murray/p2623/ col1/¶1</a:t>
            </a:r>
          </a:p>
        </p:txBody>
      </p:sp>
      <p:sp>
        <p:nvSpPr>
          <p:cNvPr id="8" name="Text Box 10"/>
          <p:cNvSpPr txBox="1">
            <a:spLocks noChangeArrowheads="1"/>
          </p:cNvSpPr>
          <p:nvPr/>
        </p:nvSpPr>
        <p:spPr bwMode="auto">
          <a:xfrm>
            <a:off x="173349" y="1945740"/>
            <a:ext cx="1158032" cy="372658"/>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charset="0"/>
                <a:ea typeface="+mn-ea"/>
                <a:cs typeface="+mn-cs"/>
              </a:rPr>
              <a:t>2. Ghoreschi 2009/ p274/col1/</a:t>
            </a: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¶1</a:t>
            </a:r>
          </a:p>
        </p:txBody>
      </p:sp>
      <p:sp>
        <p:nvSpPr>
          <p:cNvPr id="7" name="TextBox 6"/>
          <p:cNvSpPr txBox="1"/>
          <p:nvPr/>
        </p:nvSpPr>
        <p:spPr>
          <a:xfrm>
            <a:off x="173349" y="2912869"/>
            <a:ext cx="1158032" cy="364323"/>
          </a:xfrm>
          <a:prstGeom prst="rect">
            <a:avLst/>
          </a:prstGeom>
          <a:noFill/>
          <a:ln>
            <a:solidFill>
              <a:schemeClr val="accent1"/>
            </a:solidFill>
          </a:ln>
        </p:spPr>
        <p:txBody>
          <a:bodyPr wrap="square" lIns="86479" tIns="43240" rIns="86479" bIns="4324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mn-cs"/>
              </a:rPr>
              <a:t>2. Ghoreschi 2009/p275/col2/¶3</a:t>
            </a:r>
          </a:p>
        </p:txBody>
      </p:sp>
      <p:sp>
        <p:nvSpPr>
          <p:cNvPr id="3" name="Notes Placeholder 2">
            <a:extLst>
              <a:ext uri="{FF2B5EF4-FFF2-40B4-BE49-F238E27FC236}">
                <a16:creationId xmlns:a16="http://schemas.microsoft.com/office/drawing/2014/main" id="{9806174C-D9C6-4085-AED9-0ADD85D0333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77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Text Box 10"/>
          <p:cNvSpPr txBox="1">
            <a:spLocks noChangeArrowheads="1"/>
          </p:cNvSpPr>
          <p:nvPr/>
        </p:nvSpPr>
        <p:spPr bwMode="auto">
          <a:xfrm>
            <a:off x="173350" y="1251558"/>
            <a:ext cx="1158031" cy="649657"/>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1. O’Sullivan / p2498/col2/¶2, p2499/table1, p2500/table2</a:t>
            </a:r>
          </a:p>
        </p:txBody>
      </p:sp>
      <p:sp>
        <p:nvSpPr>
          <p:cNvPr id="6" name="Text Box 10"/>
          <p:cNvSpPr txBox="1">
            <a:spLocks noChangeArrowheads="1"/>
          </p:cNvSpPr>
          <p:nvPr/>
        </p:nvSpPr>
        <p:spPr bwMode="auto">
          <a:xfrm>
            <a:off x="173349" y="2491142"/>
            <a:ext cx="1158032" cy="372658"/>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3. Murray/p2623/ col1/¶1</a:t>
            </a:r>
          </a:p>
        </p:txBody>
      </p:sp>
      <p:sp>
        <p:nvSpPr>
          <p:cNvPr id="8" name="Text Box 10"/>
          <p:cNvSpPr txBox="1">
            <a:spLocks noChangeArrowheads="1"/>
          </p:cNvSpPr>
          <p:nvPr/>
        </p:nvSpPr>
        <p:spPr bwMode="auto">
          <a:xfrm>
            <a:off x="173349" y="1945740"/>
            <a:ext cx="1158032" cy="372658"/>
          </a:xfrm>
          <a:prstGeom prst="rect">
            <a:avLst/>
          </a:prstGeom>
          <a:noFill/>
          <a:ln w="9525">
            <a:solidFill>
              <a:schemeClr val="tx1"/>
            </a:solidFill>
            <a:miter lim="800000"/>
            <a:headEnd/>
            <a:tailEnd/>
          </a:ln>
        </p:spPr>
        <p:txBody>
          <a:bodyPr wrap="square" lIns="94731" tIns="47367" rIns="94731" bIns="47367">
            <a:spAutoFit/>
          </a:bodyPr>
          <a:lstStyle/>
          <a:p>
            <a:pPr marL="0" marR="0" lvl="0" indent="0" algn="l" defTabSz="943376" rtl="0" eaLnBrk="0" fontAlgn="base" latinLnBrk="0" hangingPunct="0">
              <a:lnSpc>
                <a:spcPct val="100000"/>
              </a:lnSpc>
              <a:spcBef>
                <a:spcPct val="5000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charset="0"/>
                <a:ea typeface="+mn-ea"/>
                <a:cs typeface="+mn-cs"/>
              </a:rPr>
              <a:t>2. Ghoreschi 2009/ p274/col1/</a:t>
            </a:r>
            <a:r>
              <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¶1</a:t>
            </a:r>
          </a:p>
        </p:txBody>
      </p:sp>
      <p:sp>
        <p:nvSpPr>
          <p:cNvPr id="7" name="TextBox 6"/>
          <p:cNvSpPr txBox="1"/>
          <p:nvPr/>
        </p:nvSpPr>
        <p:spPr>
          <a:xfrm>
            <a:off x="173349" y="2912869"/>
            <a:ext cx="1158032" cy="364323"/>
          </a:xfrm>
          <a:prstGeom prst="rect">
            <a:avLst/>
          </a:prstGeom>
          <a:noFill/>
          <a:ln>
            <a:solidFill>
              <a:schemeClr val="accent1"/>
            </a:solidFill>
          </a:ln>
        </p:spPr>
        <p:txBody>
          <a:bodyPr wrap="square" lIns="86479" tIns="43240" rIns="86479" bIns="4324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mn-cs"/>
              </a:rPr>
              <a:t>2. Ghoreschi 2009/p275/col2/¶3</a:t>
            </a:r>
          </a:p>
        </p:txBody>
      </p:sp>
      <p:sp>
        <p:nvSpPr>
          <p:cNvPr id="3" name="Notes Placeholder 2">
            <a:extLst>
              <a:ext uri="{FF2B5EF4-FFF2-40B4-BE49-F238E27FC236}">
                <a16:creationId xmlns:a16="http://schemas.microsoft.com/office/drawing/2014/main" id="{9806174C-D9C6-4085-AED9-0ADD85D0333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0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41313"/>
            <a:ext cx="4421187" cy="2487612"/>
          </a:xfrm>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Arial" panose="020B0604020202020204" pitchFamily="34" charset="0"/>
                <a:ea typeface="+mn-ea"/>
                <a:cs typeface="Arial" panose="020B0604020202020204" pitchFamily="34" charset="0"/>
              </a:rPr>
              <a:t>ABSTRACT NUMBER: 890</a:t>
            </a:r>
            <a:endParaRPr lang="en-US" sz="1200" kern="1200" cap="all"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 Phase 3, Randomized, Double-Blind Study Comparing </a:t>
            </a:r>
            <a:r>
              <a:rPr lang="en-US" sz="1200" b="1" kern="1200" dirty="0" err="1">
                <a:solidFill>
                  <a:schemeClr val="tx1"/>
                </a:solidFill>
                <a:effectLst/>
                <a:latin typeface="Arial" panose="020B0604020202020204" pitchFamily="34" charset="0"/>
                <a:ea typeface="+mn-ea"/>
                <a:cs typeface="Arial" panose="020B0604020202020204" pitchFamily="34" charset="0"/>
              </a:rPr>
              <a:t>Upadacitinib</a:t>
            </a:r>
            <a:r>
              <a:rPr lang="en-US" sz="1200" b="1" kern="1200" dirty="0">
                <a:solidFill>
                  <a:schemeClr val="tx1"/>
                </a:solidFill>
                <a:effectLst/>
                <a:latin typeface="Arial" panose="020B0604020202020204" pitchFamily="34" charset="0"/>
                <a:ea typeface="+mn-ea"/>
                <a:cs typeface="Arial" panose="020B0604020202020204" pitchFamily="34" charset="0"/>
              </a:rPr>
              <a:t> to Placebo and to Adalimumab, in Patients with Active Rheumatoid Arthritis with Inadequate Response to Methotrexate</a:t>
            </a:r>
          </a:p>
          <a:p>
            <a:r>
              <a:rPr lang="en-US" sz="1200" b="1" i="0" kern="1200" dirty="0">
                <a:solidFill>
                  <a:schemeClr val="tx1"/>
                </a:solidFill>
                <a:effectLst/>
                <a:latin typeface="Arial" panose="020B0604020202020204" pitchFamily="34" charset="0"/>
                <a:ea typeface="+mn-ea"/>
                <a:cs typeface="Arial" panose="020B0604020202020204" pitchFamily="34" charset="0"/>
              </a:rPr>
              <a:t>Roy Fleischmann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200" b="0" i="0" kern="1200" dirty="0">
                <a:solidFill>
                  <a:schemeClr val="tx1"/>
                </a:solidFill>
                <a:effectLst/>
                <a:latin typeface="Arial" panose="020B0604020202020204" pitchFamily="34" charset="0"/>
                <a:ea typeface="+mn-ea"/>
                <a:cs typeface="Arial" panose="020B0604020202020204" pitchFamily="34" charset="0"/>
              </a:rPr>
              <a:t>, Aileen L. Pangan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Eduardo Mysler</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200" b="0" i="0" kern="1200" dirty="0">
                <a:solidFill>
                  <a:schemeClr val="tx1"/>
                </a:solidFill>
                <a:effectLst/>
                <a:latin typeface="Arial" panose="020B0604020202020204" pitchFamily="34" charset="0"/>
                <a:ea typeface="+mn-ea"/>
                <a:cs typeface="Arial" panose="020B0604020202020204" pitchFamily="34" charset="0"/>
              </a:rPr>
              <a:t>, Louis Bessette</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200" b="0" i="0" kern="1200" dirty="0">
                <a:solidFill>
                  <a:schemeClr val="tx1"/>
                </a:solidFill>
                <a:effectLst/>
                <a:latin typeface="Arial" panose="020B0604020202020204" pitchFamily="34" charset="0"/>
                <a:ea typeface="+mn-ea"/>
                <a:cs typeface="Arial" panose="020B0604020202020204" pitchFamily="34" charset="0"/>
              </a:rPr>
              <a:t>, Charles Peterfy</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200" b="0" i="0" kern="1200" dirty="0">
                <a:solidFill>
                  <a:schemeClr val="tx1"/>
                </a:solidFill>
                <a:effectLst/>
                <a:latin typeface="Arial" panose="020B0604020202020204" pitchFamily="34" charset="0"/>
                <a:ea typeface="+mn-ea"/>
                <a:cs typeface="Arial" panose="020B0604020202020204" pitchFamily="34" charset="0"/>
              </a:rPr>
              <a:t>, Patrick Durez</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200" b="0" i="0" kern="1200" dirty="0">
                <a:solidFill>
                  <a:schemeClr val="tx1"/>
                </a:solidFill>
                <a:effectLst/>
                <a:latin typeface="Arial" panose="020B0604020202020204" pitchFamily="34" charset="0"/>
                <a:ea typeface="+mn-ea"/>
                <a:cs typeface="Arial" panose="020B0604020202020204" pitchFamily="34" charset="0"/>
              </a:rPr>
              <a:t>, Andrew Ostor</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200" b="0" i="0" kern="1200" dirty="0">
                <a:solidFill>
                  <a:schemeClr val="tx1"/>
                </a:solidFill>
                <a:effectLst/>
                <a:latin typeface="Arial" panose="020B0604020202020204" pitchFamily="34" charset="0"/>
                <a:ea typeface="+mn-ea"/>
                <a:cs typeface="Arial" panose="020B0604020202020204" pitchFamily="34" charset="0"/>
              </a:rPr>
              <a:t>, Yihan Li</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kern="1200" dirty="0" err="1">
                <a:solidFill>
                  <a:schemeClr val="tx1"/>
                </a:solidFill>
                <a:effectLst/>
                <a:latin typeface="Arial" panose="020B0604020202020204" pitchFamily="34" charset="0"/>
                <a:ea typeface="+mn-ea"/>
                <a:cs typeface="Arial" panose="020B0604020202020204" pitchFamily="34" charset="0"/>
              </a:rPr>
              <a:t>Yijie</a:t>
            </a:r>
            <a:r>
              <a:rPr lang="en-US" sz="1200" b="0" i="0" kern="1200" dirty="0">
                <a:solidFill>
                  <a:schemeClr val="tx1"/>
                </a:solidFill>
                <a:effectLst/>
                <a:latin typeface="Arial" panose="020B0604020202020204" pitchFamily="34" charset="0"/>
                <a:ea typeface="+mn-ea"/>
                <a:cs typeface="Arial" panose="020B0604020202020204" pitchFamily="34" charset="0"/>
              </a:rPr>
              <a:t> Zhou</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Ahmed A. Othman</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200" b="0" i="0" kern="1200" dirty="0">
                <a:solidFill>
                  <a:schemeClr val="tx1"/>
                </a:solidFill>
                <a:effectLst/>
                <a:latin typeface="Arial" panose="020B0604020202020204" pitchFamily="34" charset="0"/>
                <a:ea typeface="+mn-ea"/>
                <a:cs typeface="Arial" panose="020B0604020202020204" pitchFamily="34" charset="0"/>
              </a:rPr>
              <a:t>, In-Ho Song</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8</a:t>
            </a:r>
            <a:r>
              <a:rPr lang="en-US" sz="1200" b="0" i="0" kern="1200" dirty="0">
                <a:solidFill>
                  <a:schemeClr val="tx1"/>
                </a:solidFill>
                <a:effectLst/>
                <a:latin typeface="Arial" panose="020B0604020202020204" pitchFamily="34" charset="0"/>
                <a:ea typeface="+mn-ea"/>
                <a:cs typeface="Arial" panose="020B0604020202020204" pitchFamily="34" charset="0"/>
              </a:rPr>
              <a:t> and Mark C. Genovese</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9</a:t>
            </a:r>
            <a:r>
              <a:rPr lang="en-US" sz="1200" b="0" i="0" kern="1200" dirty="0">
                <a:solidFill>
                  <a:schemeClr val="tx1"/>
                </a:solidFill>
                <a:effectLst/>
                <a:latin typeface="Arial" panose="020B0604020202020204" pitchFamily="34" charset="0"/>
                <a:ea typeface="+mn-ea"/>
                <a:cs typeface="Arial" panose="020B0604020202020204" pitchFamily="34" charset="0"/>
              </a:rPr>
              <a:t>, </a:t>
            </a:r>
          </a:p>
          <a:p>
            <a:r>
              <a:rPr lang="en-US"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US" sz="1200" b="0" i="0" kern="1200" dirty="0">
                <a:solidFill>
                  <a:schemeClr val="tx1"/>
                </a:solidFill>
                <a:effectLst/>
                <a:latin typeface="Arial" panose="020B0604020202020204" pitchFamily="34" charset="0"/>
                <a:ea typeface="+mn-ea"/>
                <a:cs typeface="Arial" panose="020B0604020202020204" pitchFamily="34" charset="0"/>
              </a:rPr>
              <a:t>To assess efficacy, including inhibition of radiographic progression, and safety with </a:t>
            </a:r>
            <a:r>
              <a:rPr lang="en-US" sz="1200" b="0" i="0" kern="1200" dirty="0" err="1">
                <a:solidFill>
                  <a:schemeClr val="tx1"/>
                </a:solidFill>
                <a:effectLst/>
                <a:latin typeface="Arial" panose="020B0604020202020204" pitchFamily="34" charset="0"/>
                <a:ea typeface="+mn-ea"/>
                <a:cs typeface="Arial" panose="020B0604020202020204" pitchFamily="34" charset="0"/>
              </a:rPr>
              <a:t>upadacitinib</a:t>
            </a:r>
            <a:r>
              <a:rPr lang="en-US" sz="1200" b="0" i="0" kern="1200" dirty="0">
                <a:solidFill>
                  <a:schemeClr val="tx1"/>
                </a:solidFill>
                <a:effectLst/>
                <a:latin typeface="Arial" panose="020B0604020202020204" pitchFamily="34" charset="0"/>
                <a:ea typeface="+mn-ea"/>
                <a:cs typeface="Arial" panose="020B0604020202020204" pitchFamily="34" charset="0"/>
              </a:rPr>
              <a:t> (UPA), a JAK1- selective inhibitor, vs placebo (PBO) and active comparator, originator adalimumab (ADA), in patients (pts) with active rheumatoid arthritis (RA) continuing on prior methotrexate (MTX).</a:t>
            </a:r>
          </a:p>
          <a:p>
            <a:r>
              <a:rPr lang="en-US" sz="1200" b="1" i="0" kern="1200" dirty="0">
                <a:solidFill>
                  <a:schemeClr val="tx1"/>
                </a:solidFill>
                <a:effectLst/>
                <a:latin typeface="Arial" panose="020B0604020202020204" pitchFamily="34" charset="0"/>
                <a:ea typeface="+mn-ea"/>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Methods: </a:t>
            </a:r>
            <a:r>
              <a:rPr lang="en-US" sz="1200" b="0" i="0" kern="1200" dirty="0">
                <a:solidFill>
                  <a:schemeClr val="tx1"/>
                </a:solidFill>
                <a:effectLst/>
                <a:latin typeface="Arial" panose="020B0604020202020204" pitchFamily="34" charset="0"/>
                <a:ea typeface="+mn-ea"/>
                <a:cs typeface="Arial" panose="020B0604020202020204" pitchFamily="34" charset="0"/>
              </a:rPr>
              <a:t>In SELECT–COMPARE, pts with active RA despite MTX were randomized 2:2:1 to once-daily (QD) UPA 15mg, PBO, or ADA 40mg every other week (</a:t>
            </a:r>
            <a:r>
              <a:rPr lang="en-US" sz="1200" b="0" i="0" kern="1200" dirty="0" err="1">
                <a:solidFill>
                  <a:schemeClr val="tx1"/>
                </a:solidFill>
                <a:effectLst/>
                <a:latin typeface="Arial" panose="020B0604020202020204" pitchFamily="34" charset="0"/>
                <a:ea typeface="+mn-ea"/>
                <a:cs typeface="Arial" panose="020B0604020202020204" pitchFamily="34" charset="0"/>
              </a:rPr>
              <a:t>wk</a:t>
            </a:r>
            <a:r>
              <a:rPr lang="en-US" sz="1200" b="0" i="0" kern="1200" dirty="0">
                <a:solidFill>
                  <a:schemeClr val="tx1"/>
                </a:solidFill>
                <a:effectLst/>
                <a:latin typeface="Arial" panose="020B0604020202020204" pitchFamily="34" charset="0"/>
                <a:ea typeface="+mn-ea"/>
                <a:cs typeface="Arial" panose="020B0604020202020204" pitchFamily="34" charset="0"/>
              </a:rPr>
              <a:t>) in a double-blind manner, while continuing stable background MTX. Primary endpoints were ACR20 and the proportion of pts achieving DAS28CRP&lt;2.6 (NRI) at Wk12. Key secondary </a:t>
            </a:r>
            <a:r>
              <a:rPr lang="en-US" sz="1200" b="0" i="0" kern="1200" dirty="0" err="1">
                <a:solidFill>
                  <a:schemeClr val="tx1"/>
                </a:solidFill>
                <a:effectLst/>
                <a:latin typeface="Arial" panose="020B0604020202020204" pitchFamily="34" charset="0"/>
                <a:ea typeface="+mn-ea"/>
                <a:cs typeface="Arial" panose="020B0604020202020204" pitchFamily="34" charset="0"/>
              </a:rPr>
              <a:t>endpointsincluded</a:t>
            </a:r>
            <a:r>
              <a:rPr lang="en-US" sz="1200" b="0" i="0" kern="1200" dirty="0">
                <a:solidFill>
                  <a:schemeClr val="tx1"/>
                </a:solidFill>
                <a:effectLst/>
                <a:latin typeface="Arial" panose="020B0604020202020204" pitchFamily="34" charset="0"/>
                <a:ea typeface="+mn-ea"/>
                <a:cs typeface="Arial" panose="020B0604020202020204" pitchFamily="34" charset="0"/>
              </a:rPr>
              <a:t> non-inferiority (and superiority) of UPA vs ADA at Wk12 (for ACR50, DAS28CRP≤3.2, change from BL (</a:t>
            </a:r>
            <a:r>
              <a:rPr lang="el-GR" sz="1200" b="0" i="0" kern="1200" dirty="0">
                <a:solidFill>
                  <a:schemeClr val="tx1"/>
                </a:solidFill>
                <a:effectLst/>
                <a:latin typeface="Arial" panose="020B0604020202020204" pitchFamily="34" charset="0"/>
                <a:ea typeface="+mn-ea"/>
                <a:cs typeface="Arial" panose="020B0604020202020204" pitchFamily="34" charset="0"/>
              </a:rPr>
              <a:t>Δ) </a:t>
            </a:r>
            <a:r>
              <a:rPr lang="en-US" sz="1200" b="0" i="0" kern="1200" dirty="0">
                <a:solidFill>
                  <a:schemeClr val="tx1"/>
                </a:solidFill>
                <a:effectLst/>
                <a:latin typeface="Arial" panose="020B0604020202020204" pitchFamily="34" charset="0"/>
                <a:ea typeface="+mn-ea"/>
                <a:cs typeface="Arial" panose="020B0604020202020204" pitchFamily="34" charset="0"/>
              </a:rPr>
              <a:t>in Pain, and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HAQ-DI), and radiographic inhibition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for UPA vs PBO at Wk26. Pts with &lt;20% improvement in TJC and SJC were rescued between Wks14- 26 (from PBO to UPA, UPA to ADA, or ADA to UPA).</a:t>
            </a:r>
          </a:p>
          <a:p>
            <a:r>
              <a:rPr lang="en-US" sz="1200" b="1" i="0" kern="1200" dirty="0">
                <a:solidFill>
                  <a:schemeClr val="tx1"/>
                </a:solidFill>
                <a:effectLst/>
                <a:latin typeface="Arial" panose="020B0604020202020204" pitchFamily="34" charset="0"/>
                <a:ea typeface="+mn-ea"/>
                <a:cs typeface="Arial" panose="020B0604020202020204" pitchFamily="34" charset="0"/>
              </a:rPr>
              <a:t>Results: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Of 1629 randomized pts, 91% completed Wk26 (including rescued pts). BL characteristics were similar across arms. All primary and key secondary endpoints were met. At Wk12, significantly more pts on UPA vs PBO achieved ACR20 (70.5% vs 36.4%) and DAS28CRP&lt;2.6 (28.7% vs 6.1%) (</a:t>
            </a:r>
            <a:r>
              <a:rPr lang="en-US" sz="1200" b="1" i="0" kern="1200" dirty="0">
                <a:solidFill>
                  <a:schemeClr val="tx1"/>
                </a:solidFill>
                <a:effectLst/>
                <a:latin typeface="Arial" panose="020B0604020202020204" pitchFamily="34" charset="0"/>
                <a:ea typeface="+mn-ea"/>
                <a:cs typeface="Arial" panose="020B0604020202020204" pitchFamily="34" charset="0"/>
              </a:rPr>
              <a:t>Table 1)</a:t>
            </a:r>
            <a:r>
              <a:rPr lang="en-US" sz="1200" b="0" i="0" kern="1200" dirty="0">
                <a:solidFill>
                  <a:schemeClr val="tx1"/>
                </a:solidFill>
                <a:effectLst/>
                <a:latin typeface="Arial" panose="020B0604020202020204" pitchFamily="34" charset="0"/>
                <a:ea typeface="+mn-ea"/>
                <a:cs typeface="Arial" panose="020B0604020202020204" pitchFamily="34" charset="0"/>
              </a:rPr>
              <a:t>. Superiority was met for UPA vs ADA at Wk12 for ACR50 (45.2% vs 29.1%), DAS28CRP≤3.2 (45.0% vs 28.7%),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Pain (-31.76 vs -25.31) and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HAQ-DI (-0.60 vs -0.49). These differences were maintained through Wk26. At Wk26, pts on UPA vs PBO had significantly less radiographic progression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0.24 vs 0.92), and significantly more pts had no radiographic progression (</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0" kern="1200" dirty="0">
                <a:solidFill>
                  <a:schemeClr val="tx1"/>
                </a:solidFill>
                <a:effectLst/>
                <a:latin typeface="Arial" panose="020B0604020202020204" pitchFamily="34" charset="0"/>
                <a:ea typeface="+mn-ea"/>
                <a:cs typeface="Arial" panose="020B0604020202020204" pitchFamily="34" charset="0"/>
              </a:rPr>
              <a:t>mTSS ≤0) (83.5% vs. 76.0%). At Wk26, more pts on UPA vs PBO or ADA achieved low disease activity or remission by various criteria (nominal p&lt;.001).</a:t>
            </a:r>
          </a:p>
          <a:p>
            <a:r>
              <a:rPr lang="en-US" sz="1200" b="0" i="0" kern="1200" dirty="0">
                <a:solidFill>
                  <a:schemeClr val="tx1"/>
                </a:solidFill>
                <a:effectLst/>
                <a:latin typeface="Arial" panose="020B0604020202020204" pitchFamily="34" charset="0"/>
                <a:ea typeface="+mn-ea"/>
                <a:cs typeface="Arial" panose="020B0604020202020204" pitchFamily="34" charset="0"/>
              </a:rPr>
              <a:t>Up to Wk26, the proportion of pts with adverse events (AEs) and serious infections, censored at rescue, was higher for UPA vs PBO but similar vs ADA </a:t>
            </a:r>
            <a:r>
              <a:rPr lang="en-US" sz="1200" b="1" i="0" kern="1200" dirty="0">
                <a:solidFill>
                  <a:schemeClr val="tx1"/>
                </a:solidFill>
                <a:effectLst/>
                <a:latin typeface="Arial" panose="020B0604020202020204" pitchFamily="34" charset="0"/>
                <a:ea typeface="+mn-ea"/>
                <a:cs typeface="Arial" panose="020B0604020202020204" pitchFamily="34" charset="0"/>
              </a:rPr>
              <a:t>(Table 2)</a:t>
            </a:r>
            <a:r>
              <a:rPr lang="en-US" sz="1200" b="0" i="0" kern="1200" dirty="0">
                <a:solidFill>
                  <a:schemeClr val="tx1"/>
                </a:solidFill>
                <a:effectLst/>
                <a:latin typeface="Arial" panose="020B0604020202020204" pitchFamily="34" charset="0"/>
                <a:ea typeface="+mn-ea"/>
                <a:cs typeface="Arial" panose="020B0604020202020204" pitchFamily="34" charset="0"/>
              </a:rPr>
              <a:t>. The proportion of pts with SAEs and AEs leading to discontinuation for UPA was numerically higher vs PBO and lower vs ADA. Herpes Zoster was numerically higher in UPA vs ADA and PBO. Three malignancies, 5 major adverse cardiovascular events, and 4 deaths were reported, none on UPA. Six venous thromboembolic events (VTEs) were reported (1 on PBO, 2 on UPA and 3 on ADA). For pts who were rescued, no deaths, adjudicated MACE, or adjudicated VTE were observed between rescue and Wk26.</a:t>
            </a:r>
          </a:p>
          <a:p>
            <a:r>
              <a:rPr lang="en-US" sz="1200" b="1" i="0" kern="1200" dirty="0">
                <a:solidFill>
                  <a:schemeClr val="tx1"/>
                </a:solidFill>
                <a:effectLst/>
                <a:latin typeface="Arial" panose="020B0604020202020204" pitchFamily="34" charset="0"/>
                <a:ea typeface="+mn-ea"/>
                <a:cs typeface="Arial" panose="020B0604020202020204" pitchFamily="34" charset="0"/>
              </a:rPr>
              <a:t>Conclusion: </a:t>
            </a:r>
            <a:r>
              <a:rPr lang="en-US" sz="1200" b="0" i="0" kern="1200" dirty="0">
                <a:solidFill>
                  <a:schemeClr val="tx1"/>
                </a:solidFill>
                <a:effectLst/>
                <a:latin typeface="Arial" panose="020B0604020202020204" pitchFamily="34" charset="0"/>
                <a:ea typeface="+mn-ea"/>
                <a:cs typeface="Arial" panose="020B0604020202020204" pitchFamily="34" charset="0"/>
              </a:rPr>
              <a:t>UPA 15mg QD showed superiority on improvement in RA signs &amp; symptoms vs PBO and ADA in this MTX-IR population. Radiographic progression was significantly lower with UPA vs PBO. Safety events were consistent with Ph 2 and 3 studies in RA to date.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194342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1 table 1 figure</a:t>
            </a:r>
          </a:p>
          <a:p>
            <a:r>
              <a:rPr lang="en-US"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US" sz="1200" b="0" i="0" kern="1200" dirty="0">
                <a:solidFill>
                  <a:schemeClr val="tx1"/>
                </a:solidFill>
                <a:effectLst/>
                <a:latin typeface="Arial" panose="020B0604020202020204" pitchFamily="34" charset="0"/>
                <a:ea typeface="+mn-ea"/>
                <a:cs typeface="Arial" panose="020B0604020202020204" pitchFamily="34" charset="0"/>
              </a:rPr>
              <a:t>BMS-986165, a potent and highly selective oral tyrosine kinase 2 inhibitor, inhibits signal transducer and activator of transcription (STAT)-dependent </a:t>
            </a:r>
            <a:r>
              <a:rPr lang="en-US" sz="1200" b="0" i="0" kern="1200" dirty="0" err="1">
                <a:solidFill>
                  <a:schemeClr val="tx1"/>
                </a:solidFill>
                <a:effectLst/>
                <a:latin typeface="Arial" panose="020B0604020202020204" pitchFamily="34" charset="0"/>
                <a:ea typeface="+mn-ea"/>
                <a:cs typeface="Arial" panose="020B0604020202020204" pitchFamily="34" charset="0"/>
              </a:rPr>
              <a:t>signalling</a:t>
            </a:r>
            <a:r>
              <a:rPr lang="en-US" sz="1200" b="0" i="0" kern="1200" dirty="0">
                <a:solidFill>
                  <a:schemeClr val="tx1"/>
                </a:solidFill>
                <a:effectLst/>
                <a:latin typeface="Arial" panose="020B0604020202020204" pitchFamily="34" charset="0"/>
                <a:ea typeface="+mn-ea"/>
                <a:cs typeface="Arial" panose="020B0604020202020204" pitchFamily="34" charset="0"/>
              </a:rPr>
              <a:t> pathways of interleukin-23 and type I interferons involved in the pathology of immune-mediated diseases. A 12-week (</a:t>
            </a:r>
            <a:r>
              <a:rPr lang="en-US" sz="1200" b="0" i="0" kern="1200" dirty="0" err="1">
                <a:solidFill>
                  <a:schemeClr val="tx1"/>
                </a:solidFill>
                <a:effectLst/>
                <a:latin typeface="Arial" panose="020B0604020202020204" pitchFamily="34" charset="0"/>
                <a:ea typeface="+mn-ea"/>
                <a:cs typeface="Arial" panose="020B0604020202020204" pitchFamily="34" charset="0"/>
              </a:rPr>
              <a:t>wk</a:t>
            </a:r>
            <a:r>
              <a:rPr lang="en-US" sz="1200" b="0" i="0" kern="1200" dirty="0">
                <a:solidFill>
                  <a:schemeClr val="tx1"/>
                </a:solidFill>
                <a:effectLst/>
                <a:latin typeface="Arial" panose="020B0604020202020204" pitchFamily="34" charset="0"/>
                <a:ea typeface="+mn-ea"/>
                <a:cs typeface="Arial" panose="020B0604020202020204" pitchFamily="34" charset="0"/>
              </a:rPr>
              <a:t>), placebo (</a:t>
            </a:r>
            <a:r>
              <a:rPr lang="en-US" sz="1200" b="0" i="0" kern="1200" dirty="0" err="1">
                <a:solidFill>
                  <a:schemeClr val="tx1"/>
                </a:solidFill>
                <a:effectLst/>
                <a:latin typeface="Arial" panose="020B0604020202020204" pitchFamily="34" charset="0"/>
                <a:ea typeface="+mn-ea"/>
                <a:cs typeface="Arial" panose="020B0604020202020204" pitchFamily="34" charset="0"/>
              </a:rPr>
              <a:t>pbo</a:t>
            </a:r>
            <a:r>
              <a:rPr lang="en-US" sz="1200" b="0" i="0" kern="1200" dirty="0">
                <a:solidFill>
                  <a:schemeClr val="tx1"/>
                </a:solidFill>
                <a:effectLst/>
                <a:latin typeface="Arial" panose="020B0604020202020204" pitchFamily="34" charset="0"/>
                <a:ea typeface="+mn-ea"/>
                <a:cs typeface="Arial" panose="020B0604020202020204" pitchFamily="34" charset="0"/>
              </a:rPr>
              <a:t>)-controlled, Phase II, dose-ranging study (ClinicalTrials.gov, NCT02931838) investigated the efficacy and safety of BMS-986165 in patients (pts) with moderate-to-severe plaque psoriasis (</a:t>
            </a:r>
            <a:r>
              <a:rPr lang="en-US" sz="1200" b="0" i="0" kern="1200" dirty="0" err="1">
                <a:solidFill>
                  <a:schemeClr val="tx1"/>
                </a:solidFill>
                <a:effectLst/>
                <a:latin typeface="Arial" panose="020B0604020202020204" pitchFamily="34" charset="0"/>
                <a:ea typeface="+mn-ea"/>
                <a:cs typeface="Arial" panose="020B0604020202020204" pitchFamily="34" charset="0"/>
              </a:rPr>
              <a:t>PsO</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b="1" dirty="0">
                <a:effectLst/>
              </a:rPr>
              <a:t>Methods: </a:t>
            </a:r>
            <a:r>
              <a:rPr lang="en-US" dirty="0"/>
              <a:t>Adults with </a:t>
            </a:r>
            <a:r>
              <a:rPr lang="en-US" dirty="0" err="1"/>
              <a:t>PsO</a:t>
            </a:r>
            <a:r>
              <a:rPr lang="en-US" dirty="0"/>
              <a:t> for ≥6 months and moderate-to-severe disease (body surface area [BSA] ≥10%, Psoriasis Area and Severity Index [PASI] ≥12, static Physician Global Assessment [</a:t>
            </a:r>
            <a:r>
              <a:rPr lang="en-US" dirty="0" err="1"/>
              <a:t>sPGA</a:t>
            </a:r>
            <a:r>
              <a:rPr lang="en-US" dirty="0"/>
              <a:t>] ≥3) were randomized to </a:t>
            </a:r>
            <a:r>
              <a:rPr lang="en-US" dirty="0" err="1"/>
              <a:t>pbo</a:t>
            </a:r>
            <a:r>
              <a:rPr lang="en-US" dirty="0"/>
              <a:t> or BMS-986165 (3 mg every other day [QOD], 3 mg every day [QD], 3 mg twice daily [BID], 6 mg BID, 12 mg QD). Primary endpoint was PASI 75 at </a:t>
            </a:r>
            <a:r>
              <a:rPr lang="en-US" dirty="0" err="1"/>
              <a:t>Wk</a:t>
            </a:r>
            <a:r>
              <a:rPr lang="en-US" dirty="0"/>
              <a:t> 12. Pain was assessed by ACR pain visual analog scale (VAS). </a:t>
            </a:r>
            <a:r>
              <a:rPr lang="en-US" b="1" dirty="0">
                <a:effectLst/>
              </a:rPr>
              <a:t>Results: </a:t>
            </a:r>
            <a:r>
              <a:rPr lang="en-US" dirty="0"/>
              <a:t>For the 267 pts randomized and treated, baseline characteristics (mean age 45 years, male 73%, median disease duration 15 years, prior biologic experience 43%, mean BSA 23%, mean PASI score 18.0) were generally balanced among treatment arms. At </a:t>
            </a:r>
            <a:r>
              <a:rPr lang="en-US" dirty="0" err="1"/>
              <a:t>Wk</a:t>
            </a:r>
            <a:r>
              <a:rPr lang="en-US" dirty="0"/>
              <a:t> 12, a significantly greater proportion of pts achieved PASI 75, PASI 90 and </a:t>
            </a:r>
            <a:r>
              <a:rPr lang="en-US" dirty="0" err="1"/>
              <a:t>sPGA</a:t>
            </a:r>
            <a:r>
              <a:rPr lang="en-US" dirty="0"/>
              <a:t> 0/1 at doses ≥3 mg QD vs </a:t>
            </a:r>
            <a:r>
              <a:rPr lang="en-US" dirty="0" err="1"/>
              <a:t>pbo</a:t>
            </a:r>
            <a:r>
              <a:rPr lang="en-US" dirty="0"/>
              <a:t> (p&lt;0.05), with dose response observed across all efficacy measures (Table 1). Efficacy was observed in both biologic-naïve and biologic-experienced pts, with rapid onset of response by Day 15. Pain VAS score showed a dose-dependent decrease, with the three top dose groups reaching ~70% decrease at </a:t>
            </a:r>
            <a:r>
              <a:rPr lang="en-US" dirty="0" err="1"/>
              <a:t>Wk</a:t>
            </a:r>
            <a:r>
              <a:rPr lang="en-US" dirty="0"/>
              <a:t> 12 (Figure). None of the five serious AEs were considered drug-related: two events in one </a:t>
            </a:r>
            <a:r>
              <a:rPr lang="en-US" dirty="0" err="1"/>
              <a:t>pbo</a:t>
            </a:r>
            <a:r>
              <a:rPr lang="en-US" dirty="0"/>
              <a:t> </a:t>
            </a:r>
            <a:r>
              <a:rPr lang="en-US" dirty="0" err="1"/>
              <a:t>pt</a:t>
            </a:r>
            <a:r>
              <a:rPr lang="en-US" dirty="0"/>
              <a:t> (hemorrhagic anemia, </a:t>
            </a:r>
            <a:r>
              <a:rPr lang="en-US" dirty="0" err="1"/>
              <a:t>hemorrhoidal</a:t>
            </a:r>
            <a:r>
              <a:rPr lang="en-US" dirty="0"/>
              <a:t> hemorrhage) and three events with BMS-986165 (3 mg QOD: gastroenteritis rotavirus; 3 mg QD: eye injury; 3 mg BID: dizziness). AEs were reported in 51% (</a:t>
            </a:r>
            <a:r>
              <a:rPr lang="en-US" dirty="0" err="1"/>
              <a:t>pbo</a:t>
            </a:r>
            <a:r>
              <a:rPr lang="en-US" dirty="0"/>
              <a:t>), 59% (3 mg QOD), 55% (3 mg QD), 64% (3 mg BID), 80% (6 mg BID) and 77% (12 mg QD) of pts. The most common AEs reported by pts across treatment arms (ranges) included </a:t>
            </a:r>
            <a:r>
              <a:rPr lang="en-US" dirty="0" err="1"/>
              <a:t>nasopharyngitis</a:t>
            </a:r>
            <a:r>
              <a:rPr lang="en-US" dirty="0"/>
              <a:t> (2–16%), headache (4–9%), and diarrhea (2–9%). AEs were generally mild to moderate and resulted in drug discontinuation in 4% of </a:t>
            </a:r>
            <a:r>
              <a:rPr lang="en-US" dirty="0" err="1"/>
              <a:t>pbo</a:t>
            </a:r>
            <a:r>
              <a:rPr lang="en-US" dirty="0"/>
              <a:t> pts and 2–7% of pts across the active doses. There were no significant changes in liver enzymes, blood counts or lipid levels.</a:t>
            </a:r>
            <a:endParaRPr lang="en-US" dirty="0">
              <a:effectLst/>
            </a:endParaRPr>
          </a:p>
          <a:p>
            <a:r>
              <a:rPr lang="en-US" b="1" dirty="0">
                <a:effectLst/>
              </a:rPr>
              <a:t>Conclusion: </a:t>
            </a:r>
            <a:r>
              <a:rPr lang="en-US" dirty="0">
                <a:effectLst/>
              </a:rPr>
              <a:t>In pts with moderate-to-severe </a:t>
            </a:r>
            <a:r>
              <a:rPr lang="en-US" dirty="0" err="1">
                <a:effectLst/>
              </a:rPr>
              <a:t>PsO</a:t>
            </a:r>
            <a:r>
              <a:rPr lang="en-US" dirty="0">
                <a:effectLst/>
              </a:rPr>
              <a:t>, BMS-986165 demonstrated statistically greater efficacy on skin measures vs </a:t>
            </a:r>
            <a:r>
              <a:rPr lang="en-US" dirty="0" err="1">
                <a:effectLst/>
              </a:rPr>
              <a:t>pbo</a:t>
            </a:r>
            <a:r>
              <a:rPr lang="en-US" dirty="0">
                <a:effectLst/>
              </a:rPr>
              <a:t> at doses ≥3 mg QD and a dose-dependent decrease in pain. BMS-986165 was generally well tolerated. Further evaluation in </a:t>
            </a:r>
            <a:r>
              <a:rPr lang="en-US" dirty="0" err="1">
                <a:effectLst/>
              </a:rPr>
              <a:t>PsO</a:t>
            </a:r>
            <a:r>
              <a:rPr lang="en-US" dirty="0">
                <a:effectLst/>
              </a:rPr>
              <a:t> and psoriatic arthritis is warranted.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793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L12</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Efficacy and Safety of </a:t>
            </a:r>
            <a:r>
              <a:rPr lang="en-GB" sz="1200" b="1" kern="1200" dirty="0" err="1">
                <a:solidFill>
                  <a:schemeClr val="tx1"/>
                </a:solidFill>
                <a:effectLst/>
                <a:latin typeface="Arial" panose="020B0604020202020204" pitchFamily="34" charset="0"/>
                <a:ea typeface="+mn-ea"/>
                <a:cs typeface="Arial" panose="020B0604020202020204" pitchFamily="34" charset="0"/>
              </a:rPr>
              <a:t>Ixekizumab</a:t>
            </a:r>
            <a:r>
              <a:rPr lang="en-GB" sz="1200" b="1" kern="1200" dirty="0">
                <a:solidFill>
                  <a:schemeClr val="tx1"/>
                </a:solidFill>
                <a:effectLst/>
                <a:latin typeface="Arial" panose="020B0604020202020204" pitchFamily="34" charset="0"/>
                <a:ea typeface="+mn-ea"/>
                <a:cs typeface="Arial" panose="020B0604020202020204" pitchFamily="34" charset="0"/>
              </a:rPr>
              <a:t> in the Treatment of Radiographic Axial </a:t>
            </a:r>
            <a:r>
              <a:rPr lang="en-GB" sz="1200" b="1" kern="1200" dirty="0" err="1">
                <a:solidFill>
                  <a:schemeClr val="tx1"/>
                </a:solidFill>
                <a:effectLst/>
                <a:latin typeface="Arial" panose="020B0604020202020204" pitchFamily="34" charset="0"/>
                <a:ea typeface="+mn-ea"/>
                <a:cs typeface="Arial" panose="020B0604020202020204" pitchFamily="34" charset="0"/>
              </a:rPr>
              <a:t>Spondyloarthritis</a:t>
            </a:r>
            <a:r>
              <a:rPr lang="en-GB" sz="1200" b="1" kern="1200" dirty="0">
                <a:solidFill>
                  <a:schemeClr val="tx1"/>
                </a:solidFill>
                <a:effectLst/>
                <a:latin typeface="Arial" panose="020B0604020202020204" pitchFamily="34" charset="0"/>
                <a:ea typeface="+mn-ea"/>
                <a:cs typeface="Arial" panose="020B0604020202020204" pitchFamily="34" charset="0"/>
              </a:rPr>
              <a:t>: 16 Week Results of a Phase 3 Randomized, Double-Blind, Placebo-Controlled Trial in Patients with Prior Inadequate Response or Intolerance to 1 or 2 </a:t>
            </a:r>
            <a:r>
              <a:rPr lang="en-GB" sz="1200" b="1" kern="1200" dirty="0" err="1">
                <a:solidFill>
                  <a:schemeClr val="tx1"/>
                </a:solidFill>
                <a:effectLst/>
                <a:latin typeface="Arial" panose="020B0604020202020204" pitchFamily="34" charset="0"/>
                <a:ea typeface="+mn-ea"/>
                <a:cs typeface="Arial" panose="020B0604020202020204" pitchFamily="34" charset="0"/>
              </a:rPr>
              <a:t>Tumor</a:t>
            </a:r>
            <a:r>
              <a:rPr lang="en-GB" sz="1200" b="1" kern="1200" dirty="0">
                <a:solidFill>
                  <a:schemeClr val="tx1"/>
                </a:solidFill>
                <a:effectLst/>
                <a:latin typeface="Arial" panose="020B0604020202020204" pitchFamily="34" charset="0"/>
                <a:ea typeface="+mn-ea"/>
                <a:cs typeface="Arial" panose="020B0604020202020204" pitchFamily="34" charset="0"/>
              </a:rPr>
              <a:t> Necrosis Factor Inhibitors</a:t>
            </a:r>
          </a:p>
          <a:p>
            <a:r>
              <a:rPr lang="en-GB" sz="1200" b="1" i="0" kern="1200" dirty="0">
                <a:solidFill>
                  <a:schemeClr val="tx1"/>
                </a:solidFill>
                <a:effectLst/>
                <a:latin typeface="Arial" panose="020B0604020202020204" pitchFamily="34" charset="0"/>
                <a:ea typeface="+mn-ea"/>
                <a:cs typeface="Arial" panose="020B0604020202020204" pitchFamily="34" charset="0"/>
              </a:rPr>
              <a:t>Atul A. Deodhar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Denis Poddubnyy</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 Cesar Pacheco-Tena</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 Carlo Salvarani</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 Eric Lespessailles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 Proton Rahman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Pentti</a:t>
            </a:r>
            <a:r>
              <a:rPr lang="en-GB" sz="1200" b="0" i="0" kern="1200" dirty="0">
                <a:solidFill>
                  <a:schemeClr val="tx1"/>
                </a:solidFill>
                <a:effectLst/>
                <a:latin typeface="Arial" panose="020B0604020202020204" pitchFamily="34" charset="0"/>
                <a:ea typeface="+mn-ea"/>
                <a:cs typeface="Arial" panose="020B0604020202020204" pitchFamily="34" charset="0"/>
              </a:rPr>
              <a:t> Järvinen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 Juan Sanchez-Burson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 Karl Gaffney</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Eun</a:t>
            </a:r>
            <a:r>
              <a:rPr lang="en-GB" sz="1200" b="0" i="0" kern="1200" dirty="0">
                <a:solidFill>
                  <a:schemeClr val="tx1"/>
                </a:solidFill>
                <a:effectLst/>
                <a:latin typeface="Arial" panose="020B0604020202020204" pitchFamily="34" charset="0"/>
                <a:ea typeface="+mn-ea"/>
                <a:cs typeface="Arial" panose="020B0604020202020204" pitchFamily="34" charset="0"/>
              </a:rPr>
              <a:t> Bong Lee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10</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Eswar</a:t>
            </a:r>
            <a:r>
              <a:rPr lang="en-GB" sz="1200" b="0" i="0" kern="1200" dirty="0">
                <a:solidFill>
                  <a:schemeClr val="tx1"/>
                </a:solidFill>
                <a:effectLst/>
                <a:latin typeface="Arial" panose="020B0604020202020204" pitchFamily="34" charset="0"/>
                <a:ea typeface="+mn-ea"/>
                <a:cs typeface="Arial" panose="020B0604020202020204" pitchFamily="34" charset="0"/>
              </a:rPr>
              <a:t> Krishnan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Silvia Santisteban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Xiaoqi</a:t>
            </a:r>
            <a:r>
              <a:rPr lang="en-GB" sz="1200" b="0" i="0" kern="1200" dirty="0">
                <a:solidFill>
                  <a:schemeClr val="tx1"/>
                </a:solidFill>
                <a:effectLst/>
                <a:latin typeface="Arial" panose="020B0604020202020204" pitchFamily="34" charset="0"/>
                <a:ea typeface="+mn-ea"/>
                <a:cs typeface="Arial" panose="020B0604020202020204" pitchFamily="34" charset="0"/>
              </a:rPr>
              <a:t> Li</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Fangyi</a:t>
            </a:r>
            <a:r>
              <a:rPr lang="en-GB" sz="1200" b="0" i="0" kern="1200" dirty="0">
                <a:solidFill>
                  <a:schemeClr val="tx1"/>
                </a:solidFill>
                <a:effectLst/>
                <a:latin typeface="Arial" panose="020B0604020202020204" pitchFamily="34" charset="0"/>
                <a:ea typeface="+mn-ea"/>
                <a:cs typeface="Arial" panose="020B0604020202020204" pitchFamily="34" charset="0"/>
              </a:rPr>
              <a:t> Zhao</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Hilde Carlier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and John D. Reveille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12</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Oregon Health &amp; Science University, Portland, Portland, OR,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Rheumatology, Campus Benjamin Franklin </a:t>
            </a:r>
            <a:r>
              <a:rPr lang="en-GB" sz="1200" b="0" i="0" kern="1200" dirty="0" err="1">
                <a:solidFill>
                  <a:schemeClr val="tx1"/>
                </a:solidFill>
                <a:effectLst/>
                <a:latin typeface="Arial" panose="020B0604020202020204" pitchFamily="34" charset="0"/>
                <a:ea typeface="+mn-ea"/>
                <a:cs typeface="Arial" panose="020B0604020202020204" pitchFamily="34" charset="0"/>
              </a:rPr>
              <a:t>Charité</a:t>
            </a:r>
            <a:r>
              <a:rPr lang="en-GB" sz="1200" b="0" i="0" kern="1200" dirty="0">
                <a:solidFill>
                  <a:schemeClr val="tx1"/>
                </a:solidFill>
                <a:effectLst/>
                <a:latin typeface="Arial" panose="020B0604020202020204" pitchFamily="34" charset="0"/>
                <a:ea typeface="+mn-ea"/>
                <a:cs typeface="Arial" panose="020B0604020202020204" pitchFamily="34" charset="0"/>
              </a:rPr>
              <a:t> – </a:t>
            </a:r>
            <a:r>
              <a:rPr lang="en-GB" sz="1200" b="0" i="0" kern="1200" dirty="0" err="1">
                <a:solidFill>
                  <a:schemeClr val="tx1"/>
                </a:solidFill>
                <a:effectLst/>
                <a:latin typeface="Arial" panose="020B0604020202020204" pitchFamily="34" charset="0"/>
                <a:ea typeface="+mn-ea"/>
                <a:cs typeface="Arial" panose="020B0604020202020204" pitchFamily="34" charset="0"/>
              </a:rPr>
              <a:t>Universitätsmedizin</a:t>
            </a:r>
            <a:r>
              <a:rPr lang="en-GB" sz="1200" b="0" i="0" kern="1200" dirty="0">
                <a:solidFill>
                  <a:schemeClr val="tx1"/>
                </a:solidFill>
                <a:effectLst/>
                <a:latin typeface="Arial" panose="020B0604020202020204" pitchFamily="34" charset="0"/>
                <a:ea typeface="+mn-ea"/>
                <a:cs typeface="Arial" panose="020B0604020202020204" pitchFamily="34" charset="0"/>
              </a:rPr>
              <a:t>, Germany and German Rheumatism Research Centre, Berlin, Germany, Berlin,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Facultad de </a:t>
            </a:r>
            <a:r>
              <a:rPr lang="en-GB" sz="1200" b="0" i="0" kern="1200" dirty="0" err="1">
                <a:solidFill>
                  <a:schemeClr val="tx1"/>
                </a:solidFill>
                <a:effectLst/>
                <a:latin typeface="Arial" panose="020B0604020202020204" pitchFamily="34" charset="0"/>
                <a:ea typeface="+mn-ea"/>
                <a:cs typeface="Arial" panose="020B0604020202020204" pitchFamily="34" charset="0"/>
              </a:rPr>
              <a:t>Medicina</a:t>
            </a:r>
            <a:r>
              <a:rPr lang="en-GB" sz="1200" b="0" i="0" kern="1200" dirty="0">
                <a:solidFill>
                  <a:schemeClr val="tx1"/>
                </a:solidFill>
                <a:effectLst/>
                <a:latin typeface="Arial" panose="020B0604020202020204" pitchFamily="34" charset="0"/>
                <a:ea typeface="+mn-ea"/>
                <a:cs typeface="Arial" panose="020B0604020202020204" pitchFamily="34" charset="0"/>
              </a:rPr>
              <a:t>, Universidad </a:t>
            </a:r>
            <a:r>
              <a:rPr lang="en-GB" sz="1200" b="0" i="0" kern="1200" dirty="0" err="1">
                <a:solidFill>
                  <a:schemeClr val="tx1"/>
                </a:solidFill>
                <a:effectLst/>
                <a:latin typeface="Arial" panose="020B0604020202020204" pitchFamily="34" charset="0"/>
                <a:ea typeface="+mn-ea"/>
                <a:cs typeface="Arial" panose="020B0604020202020204" pitchFamily="34" charset="0"/>
              </a:rPr>
              <a:t>Autónoma</a:t>
            </a:r>
            <a:r>
              <a:rPr lang="en-GB" sz="1200" b="0" i="0" kern="1200" dirty="0">
                <a:solidFill>
                  <a:schemeClr val="tx1"/>
                </a:solidFill>
                <a:effectLst/>
                <a:latin typeface="Arial" panose="020B0604020202020204" pitchFamily="34" charset="0"/>
                <a:ea typeface="+mn-ea"/>
                <a:cs typeface="Arial" panose="020B0604020202020204" pitchFamily="34" charset="0"/>
              </a:rPr>
              <a:t> de Chihuahua, Chihuahua, Mexico,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Azienda USL-IRCCS di Reggio Emilia and </a:t>
            </a:r>
            <a:r>
              <a:rPr lang="en-GB" sz="1200" b="0" i="0" kern="1200" dirty="0" err="1">
                <a:solidFill>
                  <a:schemeClr val="tx1"/>
                </a:solidFill>
                <a:effectLst/>
                <a:latin typeface="Arial" panose="020B0604020202020204" pitchFamily="34" charset="0"/>
                <a:ea typeface="+mn-ea"/>
                <a:cs typeface="Arial" panose="020B0604020202020204" pitchFamily="34" charset="0"/>
              </a:rPr>
              <a:t>Universita</a:t>
            </a:r>
            <a:r>
              <a:rPr lang="en-GB" sz="1200" b="0" i="0" kern="1200" dirty="0">
                <a:solidFill>
                  <a:schemeClr val="tx1"/>
                </a:solidFill>
                <a:effectLst/>
                <a:latin typeface="Arial" panose="020B0604020202020204" pitchFamily="34" charset="0"/>
                <a:ea typeface="+mn-ea"/>
                <a:cs typeface="Arial" panose="020B0604020202020204" pitchFamily="34" charset="0"/>
              </a:rPr>
              <a:t>’ di Modena e Reggio Emilia, Reggio Emilia, Italy,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Rheumatology, CHR Orléans and University of Orléans, Orléans, France,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Medicine, Memorial University, St John's, NF, Canada,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Rheumatology, </a:t>
            </a:r>
            <a:r>
              <a:rPr lang="en-GB" sz="1200" b="0" i="0" kern="1200" dirty="0" err="1">
                <a:solidFill>
                  <a:schemeClr val="tx1"/>
                </a:solidFill>
                <a:effectLst/>
                <a:latin typeface="Arial" panose="020B0604020202020204" pitchFamily="34" charset="0"/>
                <a:ea typeface="+mn-ea"/>
                <a:cs typeface="Arial" panose="020B0604020202020204" pitchFamily="34" charset="0"/>
              </a:rPr>
              <a:t>Kiljava</a:t>
            </a:r>
            <a:r>
              <a:rPr lang="en-GB" sz="1200" b="0" i="0" kern="1200" dirty="0">
                <a:solidFill>
                  <a:schemeClr val="tx1"/>
                </a:solidFill>
                <a:effectLst/>
                <a:latin typeface="Arial" panose="020B0604020202020204" pitchFamily="34" charset="0"/>
                <a:ea typeface="+mn-ea"/>
                <a:cs typeface="Arial" panose="020B0604020202020204" pitchFamily="34" charset="0"/>
              </a:rPr>
              <a:t> Medical Research, </a:t>
            </a:r>
            <a:r>
              <a:rPr lang="en-GB" sz="1200" b="0" i="0" kern="1200" dirty="0" err="1">
                <a:solidFill>
                  <a:schemeClr val="tx1"/>
                </a:solidFill>
                <a:effectLst/>
                <a:latin typeface="Arial" panose="020B0604020202020204" pitchFamily="34" charset="0"/>
                <a:ea typeface="+mn-ea"/>
                <a:cs typeface="Arial" panose="020B0604020202020204" pitchFamily="34" charset="0"/>
              </a:rPr>
              <a:t>Hyvinkää</a:t>
            </a:r>
            <a:r>
              <a:rPr lang="en-GB" sz="1200" b="0" i="0" kern="1200" dirty="0">
                <a:solidFill>
                  <a:schemeClr val="tx1"/>
                </a:solidFill>
                <a:effectLst/>
                <a:latin typeface="Arial" panose="020B0604020202020204" pitchFamily="34" charset="0"/>
                <a:ea typeface="+mn-ea"/>
                <a:cs typeface="Arial" panose="020B0604020202020204" pitchFamily="34" charset="0"/>
              </a:rPr>
              <a:t>, Finland,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Hospital </a:t>
            </a:r>
            <a:r>
              <a:rPr lang="en-GB" sz="1200" b="0" i="0" kern="1200" dirty="0" err="1">
                <a:solidFill>
                  <a:schemeClr val="tx1"/>
                </a:solidFill>
                <a:effectLst/>
                <a:latin typeface="Arial" panose="020B0604020202020204" pitchFamily="34" charset="0"/>
                <a:ea typeface="+mn-ea"/>
                <a:cs typeface="Arial" panose="020B0604020202020204" pitchFamily="34" charset="0"/>
              </a:rPr>
              <a:t>Infanta</a:t>
            </a:r>
            <a:r>
              <a:rPr lang="en-GB" sz="1200" b="0" i="0" kern="1200" dirty="0">
                <a:solidFill>
                  <a:schemeClr val="tx1"/>
                </a:solidFill>
                <a:effectLst/>
                <a:latin typeface="Arial" panose="020B0604020202020204" pitchFamily="34" charset="0"/>
                <a:ea typeface="+mn-ea"/>
                <a:cs typeface="Arial" panose="020B0604020202020204" pitchFamily="34" charset="0"/>
              </a:rPr>
              <a:t> Luisa, Sevilla, Spain,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Rheumatology, Norfolk and Norwich University Hospital NHS Foundation Trust and Norwich Medical School, University of East Anglia, Norwich, United Kingdom,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10</a:t>
            </a:r>
            <a:r>
              <a:rPr lang="en-GB" sz="1200" b="0" i="0" kern="1200" dirty="0">
                <a:solidFill>
                  <a:schemeClr val="tx1"/>
                </a:solidFill>
                <a:effectLst/>
                <a:latin typeface="Arial" panose="020B0604020202020204" pitchFamily="34" charset="0"/>
                <a:ea typeface="+mn-ea"/>
                <a:cs typeface="Arial" panose="020B0604020202020204" pitchFamily="34" charset="0"/>
              </a:rPr>
              <a:t>Division of Rheumatology, Department of Internal Medicine, Seoul National University College of Medicine, Seoul, Korea, Republic of (South),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Eli Lilly and Company, Indianapolis, IN,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12</a:t>
            </a:r>
            <a:r>
              <a:rPr lang="en-GB" sz="1200" b="0" i="0" kern="1200" dirty="0">
                <a:solidFill>
                  <a:schemeClr val="tx1"/>
                </a:solidFill>
                <a:effectLst/>
                <a:latin typeface="Arial" panose="020B0604020202020204" pitchFamily="34" charset="0"/>
                <a:ea typeface="+mn-ea"/>
                <a:cs typeface="Arial" panose="020B0604020202020204" pitchFamily="34" charset="0"/>
              </a:rPr>
              <a:t>Rheumatology, McGovern Medical School at the University of Texas Health Science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at Houston, USA, Houston, TX</a:t>
            </a:r>
          </a:p>
          <a:p>
            <a:r>
              <a:rPr lang="en-GB" sz="1200" b="1" i="0" kern="1200" dirty="0">
                <a:solidFill>
                  <a:schemeClr val="tx1"/>
                </a:solidFill>
                <a:effectLst/>
                <a:latin typeface="Arial" panose="020B0604020202020204" pitchFamily="34" charset="0"/>
                <a:ea typeface="+mn-ea"/>
                <a:cs typeface="Arial" panose="020B0604020202020204" pitchFamily="34" charset="0"/>
              </a:rPr>
              <a:t>Date:</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hlinkClick r:id="rId3"/>
              </a:rPr>
              <a:t>Tuesday, October 23, 2018</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Session Time:</a:t>
            </a:r>
            <a:r>
              <a:rPr lang="en-GB" sz="1200" b="0" i="0" kern="1200" dirty="0">
                <a:solidFill>
                  <a:schemeClr val="tx1"/>
                </a:solidFill>
                <a:effectLst/>
                <a:latin typeface="Arial" panose="020B0604020202020204" pitchFamily="34" charset="0"/>
                <a:ea typeface="+mn-ea"/>
                <a:cs typeface="Arial" panose="020B0604020202020204" pitchFamily="34" charset="0"/>
              </a:rPr>
              <a:t> 9:00AM-11:00AM</a:t>
            </a:r>
          </a:p>
          <a:p>
            <a:r>
              <a:rPr lang="en-GB"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kern="1200" dirty="0">
                <a:solidFill>
                  <a:schemeClr val="tx1"/>
                </a:solidFill>
                <a:effectLst/>
                <a:latin typeface="Arial" panose="020B0604020202020204" pitchFamily="34" charset="0"/>
                <a:ea typeface="+mn-ea"/>
                <a:cs typeface="Arial" panose="020B0604020202020204" pitchFamily="34" charset="0"/>
              </a:rPr>
              <a:t>TNF inhibitors (TNFi) are recommended for patients with axial SpA (axSpA) who do not respond to or tolerate NSAIDs. Some patients are inadequate responders or intolerant to TNFi and this axSpA population has not been exclusively studied in a clinical trial. In COAST-W (NCT02696798), we investigated the efficacy and safety of </a:t>
            </a:r>
            <a:r>
              <a:rPr lang="en-GB" sz="1200" b="0" i="0" kern="1200" dirty="0" err="1">
                <a:solidFill>
                  <a:schemeClr val="tx1"/>
                </a:solidFill>
                <a:effectLst/>
                <a:latin typeface="Arial" panose="020B0604020202020204" pitchFamily="34" charset="0"/>
                <a:ea typeface="+mn-ea"/>
                <a:cs typeface="Arial" panose="020B0604020202020204" pitchFamily="34" charset="0"/>
              </a:rPr>
              <a:t>ixekizumab</a:t>
            </a:r>
            <a:r>
              <a:rPr lang="en-GB" sz="1200" b="0" i="0" kern="1200" dirty="0">
                <a:solidFill>
                  <a:schemeClr val="tx1"/>
                </a:solidFill>
                <a:effectLst/>
                <a:latin typeface="Arial" panose="020B0604020202020204" pitchFamily="34" charset="0"/>
                <a:ea typeface="+mn-ea"/>
                <a:cs typeface="Arial" panose="020B0604020202020204" pitchFamily="34" charset="0"/>
              </a:rPr>
              <a:t>, a high-affinity monoclonal antibody that selectively targets IL-17A, in patients with active radiographic axSpA (r-axSpA) with prior inadequate response (IR) or intolerance to 1 or 2 TNFi.</a:t>
            </a:r>
          </a:p>
          <a:p>
            <a:r>
              <a:rPr lang="en-GB" sz="1200" b="1" i="0" kern="1200" dirty="0">
                <a:solidFill>
                  <a:schemeClr val="tx1"/>
                </a:solidFill>
                <a:effectLst/>
                <a:latin typeface="Arial" panose="020B0604020202020204" pitchFamily="34" charset="0"/>
                <a:ea typeface="+mn-ea"/>
                <a:cs typeface="Arial" panose="020B0604020202020204" pitchFamily="34" charset="0"/>
              </a:rPr>
              <a:t>Methods: </a:t>
            </a:r>
            <a:r>
              <a:rPr lang="en-GB" sz="1200" b="0" i="0" kern="1200" dirty="0">
                <a:solidFill>
                  <a:schemeClr val="tx1"/>
                </a:solidFill>
                <a:effectLst/>
                <a:latin typeface="Arial" panose="020B0604020202020204" pitchFamily="34" charset="0"/>
                <a:ea typeface="+mn-ea"/>
                <a:cs typeface="Arial" panose="020B0604020202020204" pitchFamily="34" charset="0"/>
              </a:rPr>
              <a:t>In this randomized, double-blind, placebo-controlled, Phase 3 trial, adult patients with IR/intolerance to 1 or 2 TNFi and an established diagnosis of r-axSpA (patients fulfilling ASAS classification criteria for axSpA, with radiographic sacroiliitis centrally defined by modified New York criteria) were recruited and randomized 1:1:1 to placebo (PBO) or 80-mg subcutaneous </a:t>
            </a:r>
            <a:r>
              <a:rPr lang="en-GB" sz="1200" b="0" i="0" kern="1200" dirty="0" err="1">
                <a:solidFill>
                  <a:schemeClr val="tx1"/>
                </a:solidFill>
                <a:effectLst/>
                <a:latin typeface="Arial" panose="020B0604020202020204" pitchFamily="34" charset="0"/>
                <a:ea typeface="+mn-ea"/>
                <a:cs typeface="Arial" panose="020B0604020202020204" pitchFamily="34" charset="0"/>
              </a:rPr>
              <a:t>ixekizumab</a:t>
            </a:r>
            <a:r>
              <a:rPr lang="en-GB" sz="1200" b="0" i="0" kern="1200" dirty="0">
                <a:solidFill>
                  <a:schemeClr val="tx1"/>
                </a:solidFill>
                <a:effectLst/>
                <a:latin typeface="Arial" panose="020B0604020202020204" pitchFamily="34" charset="0"/>
                <a:ea typeface="+mn-ea"/>
                <a:cs typeface="Arial" panose="020B0604020202020204" pitchFamily="34" charset="0"/>
              </a:rPr>
              <a:t> every 2 (IXEQ2W) or 4 (IXEQ4W) weeks, with either 80-mg or 160-mg starting dose (assigned 1:1). The primary endpoint was ASAS40 response rate at Week 16. Secondary outcomes and safety were also assessed. Categorical outcomes were </a:t>
            </a:r>
            <a:r>
              <a:rPr lang="en-GB" sz="1200" b="0" i="0" kern="1200" dirty="0" err="1">
                <a:solidFill>
                  <a:schemeClr val="tx1"/>
                </a:solidFill>
                <a:effectLst/>
                <a:latin typeface="Arial" panose="020B0604020202020204" pitchFamily="34" charset="0"/>
                <a:ea typeface="+mn-ea"/>
                <a:cs typeface="Arial" panose="020B0604020202020204" pitchFamily="34" charset="0"/>
              </a:rPr>
              <a:t>analyzed</a:t>
            </a:r>
            <a:r>
              <a:rPr lang="en-GB" sz="1200" b="0" i="0" kern="1200" dirty="0">
                <a:solidFill>
                  <a:schemeClr val="tx1"/>
                </a:solidFill>
                <a:effectLst/>
                <a:latin typeface="Arial" panose="020B0604020202020204" pitchFamily="34" charset="0"/>
                <a:ea typeface="+mn-ea"/>
                <a:cs typeface="Arial" panose="020B0604020202020204" pitchFamily="34" charset="0"/>
              </a:rPr>
              <a:t> by logistic regression with non-responder imputation. Continuous outcomes were </a:t>
            </a:r>
            <a:r>
              <a:rPr lang="en-GB" sz="1200" b="0" i="0" kern="1200" dirty="0" err="1">
                <a:solidFill>
                  <a:schemeClr val="tx1"/>
                </a:solidFill>
                <a:effectLst/>
                <a:latin typeface="Arial" panose="020B0604020202020204" pitchFamily="34" charset="0"/>
                <a:ea typeface="+mn-ea"/>
                <a:cs typeface="Arial" panose="020B0604020202020204" pitchFamily="34" charset="0"/>
              </a:rPr>
              <a:t>analyzed</a:t>
            </a:r>
            <a:r>
              <a:rPr lang="en-GB" sz="1200" b="0" i="0" kern="1200" dirty="0">
                <a:solidFill>
                  <a:schemeClr val="tx1"/>
                </a:solidFill>
                <a:effectLst/>
                <a:latin typeface="Arial" panose="020B0604020202020204" pitchFamily="34" charset="0"/>
                <a:ea typeface="+mn-ea"/>
                <a:cs typeface="Arial" panose="020B0604020202020204" pitchFamily="34" charset="0"/>
              </a:rPr>
              <a:t> by mixed-effects model of repeated measures except MRI SPARCC scores (analysis of covariance using observed case without imputation).</a:t>
            </a:r>
          </a:p>
          <a:p>
            <a:r>
              <a:rPr lang="en-GB" sz="1200" b="1" i="0" kern="1200" dirty="0">
                <a:solidFill>
                  <a:schemeClr val="tx1"/>
                </a:solidFill>
                <a:effectLst/>
                <a:latin typeface="Arial" panose="020B0604020202020204" pitchFamily="34" charset="0"/>
                <a:ea typeface="+mn-ea"/>
                <a:cs typeface="Arial" panose="020B0604020202020204" pitchFamily="34" charset="0"/>
              </a:rPr>
              <a:t>Results: </a:t>
            </a:r>
            <a:r>
              <a:rPr lang="en-GB" sz="1200" b="0" i="0" kern="1200" dirty="0">
                <a:solidFill>
                  <a:schemeClr val="tx1"/>
                </a:solidFill>
                <a:effectLst/>
                <a:latin typeface="Arial" panose="020B0604020202020204" pitchFamily="34" charset="0"/>
                <a:ea typeface="+mn-ea"/>
                <a:cs typeface="Arial" panose="020B0604020202020204" pitchFamily="34" charset="0"/>
              </a:rPr>
              <a:t>In total,</a:t>
            </a:r>
            <a:r>
              <a:rPr lang="en-GB" sz="1200" b="1"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316 patients were randomized to PBO (N=104), IXEQ2W (N=98), or IXEQ4W (N=114). All patients possessed very active (mean BASDAI: 7.4±1.3) and longstanding disease (median duration of symptoms = 16.7 years); 90% had a prior IR and 10% were intolerant to TNFi. At Week 16, significantly higher proportions of IXEQ2W (N=30 [30.6%]; p=0.003) or IXEQ4W (N=29 [25.4%]; p=0.017) patients achieved ASAS40 versus PBO (N=13 [12.5%]), with statistically significant differences as early as Week 1 for both treatment regimens. Significant improvements were observed for disease activity, function, quality of life, spinal MRI inflammation, and high sensitivity CRP (Table 1). The majority of treatment emergent adverse events (AE) were mild/moderate (Table 2). Serious AEs were consistent across arms. One death was reported (IXEQ2W) due to suicide, which was not attributable to study drug per the blinded principal investigator. </a:t>
            </a:r>
          </a:p>
          <a:p>
            <a:r>
              <a:rPr lang="en-GB" sz="1200" b="1" i="0" kern="1200" dirty="0">
                <a:solidFill>
                  <a:schemeClr val="tx1"/>
                </a:solidFill>
                <a:effectLst/>
                <a:latin typeface="Arial" panose="020B0604020202020204" pitchFamily="34" charset="0"/>
                <a:ea typeface="+mn-ea"/>
                <a:cs typeface="Arial" panose="020B0604020202020204" pitchFamily="34" charset="0"/>
              </a:rPr>
              <a:t>Conclusion: </a:t>
            </a:r>
            <a:r>
              <a:rPr lang="en-GB" sz="1200" b="0" i="0" kern="1200" dirty="0">
                <a:solidFill>
                  <a:schemeClr val="tx1"/>
                </a:solidFill>
                <a:effectLst/>
                <a:latin typeface="Arial" panose="020B0604020202020204" pitchFamily="34" charset="0"/>
                <a:ea typeface="+mn-ea"/>
                <a:cs typeface="Arial" panose="020B0604020202020204" pitchFamily="34" charset="0"/>
              </a:rPr>
              <a:t>Both</a:t>
            </a:r>
            <a:r>
              <a:rPr lang="en-GB" sz="1200" b="1"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ixekizumab</a:t>
            </a:r>
            <a:r>
              <a:rPr lang="en-GB" sz="1200" b="0" i="0" kern="1200" dirty="0">
                <a:solidFill>
                  <a:schemeClr val="tx1"/>
                </a:solidFill>
                <a:effectLst/>
                <a:latin typeface="Arial" panose="020B0604020202020204" pitchFamily="34" charset="0"/>
                <a:ea typeface="+mn-ea"/>
                <a:cs typeface="Arial" panose="020B0604020202020204" pitchFamily="34" charset="0"/>
              </a:rPr>
              <a:t> treatment regimens yielded rapid and significant improvements in the signs and symptoms of r-axSpA at Week 16 in patients with previous IR or intolerance to 1 or 2 TNFi, compared to PBO.</a:t>
            </a:r>
          </a:p>
          <a:p>
            <a:br>
              <a:rPr lang="en-GB" dirty="0"/>
            </a:br>
            <a:endParaRPr lang="en-US" dirty="0"/>
          </a:p>
        </p:txBody>
      </p:sp>
    </p:spTree>
    <p:extLst>
      <p:ext uri="{BB962C8B-B14F-4D97-AF65-F5344CB8AC3E}">
        <p14:creationId xmlns:p14="http://schemas.microsoft.com/office/powerpoint/2010/main" val="233559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1868</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Efficacy and Safety Outcomes in Patients with Non-Radiographic Axial </a:t>
            </a:r>
            <a:r>
              <a:rPr lang="en-GB" sz="1200" b="1" kern="1200" dirty="0" err="1">
                <a:solidFill>
                  <a:schemeClr val="tx1"/>
                </a:solidFill>
                <a:effectLst/>
                <a:latin typeface="Arial" panose="020B0604020202020204" pitchFamily="34" charset="0"/>
                <a:ea typeface="+mn-ea"/>
                <a:cs typeface="Arial" panose="020B0604020202020204" pitchFamily="34" charset="0"/>
              </a:rPr>
              <a:t>Spondyloarthritis</a:t>
            </a:r>
            <a:r>
              <a:rPr lang="en-GB" sz="1200" b="1" kern="1200" dirty="0">
                <a:solidFill>
                  <a:schemeClr val="tx1"/>
                </a:solidFill>
                <a:effectLst/>
                <a:latin typeface="Arial" panose="020B0604020202020204" pitchFamily="34" charset="0"/>
                <a:ea typeface="+mn-ea"/>
                <a:cs typeface="Arial" panose="020B0604020202020204" pitchFamily="34" charset="0"/>
              </a:rPr>
              <a:t> Treated with Certolizumab Pegol: Results from the First 52-Week Randomized Placebo-Controlled Study (NCT02552212)</a:t>
            </a:r>
          </a:p>
          <a:p>
            <a:r>
              <a:rPr lang="en-GB" sz="1200" b="1" i="0" kern="1200" dirty="0">
                <a:solidFill>
                  <a:schemeClr val="tx1"/>
                </a:solidFill>
                <a:effectLst/>
                <a:latin typeface="Arial" panose="020B0604020202020204" pitchFamily="34" charset="0"/>
                <a:ea typeface="+mn-ea"/>
                <a:cs typeface="Arial" panose="020B0604020202020204" pitchFamily="34" charset="0"/>
              </a:rPr>
              <a:t>Atul A. Deodhar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Lianne S. Gensler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 Jonathan Kay</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 Walter P. Maksymowych</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Nigil</a:t>
            </a:r>
            <a:r>
              <a:rPr lang="en-GB" sz="1200" b="0" i="0" kern="1200" dirty="0">
                <a:solidFill>
                  <a:schemeClr val="tx1"/>
                </a:solidFill>
                <a:effectLst/>
                <a:latin typeface="Arial" panose="020B0604020202020204" pitchFamily="34" charset="0"/>
                <a:ea typeface="+mn-ea"/>
                <a:cs typeface="Arial" panose="020B0604020202020204" pitchFamily="34" charset="0"/>
              </a:rPr>
              <a:t> Haroon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 Robert B.M. Landewé</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 Martin Rudwaleit</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 Stephen Hall</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 Lars Bauer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 Bengt Hoepken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 Natasha de Peyrecave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10</a:t>
            </a:r>
            <a:r>
              <a:rPr lang="en-GB" sz="1200" b="0" i="0" kern="1200" dirty="0">
                <a:solidFill>
                  <a:schemeClr val="tx1"/>
                </a:solidFill>
                <a:effectLst/>
                <a:latin typeface="Arial" panose="020B0604020202020204" pitchFamily="34" charset="0"/>
                <a:ea typeface="+mn-ea"/>
                <a:cs typeface="Arial" panose="020B0604020202020204" pitchFamily="34" charset="0"/>
              </a:rPr>
              <a:t>, Brian Kilgallen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 and </a:t>
            </a:r>
            <a:r>
              <a:rPr lang="en-GB" sz="1200" b="0" i="0" kern="1200" dirty="0" err="1">
                <a:solidFill>
                  <a:schemeClr val="tx1"/>
                </a:solidFill>
                <a:effectLst/>
                <a:latin typeface="Arial" panose="020B0604020202020204" pitchFamily="34" charset="0"/>
                <a:ea typeface="+mn-ea"/>
                <a:cs typeface="Arial" panose="020B0604020202020204" pitchFamily="34" charset="0"/>
              </a:rPr>
              <a:t>Désirée</a:t>
            </a:r>
            <a:r>
              <a:rPr lang="en-GB" sz="1200" b="0" i="0" kern="1200" dirty="0">
                <a:solidFill>
                  <a:schemeClr val="tx1"/>
                </a:solidFill>
                <a:effectLst/>
                <a:latin typeface="Arial" panose="020B0604020202020204" pitchFamily="34" charset="0"/>
                <a:ea typeface="+mn-ea"/>
                <a:cs typeface="Arial" panose="020B0604020202020204" pitchFamily="34" charset="0"/>
              </a:rPr>
              <a:t> van der Heijde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12</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Oregon Health and Science University, Portland, OR,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University of California San Francisco, San Francisco, CA,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Division of Rheumatology, University of Massachusetts Medical School and UMass Memorial Medical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Worcester, MA,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Department of Medicine, University of Alberta, Edmonton, AB, Canada,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University Health Network, University of Toronto, Toronto, ON, Canada,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Amsterdam Rheumatology &amp; Clinical Immunology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and </a:t>
            </a:r>
            <a:r>
              <a:rPr lang="en-GB" sz="1200" b="0" i="0" kern="1200" dirty="0" err="1">
                <a:solidFill>
                  <a:schemeClr val="tx1"/>
                </a:solidFill>
                <a:effectLst/>
                <a:latin typeface="Arial" panose="020B0604020202020204" pitchFamily="34" charset="0"/>
                <a:ea typeface="+mn-ea"/>
                <a:cs typeface="Arial" panose="020B0604020202020204" pitchFamily="34" charset="0"/>
              </a:rPr>
              <a:t>Zuyderland</a:t>
            </a:r>
            <a:r>
              <a:rPr lang="en-GB" sz="1200" b="0" i="0" kern="1200" dirty="0">
                <a:solidFill>
                  <a:schemeClr val="tx1"/>
                </a:solidFill>
                <a:effectLst/>
                <a:latin typeface="Arial" panose="020B0604020202020204" pitchFamily="34" charset="0"/>
                <a:ea typeface="+mn-ea"/>
                <a:cs typeface="Arial" panose="020B0604020202020204" pitchFamily="34" charset="0"/>
              </a:rPr>
              <a:t> Medical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Amsterdam; Heerlen, Netherlands,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Department of Internal Medicine and Rheumatology, </a:t>
            </a:r>
            <a:r>
              <a:rPr lang="en-GB" sz="1200" b="0" i="0" kern="1200" dirty="0" err="1">
                <a:solidFill>
                  <a:schemeClr val="tx1"/>
                </a:solidFill>
                <a:effectLst/>
                <a:latin typeface="Arial" panose="020B0604020202020204" pitchFamily="34" charset="0"/>
                <a:ea typeface="+mn-ea"/>
                <a:cs typeface="Arial" panose="020B0604020202020204" pitchFamily="34" charset="0"/>
              </a:rPr>
              <a:t>Klinikum</a:t>
            </a:r>
            <a:r>
              <a:rPr lang="en-GB" sz="1200" b="0" i="0" kern="1200" dirty="0">
                <a:solidFill>
                  <a:schemeClr val="tx1"/>
                </a:solidFill>
                <a:effectLst/>
                <a:latin typeface="Arial" panose="020B0604020202020204" pitchFamily="34" charset="0"/>
                <a:ea typeface="+mn-ea"/>
                <a:cs typeface="Arial" panose="020B0604020202020204" pitchFamily="34" charset="0"/>
              </a:rPr>
              <a:t> Bielefeld, Bielefeld,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Cabrini Medical Centre, Cabrini Private Hospital, Malvern, Australia,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UCB Pharma, </a:t>
            </a:r>
            <a:r>
              <a:rPr lang="en-GB" sz="1200" b="0" i="0" kern="1200" dirty="0" err="1">
                <a:solidFill>
                  <a:schemeClr val="tx1"/>
                </a:solidFill>
                <a:effectLst/>
                <a:latin typeface="Arial" panose="020B0604020202020204" pitchFamily="34" charset="0"/>
                <a:ea typeface="+mn-ea"/>
                <a:cs typeface="Arial" panose="020B0604020202020204" pitchFamily="34" charset="0"/>
              </a:rPr>
              <a:t>Monheim</a:t>
            </a:r>
            <a:r>
              <a:rPr lang="en-GB" sz="1200" b="0" i="0" kern="1200" dirty="0">
                <a:solidFill>
                  <a:schemeClr val="tx1"/>
                </a:solidFill>
                <a:effectLst/>
                <a:latin typeface="Arial" panose="020B0604020202020204" pitchFamily="34" charset="0"/>
                <a:ea typeface="+mn-ea"/>
                <a:cs typeface="Arial" panose="020B0604020202020204" pitchFamily="34" charset="0"/>
              </a:rPr>
              <a:t>,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10</a:t>
            </a:r>
            <a:r>
              <a:rPr lang="en-GB" sz="1200" b="0" i="0" kern="1200" dirty="0">
                <a:solidFill>
                  <a:schemeClr val="tx1"/>
                </a:solidFill>
                <a:effectLst/>
                <a:latin typeface="Arial" panose="020B0604020202020204" pitchFamily="34" charset="0"/>
                <a:ea typeface="+mn-ea"/>
                <a:cs typeface="Arial" panose="020B0604020202020204" pitchFamily="34" charset="0"/>
              </a:rPr>
              <a:t>UCB Pharma, Brussels, Belgium,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r>
              <a:rPr lang="en-GB" sz="1200" b="0" i="0" kern="1200" dirty="0">
                <a:solidFill>
                  <a:schemeClr val="tx1"/>
                </a:solidFill>
                <a:effectLst/>
                <a:latin typeface="Arial" panose="020B0604020202020204" pitchFamily="34" charset="0"/>
                <a:ea typeface="+mn-ea"/>
                <a:cs typeface="Arial" panose="020B0604020202020204" pitchFamily="34" charset="0"/>
              </a:rPr>
              <a:t>UCB Pharma, Raleigh, NC,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12</a:t>
            </a:r>
            <a:r>
              <a:rPr lang="en-GB" sz="1200" b="0" i="0" kern="1200" dirty="0">
                <a:solidFill>
                  <a:schemeClr val="tx1"/>
                </a:solidFill>
                <a:effectLst/>
                <a:latin typeface="Arial" panose="020B0604020202020204" pitchFamily="34" charset="0"/>
                <a:ea typeface="+mn-ea"/>
                <a:cs typeface="Arial" panose="020B0604020202020204" pitchFamily="34" charset="0"/>
              </a:rPr>
              <a:t>Department of Rheumatology, Leiden University Medical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Leiden, Netherlands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Background/Purpose:</a:t>
            </a:r>
            <a:r>
              <a:rPr lang="en-GB" sz="1200" b="1"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In the USA, certolizumab pegol (CZP) is approved for treatment of adults with active ankylosing spondylitis (AS) and not for non-radiographic axial </a:t>
            </a:r>
            <a:r>
              <a:rPr lang="en-GB" sz="1200" b="0" i="0" kern="1200" dirty="0" err="1">
                <a:solidFill>
                  <a:schemeClr val="tx1"/>
                </a:solidFill>
                <a:effectLst/>
                <a:latin typeface="Arial" panose="020B0604020202020204" pitchFamily="34" charset="0"/>
                <a:ea typeface="+mn-ea"/>
                <a:cs typeface="Arial" panose="020B0604020202020204" pitchFamily="34" charset="0"/>
              </a:rPr>
              <a:t>spondyloarthritis</a:t>
            </a:r>
            <a:r>
              <a:rPr lang="en-GB" sz="1200" b="0" i="0" kern="1200" dirty="0">
                <a:solidFill>
                  <a:schemeClr val="tx1"/>
                </a:solidFill>
                <a:effectLst/>
                <a:latin typeface="Arial" panose="020B0604020202020204" pitchFamily="34" charset="0"/>
                <a:ea typeface="+mn-ea"/>
                <a:cs typeface="Arial" panose="020B0604020202020204" pitchFamily="34" charset="0"/>
              </a:rPr>
              <a:t> (nr-</a:t>
            </a:r>
            <a:r>
              <a:rPr lang="en-GB" sz="1200" b="0" i="0" kern="1200" dirty="0" err="1">
                <a:solidFill>
                  <a:schemeClr val="tx1"/>
                </a:solidFill>
                <a:effectLst/>
                <a:latin typeface="Arial" panose="020B0604020202020204" pitchFamily="34" charset="0"/>
                <a:ea typeface="+mn-ea"/>
                <a:cs typeface="Arial" panose="020B0604020202020204" pitchFamily="34" charset="0"/>
              </a:rPr>
              <a:t>axSpA</a:t>
            </a:r>
            <a:r>
              <a:rPr lang="en-GB" sz="1200" b="0" i="0" kern="1200" dirty="0">
                <a:solidFill>
                  <a:schemeClr val="tx1"/>
                </a:solidFill>
                <a:effectLst/>
                <a:latin typeface="Arial" panose="020B0604020202020204" pitchFamily="34" charset="0"/>
                <a:ea typeface="+mn-ea"/>
                <a:cs typeface="Arial" panose="020B0604020202020204" pitchFamily="34" charset="0"/>
              </a:rPr>
              <a:t>). The Food and Drug Administration (FDA) expressed concerns that the natural history of nr-</a:t>
            </a:r>
            <a:r>
              <a:rPr lang="en-GB" sz="1200" b="0" i="0" kern="1200" dirty="0" err="1">
                <a:solidFill>
                  <a:schemeClr val="tx1"/>
                </a:solidFill>
                <a:effectLst/>
                <a:latin typeface="Arial" panose="020B0604020202020204" pitchFamily="34" charset="0"/>
                <a:ea typeface="+mn-ea"/>
                <a:cs typeface="Arial" panose="020B0604020202020204" pitchFamily="34" charset="0"/>
              </a:rPr>
              <a:t>axSpA</a:t>
            </a:r>
            <a:r>
              <a:rPr lang="en-GB" sz="1200" b="0" i="0" kern="1200" dirty="0">
                <a:solidFill>
                  <a:schemeClr val="tx1"/>
                </a:solidFill>
                <a:effectLst/>
                <a:latin typeface="Arial" panose="020B0604020202020204" pitchFamily="34" charset="0"/>
                <a:ea typeface="+mn-ea"/>
                <a:cs typeface="Arial" panose="020B0604020202020204" pitchFamily="34" charset="0"/>
              </a:rPr>
              <a:t> is poorly understood, with potential for spontaneous remission. C-</a:t>
            </a:r>
            <a:r>
              <a:rPr lang="en-GB" sz="1200" b="0" i="0" kern="1200" dirty="0" err="1">
                <a:solidFill>
                  <a:schemeClr val="tx1"/>
                </a:solidFill>
                <a:effectLst/>
                <a:latin typeface="Arial" panose="020B0604020202020204" pitchFamily="34" charset="0"/>
                <a:ea typeface="+mn-ea"/>
                <a:cs typeface="Arial" panose="020B0604020202020204" pitchFamily="34" charset="0"/>
              </a:rPr>
              <a:t>axSpAnd</a:t>
            </a:r>
            <a:r>
              <a:rPr lang="en-GB" sz="1200" b="0" i="0" kern="1200" dirty="0">
                <a:solidFill>
                  <a:schemeClr val="tx1"/>
                </a:solidFill>
                <a:effectLst/>
                <a:latin typeface="Arial" panose="020B0604020202020204" pitchFamily="34" charset="0"/>
                <a:ea typeface="+mn-ea"/>
                <a:cs typeface="Arial" panose="020B0604020202020204" pitchFamily="34" charset="0"/>
              </a:rPr>
              <a:t> was initiated, following FDA recommendations, to assess CZP efficacy vs conventional standard of care treatment in patients (pts) with active nr-</a:t>
            </a:r>
            <a:r>
              <a:rPr lang="en-GB" sz="1200" b="0" i="0" kern="1200" dirty="0" err="1">
                <a:solidFill>
                  <a:schemeClr val="tx1"/>
                </a:solidFill>
                <a:effectLst/>
                <a:latin typeface="Arial" panose="020B0604020202020204" pitchFamily="34" charset="0"/>
                <a:ea typeface="+mn-ea"/>
                <a:cs typeface="Arial" panose="020B0604020202020204" pitchFamily="34" charset="0"/>
              </a:rPr>
              <a:t>axSpA</a:t>
            </a:r>
            <a:r>
              <a:rPr lang="en-GB" sz="1200" b="0" i="0" kern="1200" dirty="0">
                <a:solidFill>
                  <a:schemeClr val="tx1"/>
                </a:solidFill>
                <a:effectLst/>
                <a:latin typeface="Arial" panose="020B0604020202020204" pitchFamily="34" charset="0"/>
                <a:ea typeface="+mn-ea"/>
                <a:cs typeface="Arial" panose="020B0604020202020204" pitchFamily="34" charset="0"/>
              </a:rPr>
              <a:t> and objective signs of inflammation (OSI) during a 52-week (wk) placebo (PBO)-controlled study.</a:t>
            </a:r>
          </a:p>
          <a:p>
            <a:r>
              <a:rPr lang="en-GB" sz="1200" b="1" i="0" kern="1200" dirty="0">
                <a:solidFill>
                  <a:schemeClr val="tx1"/>
                </a:solidFill>
                <a:effectLst/>
                <a:latin typeface="Arial" panose="020B0604020202020204" pitchFamily="34" charset="0"/>
                <a:ea typeface="+mn-ea"/>
                <a:cs typeface="Arial" panose="020B0604020202020204" pitchFamily="34" charset="0"/>
              </a:rPr>
              <a:t>Methods:</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Arial" panose="020B0604020202020204" pitchFamily="34" charset="0"/>
                <a:ea typeface="+mn-ea"/>
                <a:cs typeface="Arial" panose="020B0604020202020204" pitchFamily="34" charset="0"/>
              </a:rPr>
              <a:t>C-</a:t>
            </a:r>
            <a:r>
              <a:rPr lang="en-GB" sz="1200" b="0" i="0" kern="1200" dirty="0" err="1">
                <a:solidFill>
                  <a:schemeClr val="tx1"/>
                </a:solidFill>
                <a:effectLst/>
                <a:latin typeface="Arial" panose="020B0604020202020204" pitchFamily="34" charset="0"/>
                <a:ea typeface="+mn-ea"/>
                <a:cs typeface="Arial" panose="020B0604020202020204" pitchFamily="34" charset="0"/>
              </a:rPr>
              <a:t>axSpAnd</a:t>
            </a:r>
            <a:r>
              <a:rPr lang="en-GB" sz="1200" b="0" i="0" kern="1200" dirty="0">
                <a:solidFill>
                  <a:schemeClr val="tx1"/>
                </a:solidFill>
                <a:effectLst/>
                <a:latin typeface="Arial" panose="020B0604020202020204" pitchFamily="34" charset="0"/>
                <a:ea typeface="+mn-ea"/>
                <a:cs typeface="Arial" panose="020B0604020202020204" pitchFamily="34" charset="0"/>
              </a:rPr>
              <a:t> (NCT02552212) was a 52-wk, phase 3, </a:t>
            </a:r>
            <a:r>
              <a:rPr lang="en-GB" sz="1200" b="0" i="0" kern="1200" dirty="0" err="1">
                <a:solidFill>
                  <a:schemeClr val="tx1"/>
                </a:solidFill>
                <a:effectLst/>
                <a:latin typeface="Arial" panose="020B0604020202020204" pitchFamily="34" charset="0"/>
                <a:ea typeface="+mn-ea"/>
                <a:cs typeface="Arial" panose="020B0604020202020204" pitchFamily="34" charset="0"/>
              </a:rPr>
              <a:t>multicenter</a:t>
            </a:r>
            <a:r>
              <a:rPr lang="en-GB" sz="1200" b="0" i="0" kern="1200" dirty="0">
                <a:solidFill>
                  <a:schemeClr val="tx1"/>
                </a:solidFill>
                <a:effectLst/>
                <a:latin typeface="Arial" panose="020B0604020202020204" pitchFamily="34" charset="0"/>
                <a:ea typeface="+mn-ea"/>
                <a:cs typeface="Arial" panose="020B0604020202020204" pitchFamily="34" charset="0"/>
              </a:rPr>
              <a:t>, double-blind, PBO-controlled study. Pts were randomized 1:1 to PBO or CZP (400 mg at Weeks 0, 2, and 4, then 200 mg every 2 wks) and stratified by sacroiliitis on MRI and C-reactive protein (CRP) at baseline (BL) and region. Pts were ≥18 years with OSI (elevated CRP and/or positive MRI of the sacroiliac [SI] joint), symptom duration ≥12 months, documented diagnosis of </a:t>
            </a:r>
            <a:r>
              <a:rPr lang="en-GB" sz="1200" b="0" i="0" kern="1200" dirty="0" err="1">
                <a:solidFill>
                  <a:schemeClr val="tx1"/>
                </a:solidFill>
                <a:effectLst/>
                <a:latin typeface="Arial" panose="020B0604020202020204" pitchFamily="34" charset="0"/>
                <a:ea typeface="+mn-ea"/>
                <a:cs typeface="Arial" panose="020B0604020202020204" pitchFamily="34" charset="0"/>
              </a:rPr>
              <a:t>axSpA</a:t>
            </a:r>
            <a:r>
              <a:rPr lang="en-GB" sz="1200" b="0" i="0" kern="1200" dirty="0">
                <a:solidFill>
                  <a:schemeClr val="tx1"/>
                </a:solidFill>
                <a:effectLst/>
                <a:latin typeface="Arial" panose="020B0604020202020204" pitchFamily="34" charset="0"/>
                <a:ea typeface="+mn-ea"/>
                <a:cs typeface="Arial" panose="020B0604020202020204" pitchFamily="34" charset="0"/>
              </a:rPr>
              <a:t> and met ASAS (but not modified New York) classification criteria. Randomized pts could switch to open-label (OL) CZP treatment or alternative OL treatment at any time, and concomitant medication could be adjusted at any point during the trial. The primary efficacy variable was Ankylosing Spondylitis Disease Activity Score Major Improvement (ASDAS-MI; defined as ASDAS decrease from BL ≥2.0 points or reaching lowest possible value) at Wk52. ASAS40 Wk12 response was assessed as the first secondary variable.</a:t>
            </a:r>
          </a:p>
          <a:p>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a:t>
            </a:r>
            <a:r>
              <a:rPr lang="en-GB" sz="1200" b="1"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317 pts were randomized (PBO: 158, CZP: 159; Table). At Wk52, ASDAS-MI response was shown in 47.2% CZP vs 7.0% PBO pts (p-value: &lt;0.001; Figure). All sensitivity analyses supported the primary outcome. Rapid improvement (ASDAS-MI Wk2 response) was observed in 20.8% CZP vs 1.3% PBO pts. ASAS40 response was reached in 47.8% CZP vs 11.4% PBO pts at Wk12. 60.8% PBO pts escaped to OL CZP vs 12.6% CZP pts by Wk52. No new safety signal was identified.</a:t>
            </a:r>
          </a:p>
          <a:p>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1" i="0" kern="1200" dirty="0">
                <a:solidFill>
                  <a:schemeClr val="tx1"/>
                </a:solidFill>
                <a:effectLst/>
                <a:latin typeface="Arial" panose="020B0604020202020204" pitchFamily="34" charset="0"/>
                <a:ea typeface="+mn-ea"/>
                <a:cs typeface="Arial" panose="020B0604020202020204" pitchFamily="34" charset="0"/>
              </a:rPr>
              <a:t>Conclusion: </a:t>
            </a:r>
            <a:r>
              <a:rPr lang="en-GB" sz="1200" b="0" i="0" kern="1200" dirty="0">
                <a:solidFill>
                  <a:schemeClr val="tx1"/>
                </a:solidFill>
                <a:effectLst/>
                <a:latin typeface="Arial" panose="020B0604020202020204" pitchFamily="34" charset="0"/>
                <a:ea typeface="+mn-ea"/>
                <a:cs typeface="Arial" panose="020B0604020202020204" pitchFamily="34" charset="0"/>
              </a:rPr>
              <a:t>C-</a:t>
            </a:r>
            <a:r>
              <a:rPr lang="en-GB" sz="1200" b="0" i="0" kern="1200" dirty="0" err="1">
                <a:solidFill>
                  <a:schemeClr val="tx1"/>
                </a:solidFill>
                <a:effectLst/>
                <a:latin typeface="Arial" panose="020B0604020202020204" pitchFamily="34" charset="0"/>
                <a:ea typeface="+mn-ea"/>
                <a:cs typeface="Arial" panose="020B0604020202020204" pitchFamily="34" charset="0"/>
              </a:rPr>
              <a:t>axSpAnd</a:t>
            </a:r>
            <a:r>
              <a:rPr lang="en-GB" sz="1200" b="0" i="0" kern="1200" dirty="0">
                <a:solidFill>
                  <a:schemeClr val="tx1"/>
                </a:solidFill>
                <a:effectLst/>
                <a:latin typeface="Arial" panose="020B0604020202020204" pitchFamily="34" charset="0"/>
                <a:ea typeface="+mn-ea"/>
                <a:cs typeface="Arial" panose="020B0604020202020204" pitchFamily="34" charset="0"/>
              </a:rPr>
              <a:t> is the first study to assess efficacy of an anti-TNF in nr-axSpA using a 52-wk, PBO-controlled period.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Clinically relevant and statistically significant improvements were seen in CZP vs PBO pts</a:t>
            </a:r>
            <a:r>
              <a:rPr lang="en-GB" sz="1200" b="0" i="0" kern="1200" dirty="0">
                <a:solidFill>
                  <a:schemeClr val="tx1"/>
                </a:solidFill>
                <a:effectLst/>
                <a:latin typeface="Arial" panose="020B0604020202020204" pitchFamily="34" charset="0"/>
                <a:ea typeface="+mn-ea"/>
                <a:cs typeface="Arial" panose="020B0604020202020204" pitchFamily="34" charset="0"/>
              </a:rPr>
              <a:t>. This study shows clear evidence for the limitations of current standard of care to provide adequate disease control in nr-</a:t>
            </a:r>
            <a:r>
              <a:rPr lang="en-GB" sz="1200" b="0" i="0" kern="1200" dirty="0" err="1">
                <a:solidFill>
                  <a:schemeClr val="tx1"/>
                </a:solidFill>
                <a:effectLst/>
                <a:latin typeface="Arial" panose="020B0604020202020204" pitchFamily="34" charset="0"/>
                <a:ea typeface="+mn-ea"/>
                <a:cs typeface="Arial" panose="020B0604020202020204" pitchFamily="34" charset="0"/>
              </a:rPr>
              <a:t>axSpA</a:t>
            </a:r>
            <a:r>
              <a:rPr lang="en-GB" sz="1200" b="0" i="0" kern="1200" dirty="0">
                <a:solidFill>
                  <a:schemeClr val="tx1"/>
                </a:solidFill>
                <a:effectLst/>
                <a:latin typeface="Arial" panose="020B0604020202020204" pitchFamily="34" charset="0"/>
                <a:ea typeface="+mn-ea"/>
                <a:cs typeface="Arial" panose="020B0604020202020204" pitchFamily="34" charset="0"/>
              </a:rPr>
              <a:t> pts.</a:t>
            </a:r>
          </a:p>
          <a:p>
            <a:r>
              <a:rPr lang="en-GB" sz="1200" b="0" i="0" kern="1200" dirty="0">
                <a:solidFill>
                  <a:schemeClr val="tx1"/>
                </a:solidFill>
                <a:effectLst/>
                <a:latin typeface="Arial" panose="020B0604020202020204" pitchFamily="34" charset="0"/>
                <a:ea typeface="+mn-ea"/>
                <a:cs typeface="Arial" panose="020B0604020202020204" pitchFamily="34" charset="0"/>
              </a:rPr>
              <a:t>This study was funded by UCB Pharma, medical writing by Eleanor </a:t>
            </a:r>
            <a:r>
              <a:rPr lang="en-GB" sz="1200" b="0" i="0" kern="1200" dirty="0" err="1">
                <a:solidFill>
                  <a:schemeClr val="tx1"/>
                </a:solidFill>
                <a:effectLst/>
                <a:latin typeface="Arial" panose="020B0604020202020204" pitchFamily="34" charset="0"/>
                <a:ea typeface="+mn-ea"/>
                <a:cs typeface="Arial" panose="020B0604020202020204" pitchFamily="34" charset="0"/>
              </a:rPr>
              <a:t>Thurtle</a:t>
            </a:r>
            <a:r>
              <a:rPr lang="en-GB" sz="1200" b="0" i="0" kern="1200" dirty="0">
                <a:solidFill>
                  <a:schemeClr val="tx1"/>
                </a:solidFill>
                <a:effectLst/>
                <a:latin typeface="Arial" panose="020B0604020202020204" pitchFamily="34" charset="0"/>
                <a:ea typeface="+mn-ea"/>
                <a:cs typeface="Arial" panose="020B0604020202020204" pitchFamily="34" charset="0"/>
              </a:rPr>
              <a:t>, Costello Medical, UK.</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Table/Figure</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 </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 </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Arial" panose="020B0604020202020204" pitchFamily="34" charset="0"/>
                <a:ea typeface="+mn-ea"/>
                <a:cs typeface="Arial" panose="020B0604020202020204" pitchFamily="34" charset="0"/>
              </a:rPr>
              <a:t> </a:t>
            </a:r>
          </a:p>
          <a:p>
            <a:endParaRPr lang="en-US" dirty="0"/>
          </a:p>
        </p:txBody>
      </p:sp>
    </p:spTree>
    <p:extLst>
      <p:ext uri="{BB962C8B-B14F-4D97-AF65-F5344CB8AC3E}">
        <p14:creationId xmlns:p14="http://schemas.microsoft.com/office/powerpoint/2010/main" val="260889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L17</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Dual Neutralization of IL-17A and IL-17F with </a:t>
            </a:r>
            <a:r>
              <a:rPr lang="en-GB" sz="1200" b="1" kern="1200" dirty="0" err="1">
                <a:solidFill>
                  <a:schemeClr val="tx1"/>
                </a:solidFill>
                <a:effectLst/>
                <a:latin typeface="Arial" panose="020B0604020202020204" pitchFamily="34" charset="0"/>
                <a:ea typeface="+mn-ea"/>
                <a:cs typeface="Arial" panose="020B0604020202020204" pitchFamily="34" charset="0"/>
              </a:rPr>
              <a:t>Bimekizumab</a:t>
            </a:r>
            <a:r>
              <a:rPr lang="en-GB" sz="1200" b="1" kern="1200" dirty="0">
                <a:solidFill>
                  <a:schemeClr val="tx1"/>
                </a:solidFill>
                <a:effectLst/>
                <a:latin typeface="Arial" panose="020B0604020202020204" pitchFamily="34" charset="0"/>
                <a:ea typeface="+mn-ea"/>
                <a:cs typeface="Arial" panose="020B0604020202020204" pitchFamily="34" charset="0"/>
              </a:rPr>
              <a:t> in Patients with Active </a:t>
            </a:r>
            <a:r>
              <a:rPr lang="en-GB" sz="1200" b="1" kern="1200" dirty="0" err="1">
                <a:solidFill>
                  <a:schemeClr val="tx1"/>
                </a:solidFill>
                <a:effectLst/>
                <a:latin typeface="Arial" panose="020B0604020202020204" pitchFamily="34" charset="0"/>
                <a:ea typeface="+mn-ea"/>
                <a:cs typeface="Arial" panose="020B0604020202020204" pitchFamily="34" charset="0"/>
              </a:rPr>
              <a:t>Psa</a:t>
            </a:r>
            <a:r>
              <a:rPr lang="en-GB" sz="1200" b="1" kern="1200" dirty="0">
                <a:solidFill>
                  <a:schemeClr val="tx1"/>
                </a:solidFill>
                <a:effectLst/>
                <a:latin typeface="Arial" panose="020B0604020202020204" pitchFamily="34" charset="0"/>
                <a:ea typeface="+mn-ea"/>
                <a:cs typeface="Arial" panose="020B0604020202020204" pitchFamily="34" charset="0"/>
              </a:rPr>
              <a:t>: Results from a 48-Week Phase 2b, Randomized, Double‑Blind, Placebo-Controlled, Dose-Ranging Study</a:t>
            </a:r>
          </a:p>
          <a:p>
            <a:r>
              <a:rPr lang="en-GB" sz="1200" b="1" i="0" kern="1200" dirty="0">
                <a:solidFill>
                  <a:schemeClr val="tx1"/>
                </a:solidFill>
                <a:effectLst/>
                <a:latin typeface="Arial" panose="020B0604020202020204" pitchFamily="34" charset="0"/>
                <a:ea typeface="+mn-ea"/>
                <a:cs typeface="Arial" panose="020B0604020202020204" pitchFamily="34" charset="0"/>
              </a:rPr>
              <a:t>Christopher T. Ritchlin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Arthur Kavanaugh</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 Joseph F. Merola</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 Georg Schett</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 Jose U. Scher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 Richard B. Warren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 Deepak Assudani</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 Thomas Kumke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 Barbara Ink</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 and Iain B. McInnes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University of Rochester Medical Centre, Rochester, 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UC San Diego School of Medicine, La Jolla, CA,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Brigham and Women's Hospital Harvard Medical School, Boston, MA,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Friedrich Alexander University Erlangen-Nurnberg, Erlangen,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Department of Medicine, NYU Langone Medical </a:t>
            </a:r>
            <a:r>
              <a:rPr lang="en-GB" sz="1200" b="0" i="0" kern="1200" dirty="0" err="1">
                <a:solidFill>
                  <a:schemeClr val="tx1"/>
                </a:solidFill>
                <a:effectLst/>
                <a:latin typeface="Arial" panose="020B0604020202020204" pitchFamily="34" charset="0"/>
                <a:ea typeface="+mn-ea"/>
                <a:cs typeface="Arial" panose="020B0604020202020204" pitchFamily="34" charset="0"/>
              </a:rPr>
              <a:t>Center</a:t>
            </a:r>
            <a:r>
              <a:rPr lang="en-GB" sz="1200" b="0" i="0" kern="1200" dirty="0">
                <a:solidFill>
                  <a:schemeClr val="tx1"/>
                </a:solidFill>
                <a:effectLst/>
                <a:latin typeface="Arial" panose="020B0604020202020204" pitchFamily="34" charset="0"/>
                <a:ea typeface="+mn-ea"/>
                <a:cs typeface="Arial" panose="020B0604020202020204" pitchFamily="34" charset="0"/>
              </a:rPr>
              <a:t>, New York, 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The Dermatology Centre, Salford Royal NHS Foundation Trust, The University of Manchester, Manchester, United Kingdom,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UCB Pharma, Slough, United Kingdom,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UCB Pharma, </a:t>
            </a:r>
            <a:r>
              <a:rPr lang="en-GB" sz="1200" b="0" i="0" kern="1200" dirty="0" err="1">
                <a:solidFill>
                  <a:schemeClr val="tx1"/>
                </a:solidFill>
                <a:effectLst/>
                <a:latin typeface="Arial" panose="020B0604020202020204" pitchFamily="34" charset="0"/>
                <a:ea typeface="+mn-ea"/>
                <a:cs typeface="Arial" panose="020B0604020202020204" pitchFamily="34" charset="0"/>
              </a:rPr>
              <a:t>Monheim</a:t>
            </a:r>
            <a:r>
              <a:rPr lang="en-GB" sz="1200" b="0" i="0" kern="1200" dirty="0">
                <a:solidFill>
                  <a:schemeClr val="tx1"/>
                </a:solidFill>
                <a:effectLst/>
                <a:latin typeface="Arial" panose="020B0604020202020204" pitchFamily="34" charset="0"/>
                <a:ea typeface="+mn-ea"/>
                <a:cs typeface="Arial" panose="020B0604020202020204" pitchFamily="34" charset="0"/>
              </a:rPr>
              <a:t> am Rhein,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University of Glasgow, Glasgow, United Kingdom</a:t>
            </a:r>
          </a:p>
          <a:p>
            <a:r>
              <a:rPr lang="en-GB" sz="1200" b="1" i="0" kern="1200" dirty="0">
                <a:solidFill>
                  <a:schemeClr val="tx1"/>
                </a:solidFill>
                <a:effectLst/>
                <a:latin typeface="Arial" panose="020B0604020202020204" pitchFamily="34" charset="0"/>
                <a:ea typeface="+mn-ea"/>
                <a:cs typeface="Arial" panose="020B0604020202020204" pitchFamily="34" charset="0"/>
              </a:rPr>
              <a:t>Date:</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hlinkClick r:id="rId3"/>
              </a:rPr>
              <a:t>Tuesday, October 23, 2018</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Session Time:</a:t>
            </a:r>
            <a:r>
              <a:rPr lang="en-GB" sz="1200" b="0" i="0" kern="1200" dirty="0">
                <a:solidFill>
                  <a:schemeClr val="tx1"/>
                </a:solidFill>
                <a:effectLst/>
                <a:latin typeface="Arial" panose="020B0604020202020204" pitchFamily="34" charset="0"/>
                <a:ea typeface="+mn-ea"/>
                <a:cs typeface="Arial" panose="020B0604020202020204" pitchFamily="34" charset="0"/>
              </a:rPr>
              <a:t> 4:00PM-6:00PM</a:t>
            </a:r>
          </a:p>
          <a:p>
            <a:r>
              <a:rPr lang="en-GB" sz="1200" b="1" i="0"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kern="1200" dirty="0">
                <a:solidFill>
                  <a:schemeClr val="tx1"/>
                </a:solidFill>
                <a:effectLst/>
                <a:latin typeface="Arial" panose="020B0604020202020204" pitchFamily="34" charset="0"/>
                <a:ea typeface="+mn-ea"/>
                <a:cs typeface="Arial" panose="020B0604020202020204" pitchFamily="34" charset="0"/>
              </a:rPr>
              <a:t>IL-17F shares structural homology and overlapping biologic function with IL-17A. </a:t>
            </a:r>
            <a:r>
              <a:rPr lang="en-GB" sz="1200" b="0" i="1" kern="1200" dirty="0">
                <a:solidFill>
                  <a:schemeClr val="tx1"/>
                </a:solidFill>
                <a:effectLst/>
                <a:latin typeface="Arial" panose="020B0604020202020204" pitchFamily="34" charset="0"/>
                <a:ea typeface="+mn-ea"/>
                <a:cs typeface="Arial" panose="020B0604020202020204" pitchFamily="34" charset="0"/>
              </a:rPr>
              <a:t>In vitro </a:t>
            </a:r>
            <a:r>
              <a:rPr lang="en-GB" sz="1200" b="0" i="0" kern="1200" dirty="0">
                <a:solidFill>
                  <a:schemeClr val="tx1"/>
                </a:solidFill>
                <a:effectLst/>
                <a:latin typeface="Arial" panose="020B0604020202020204" pitchFamily="34" charset="0"/>
                <a:ea typeface="+mn-ea"/>
                <a:cs typeface="Arial" panose="020B0604020202020204" pitchFamily="34" charset="0"/>
              </a:rPr>
              <a:t>studies demonstrate that IL-17F has biologic effector function that can modulate inflammation. Early clinical data support dual neutralization of IL‑17A and IL‑17F as a novel targeting approach in psoriasis, PsA and AS. We report interim results from a Phase 2b study (NCT02969525) assessing the dose response, long-term efficacy and safety of </a:t>
            </a:r>
            <a:r>
              <a:rPr lang="en-GB" sz="1200" b="0" i="0" kern="1200" dirty="0" err="1">
                <a:solidFill>
                  <a:schemeClr val="tx1"/>
                </a:solidFill>
                <a:effectLst/>
                <a:latin typeface="Arial" panose="020B0604020202020204" pitchFamily="34" charset="0"/>
                <a:ea typeface="+mn-ea"/>
                <a:cs typeface="Arial" panose="020B0604020202020204" pitchFamily="34" charset="0"/>
              </a:rPr>
              <a:t>bimekizumab</a:t>
            </a:r>
            <a:r>
              <a:rPr lang="en-GB" sz="1200" b="0" i="0" kern="1200" dirty="0">
                <a:solidFill>
                  <a:schemeClr val="tx1"/>
                </a:solidFill>
                <a:effectLst/>
                <a:latin typeface="Arial" panose="020B0604020202020204" pitchFamily="34" charset="0"/>
                <a:ea typeface="+mn-ea"/>
                <a:cs typeface="Arial" panose="020B0604020202020204" pitchFamily="34" charset="0"/>
              </a:rPr>
              <a:t> (BKZ), a mAb that potently and selectively neutralizes both IL-17A and IL‑17F, over 48 weeks in patients with active PsA.</a:t>
            </a:r>
          </a:p>
          <a:p>
            <a:r>
              <a:rPr lang="en-GB" sz="1200" b="1" i="0" kern="1200" dirty="0">
                <a:solidFill>
                  <a:schemeClr val="tx1"/>
                </a:solidFill>
                <a:effectLst/>
                <a:latin typeface="Arial" panose="020B0604020202020204" pitchFamily="34" charset="0"/>
                <a:ea typeface="+mn-ea"/>
                <a:cs typeface="Arial" panose="020B0604020202020204" pitchFamily="34" charset="0"/>
              </a:rPr>
              <a:t>Methods: </a:t>
            </a:r>
            <a:r>
              <a:rPr lang="en-GB" sz="1200" b="0" i="0" kern="1200" dirty="0">
                <a:solidFill>
                  <a:schemeClr val="tx1"/>
                </a:solidFill>
                <a:effectLst/>
                <a:latin typeface="Arial" panose="020B0604020202020204" pitchFamily="34" charset="0"/>
                <a:ea typeface="+mn-ea"/>
                <a:cs typeface="Arial" panose="020B0604020202020204" pitchFamily="34" charset="0"/>
              </a:rPr>
              <a:t>206 patients with active PsA, ≥3/76 swollen joint count and ≥3/78 tender joint count and fulfilling the CASPAR (score ≥3) criteria, were randomized (1:1:1:1:1) to receive subcutaneous BKZ 16 mg, 160 mg, 160 mg with 320 mg loading dose (160 mg [LD]), 320 mg, or placebo (PBO) Q4W, for 12 weeks (double-blind period). After Week 12, patients receiving PBO or BKZ 16 mg were re-randomized (1:1) to receive BKZ 160 mg or 320 mg; all other patients continued on their previous dose (dose-blind period). The primary endpoint was ACR50 response at Week 12.</a:t>
            </a:r>
          </a:p>
          <a:p>
            <a:r>
              <a:rPr lang="en-GB" sz="1200" b="1" i="0" kern="1200" dirty="0">
                <a:solidFill>
                  <a:schemeClr val="tx1"/>
                </a:solidFill>
                <a:effectLst/>
                <a:latin typeface="Arial" panose="020B0604020202020204" pitchFamily="34" charset="0"/>
                <a:ea typeface="+mn-ea"/>
                <a:cs typeface="Arial" panose="020B0604020202020204" pitchFamily="34" charset="0"/>
              </a:rPr>
              <a:t>Results: </a:t>
            </a:r>
            <a:r>
              <a:rPr lang="en-GB" sz="1200" b="0" i="0" kern="1200" dirty="0">
                <a:solidFill>
                  <a:schemeClr val="tx1"/>
                </a:solidFill>
                <a:effectLst/>
                <a:latin typeface="Arial" panose="020B0604020202020204" pitchFamily="34" charset="0"/>
                <a:ea typeface="+mn-ea"/>
                <a:cs typeface="Arial" panose="020B0604020202020204" pitchFamily="34" charset="0"/>
              </a:rPr>
              <a:t>203/206 and 189/206 patients completed the double- and dose-blind periods, respectively. Overall, demographics and baseline disease characteristics were balanced across groups. 19% of patients had prior exposure to TNF inhibitors. There was a statistically significant (p&lt;0.05) dose-response at Week 12 for ACR50 response rates. At Week 12, significantly more patients receiving BKZ versus PBO achieved ACR50 (primary endpoint: 16–160 mg [LD] doses), ACR20 and PASI90 (in those patients with baseline BSA ≥3%; 160–320 mg doses) (table). ACR20/50/70, PASI75/90, MDA and resolution of enthesitis response rates increased up to Week 24 in those continuing on their initial BKZ dose; responses were maintained through the study and were similar across the three highest dose groups at Week 48. In addition, rapid improvements were observed across all response criteria in patients re‑allocated to BKZ 160 or 320 mg (table). There was no apparent relationship between dose and TEAEs. Serious AEs were reported by 9/206 (4.4%) patients up to Week 48 (8/206 [3.9%] receiving BKZ). The most common TEAE up to Week 48 was nasopharyngitis 25/206 [12.1%]). Oral candidiasis was reported at Week 48 by 10/206 (4.9%) patients (all cases during BKZ treatment). No deaths, or cases of IBD or MACE were reported.</a:t>
            </a:r>
          </a:p>
          <a:p>
            <a:r>
              <a:rPr lang="en-GB" sz="1200" b="1" i="0" kern="1200" dirty="0">
                <a:solidFill>
                  <a:schemeClr val="tx1"/>
                </a:solidFill>
                <a:effectLst/>
                <a:latin typeface="Arial" panose="020B0604020202020204" pitchFamily="34" charset="0"/>
                <a:ea typeface="+mn-ea"/>
                <a:cs typeface="Arial" panose="020B0604020202020204" pitchFamily="34" charset="0"/>
              </a:rPr>
              <a:t>Conclusion: </a:t>
            </a:r>
            <a:r>
              <a:rPr lang="en-GB" sz="1200" b="0" i="0" kern="1200" dirty="0">
                <a:solidFill>
                  <a:schemeClr val="tx1"/>
                </a:solidFill>
                <a:effectLst/>
                <a:latin typeface="Arial" panose="020B0604020202020204" pitchFamily="34" charset="0"/>
                <a:ea typeface="+mn-ea"/>
                <a:cs typeface="Arial" panose="020B0604020202020204" pitchFamily="34" charset="0"/>
              </a:rPr>
              <a:t>BKZ provided substantial improvements in both musculoskeletal and skin outcomes; response rates continued to increase after Week 12 (primary analysis) and were sustained from Week 24 to 48, with a safety profile consistent with previous BKZ studies. These data provide further support that neutralizing IL‑17F in addition to IL-17A with BKZ is a promising therapeutic approach in patients with active PsA.</a:t>
            </a:r>
          </a:p>
          <a:p>
            <a:br>
              <a:rPr lang="en-GB" dirty="0"/>
            </a:br>
            <a:endParaRPr lang="en-US" dirty="0"/>
          </a:p>
        </p:txBody>
      </p:sp>
    </p:spTree>
    <p:extLst>
      <p:ext uri="{BB962C8B-B14F-4D97-AF65-F5344CB8AC3E}">
        <p14:creationId xmlns:p14="http://schemas.microsoft.com/office/powerpoint/2010/main" val="29854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06438"/>
            <a:ext cx="6275388" cy="35306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Arial" panose="020B0604020202020204" pitchFamily="34" charset="0"/>
                <a:ea typeface="+mn-ea"/>
                <a:cs typeface="Arial" panose="020B0604020202020204" pitchFamily="34" charset="0"/>
              </a:rPr>
              <a:t>OP0307</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1" i="0" kern="1200" dirty="0">
                <a:solidFill>
                  <a:schemeClr val="tx1"/>
                </a:solidFill>
                <a:effectLst/>
                <a:latin typeface="Arial" panose="020B0604020202020204" pitchFamily="34" charset="0"/>
                <a:ea typeface="+mn-ea"/>
                <a:cs typeface="Arial" panose="020B0604020202020204" pitchFamily="34" charset="0"/>
              </a:rPr>
              <a:t>EFFICACY AND SAFETY OF RISANKIZUMAB, A SELECTIVE IL-23P19 INHIBITOR, IN PATIENTS WITH ACTIVE PSORIATIC ARTHRITIS OVER 24 WEEKS: RESULTS FROM A PHASE 2 TRIAL</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Arial" panose="020B0604020202020204" pitchFamily="34" charset="0"/>
                <a:ea typeface="+mn-ea"/>
                <a:cs typeface="Arial" panose="020B0604020202020204" pitchFamily="34" charset="0"/>
              </a:rPr>
              <a:t>P. J. Mease</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H. Kellner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 A. Morita</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 A. J. Kivitz</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 K. A. Papp</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 S. Aslanyan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 B. Berner</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 S. Chen</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 A. Eldred</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 F. Behrens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Swedish Med. Ctr. and Univ. of Washington, Seattle, United States,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kern="1200" dirty="0">
                <a:solidFill>
                  <a:schemeClr val="tx1"/>
                </a:solidFill>
                <a:effectLst/>
                <a:latin typeface="Arial" panose="020B0604020202020204" pitchFamily="34" charset="0"/>
                <a:ea typeface="+mn-ea"/>
                <a:cs typeface="Arial" panose="020B0604020202020204" pitchFamily="34" charset="0"/>
              </a:rPr>
              <a:t>Private Practice and Div. of Rheumatology KHI </a:t>
            </a:r>
            <a:r>
              <a:rPr lang="en-GB" sz="1200" b="0" i="0" kern="1200" dirty="0" err="1">
                <a:solidFill>
                  <a:schemeClr val="tx1"/>
                </a:solidFill>
                <a:effectLst/>
                <a:latin typeface="Arial" panose="020B0604020202020204" pitchFamily="34" charset="0"/>
                <a:ea typeface="+mn-ea"/>
                <a:cs typeface="Arial" panose="020B0604020202020204" pitchFamily="34" charset="0"/>
              </a:rPr>
              <a:t>Neuwittelsbach</a:t>
            </a:r>
            <a:r>
              <a:rPr lang="en-GB" sz="1200" b="0" i="0" kern="1200" dirty="0">
                <a:solidFill>
                  <a:schemeClr val="tx1"/>
                </a:solidFill>
                <a:effectLst/>
                <a:latin typeface="Arial" panose="020B0604020202020204" pitchFamily="34" charset="0"/>
                <a:ea typeface="+mn-ea"/>
                <a:cs typeface="Arial" panose="020B0604020202020204" pitchFamily="34" charset="0"/>
              </a:rPr>
              <a:t>, München, ,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kern="1200" dirty="0">
                <a:solidFill>
                  <a:schemeClr val="tx1"/>
                </a:solidFill>
                <a:effectLst/>
                <a:latin typeface="Arial" panose="020B0604020202020204" pitchFamily="34" charset="0"/>
                <a:ea typeface="+mn-ea"/>
                <a:cs typeface="Arial" panose="020B0604020202020204" pitchFamily="34" charset="0"/>
              </a:rPr>
              <a:t>Dept. of Geriatric and Environmental Dermatology Nagoya City Univ. Graduate Sch. of Med Sci., Nagoya, Japan,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kern="1200" dirty="0">
                <a:solidFill>
                  <a:schemeClr val="tx1"/>
                </a:solidFill>
                <a:effectLst/>
                <a:latin typeface="Arial" panose="020B0604020202020204" pitchFamily="34" charset="0"/>
                <a:ea typeface="+mn-ea"/>
                <a:cs typeface="Arial" panose="020B0604020202020204" pitchFamily="34" charset="0"/>
              </a:rPr>
              <a:t>Altoona Ctr. for Clin. Res., Duncansville, United States,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kern="1200" dirty="0">
                <a:solidFill>
                  <a:schemeClr val="tx1"/>
                </a:solidFill>
                <a:effectLst/>
                <a:latin typeface="Arial" panose="020B0604020202020204" pitchFamily="34" charset="0"/>
                <a:ea typeface="+mn-ea"/>
                <a:cs typeface="Arial" panose="020B0604020202020204" pitchFamily="34" charset="0"/>
              </a:rPr>
              <a:t>K Papp Clin. Res. and Probity Med. Res., Waterloo, Canada,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kern="1200" dirty="0">
                <a:solidFill>
                  <a:schemeClr val="tx1"/>
                </a:solidFill>
                <a:effectLst/>
                <a:latin typeface="Arial" panose="020B0604020202020204" pitchFamily="34" charset="0"/>
                <a:ea typeface="+mn-ea"/>
                <a:cs typeface="Arial" panose="020B0604020202020204" pitchFamily="34" charset="0"/>
              </a:rPr>
              <a:t>Boehringer Ingelheim Pharma. Inc., Ridgefield, United States,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kern="1200" dirty="0">
                <a:solidFill>
                  <a:schemeClr val="tx1"/>
                </a:solidFill>
                <a:effectLst/>
                <a:latin typeface="Arial" panose="020B0604020202020204" pitchFamily="34" charset="0"/>
                <a:ea typeface="+mn-ea"/>
                <a:cs typeface="Arial" panose="020B0604020202020204" pitchFamily="34" charset="0"/>
              </a:rPr>
              <a:t>Boehringer Ingelheim Pharma GmbH &amp; Co. KG, </a:t>
            </a:r>
            <a:r>
              <a:rPr lang="en-GB" sz="1200" b="0" i="0" kern="1200" dirty="0" err="1">
                <a:solidFill>
                  <a:schemeClr val="tx1"/>
                </a:solidFill>
                <a:effectLst/>
                <a:latin typeface="Arial" panose="020B0604020202020204" pitchFamily="34" charset="0"/>
                <a:ea typeface="+mn-ea"/>
                <a:cs typeface="Arial" panose="020B0604020202020204" pitchFamily="34" charset="0"/>
              </a:rPr>
              <a:t>Biberach</a:t>
            </a:r>
            <a:r>
              <a:rPr lang="en-GB" sz="1200" b="0" i="0" kern="1200" dirty="0">
                <a:solidFill>
                  <a:schemeClr val="tx1"/>
                </a:solidFill>
                <a:effectLst/>
                <a:latin typeface="Arial" panose="020B0604020202020204" pitchFamily="34" charset="0"/>
                <a:ea typeface="+mn-ea"/>
                <a:cs typeface="Arial" panose="020B0604020202020204" pitchFamily="34" charset="0"/>
              </a:rPr>
              <a:t>, Germany,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8</a:t>
            </a:r>
            <a:r>
              <a:rPr lang="en-GB" sz="1200" b="0" i="0" kern="1200" dirty="0">
                <a:solidFill>
                  <a:schemeClr val="tx1"/>
                </a:solidFill>
                <a:effectLst/>
                <a:latin typeface="Arial" panose="020B0604020202020204" pitchFamily="34" charset="0"/>
                <a:ea typeface="+mn-ea"/>
                <a:cs typeface="Arial" panose="020B0604020202020204" pitchFamily="34" charset="0"/>
              </a:rPr>
              <a:t>AbbVie Inc., N. Chicago, United States, </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9</a:t>
            </a:r>
            <a:r>
              <a:rPr lang="en-GB" sz="1200" b="0" i="0" kern="1200" dirty="0">
                <a:solidFill>
                  <a:schemeClr val="tx1"/>
                </a:solidFill>
                <a:effectLst/>
                <a:latin typeface="Arial" panose="020B0604020202020204" pitchFamily="34" charset="0"/>
                <a:ea typeface="+mn-ea"/>
                <a:cs typeface="Arial" panose="020B0604020202020204" pitchFamily="34" charset="0"/>
              </a:rPr>
              <a:t>CIRI/Rheumatology and Fraunhofer Institute IME, Translational Med. and Pharmacology, Goethe Univ., Frankfurt, Germany</a:t>
            </a:r>
          </a:p>
          <a:p>
            <a:r>
              <a:rPr lang="en-GB" sz="1200" b="0" i="0" kern="1200" dirty="0">
                <a:solidFill>
                  <a:schemeClr val="tx1"/>
                </a:solidFill>
                <a:effectLst/>
                <a:latin typeface="Arial" panose="020B0604020202020204" pitchFamily="34" charset="0"/>
                <a:ea typeface="+mn-ea"/>
                <a:cs typeface="Arial" panose="020B0604020202020204" pitchFamily="34" charset="0"/>
              </a:rPr>
              <a:t> </a:t>
            </a:r>
          </a:p>
          <a:p>
            <a:r>
              <a:rPr lang="en-GB" sz="1200" b="1" i="0" kern="1200" dirty="0">
                <a:solidFill>
                  <a:schemeClr val="tx1"/>
                </a:solidFill>
                <a:effectLst/>
                <a:latin typeface="Arial" panose="020B0604020202020204" pitchFamily="34" charset="0"/>
                <a:ea typeface="+mn-ea"/>
                <a:cs typeface="Arial" panose="020B0604020202020204" pitchFamily="34" charset="0"/>
              </a:rPr>
              <a:t>Background:</a:t>
            </a:r>
            <a:r>
              <a:rPr lang="en-GB" sz="1200" b="0" i="0" kern="1200" dirty="0">
                <a:solidFill>
                  <a:schemeClr val="tx1"/>
                </a:solidFill>
                <a:effectLst/>
                <a:latin typeface="Arial" panose="020B0604020202020204" pitchFamily="34" charset="0"/>
                <a:ea typeface="+mn-ea"/>
                <a:cs typeface="Arial" panose="020B0604020202020204" pitchFamily="34" charset="0"/>
              </a:rPr>
              <a:t> Interleukin-23 (IL-23), a key regulator of multiple effector cytokines, has been implicated in the pathogenesis of psoriatic lesions, synovitis, enthesitis, and bone erosion. Risankizumab (RZB) is a humanized IgG1 monoclonal antibody that binds to p19 subunit of IL-23, selectively inhibiting this critical cytokine.</a:t>
            </a:r>
          </a:p>
          <a:p>
            <a:r>
              <a:rPr lang="en-GB" sz="1200" b="1" i="0" kern="1200" dirty="0">
                <a:solidFill>
                  <a:schemeClr val="tx1"/>
                </a:solidFill>
                <a:effectLst/>
                <a:latin typeface="Arial" panose="020B0604020202020204" pitchFamily="34" charset="0"/>
                <a:ea typeface="+mn-ea"/>
                <a:cs typeface="Arial" panose="020B0604020202020204" pitchFamily="34" charset="0"/>
              </a:rPr>
              <a:t>Objectives:</a:t>
            </a:r>
            <a:r>
              <a:rPr lang="en-GB" sz="1200" b="0" i="0" kern="1200" dirty="0">
                <a:solidFill>
                  <a:schemeClr val="tx1"/>
                </a:solidFill>
                <a:effectLst/>
                <a:latin typeface="Arial" panose="020B0604020202020204" pitchFamily="34" charset="0"/>
                <a:ea typeface="+mn-ea"/>
                <a:cs typeface="Arial" panose="020B0604020202020204" pitchFamily="34" charset="0"/>
              </a:rPr>
              <a:t> To report the efficacy and safety of different doses of RZB in patients (pts) with active psoriatic arthritis (PsA) over 24 weeks.</a:t>
            </a:r>
          </a:p>
          <a:p>
            <a:r>
              <a:rPr lang="en-GB" sz="1200" b="1" i="0" kern="1200" dirty="0">
                <a:solidFill>
                  <a:schemeClr val="tx1"/>
                </a:solidFill>
                <a:effectLst/>
                <a:latin typeface="Arial" panose="020B0604020202020204" pitchFamily="34" charset="0"/>
                <a:ea typeface="+mn-ea"/>
                <a:cs typeface="Arial" panose="020B0604020202020204" pitchFamily="34" charset="0"/>
              </a:rPr>
              <a:t>Methods:</a:t>
            </a:r>
            <a:r>
              <a:rPr lang="en-GB" sz="1200" b="0" i="0" kern="1200" dirty="0">
                <a:solidFill>
                  <a:schemeClr val="tx1"/>
                </a:solidFill>
                <a:effectLst/>
                <a:latin typeface="Arial" panose="020B0604020202020204" pitchFamily="34" charset="0"/>
                <a:ea typeface="+mn-ea"/>
                <a:cs typeface="Arial" panose="020B0604020202020204" pitchFamily="34" charset="0"/>
              </a:rPr>
              <a:t> In this double-blind, parallel-design, dose-ranging Phase 2 study, pts with active PsA (stratified by prior TNFi use and concurrent MTX use) were randomized in a 2:2:2:1:2 ratio to receive RZB (150 mg at weeks [Wks] 0, 4, 8, 12, and 16 [Arm 1], 150 mg at Wks 0, 4, and 16 [Arm 2], 150 mg at Wks 0 and 12 [Arm 3], 75 mg single dose at Wk 0 [Arm 4]) or matching placebo (PBO, Arm 5). Pts completing Wk 24 visit had an option to enter a separate open-label extension (OLE) study; pts not entering the OLE were followed until Wk 32. Efficacy assessments included ACR20/50/70, PASI, minimal disease activity (MDA), DAS28(CRP), dactylitis count, SPARCC enthesitis index, pain-VAS, HAQ-DI, and </a:t>
            </a:r>
            <a:r>
              <a:rPr lang="en-GB" sz="1200" b="0" i="0" kern="1200" dirty="0" err="1">
                <a:solidFill>
                  <a:schemeClr val="tx1"/>
                </a:solidFill>
                <a:effectLst/>
                <a:latin typeface="Arial" panose="020B0604020202020204" pitchFamily="34" charset="0"/>
                <a:ea typeface="+mn-ea"/>
                <a:cs typeface="Arial" panose="020B0604020202020204" pitchFamily="34" charset="0"/>
              </a:rPr>
              <a:t>mTSS</a:t>
            </a:r>
            <a:r>
              <a:rPr lang="en-GB" sz="1200" b="0" i="0" kern="1200" dirty="0">
                <a:solidFill>
                  <a:schemeClr val="tx1"/>
                </a:solidFill>
                <a:effectLst/>
                <a:latin typeface="Arial" panose="020B0604020202020204" pitchFamily="34" charset="0"/>
                <a:ea typeface="+mn-ea"/>
                <a:cs typeface="Arial" panose="020B0604020202020204" pitchFamily="34" charset="0"/>
              </a:rPr>
              <a:t> scores.</a:t>
            </a:r>
          </a:p>
          <a:p>
            <a:r>
              <a:rPr lang="en-GB" sz="1200" b="1" i="0" kern="1200" dirty="0">
                <a:solidFill>
                  <a:schemeClr val="tx1"/>
                </a:solidFill>
                <a:effectLst/>
                <a:latin typeface="Arial" panose="020B0604020202020204" pitchFamily="34" charset="0"/>
                <a:ea typeface="+mn-ea"/>
                <a:cs typeface="Arial" panose="020B0604020202020204" pitchFamily="34" charset="0"/>
              </a:rPr>
              <a:t>Results:</a:t>
            </a:r>
            <a:r>
              <a:rPr lang="en-GB" sz="1200" b="0" i="0" kern="1200" dirty="0">
                <a:solidFill>
                  <a:schemeClr val="tx1"/>
                </a:solidFill>
                <a:effectLst/>
                <a:latin typeface="Arial" panose="020B0604020202020204" pitchFamily="34" charset="0"/>
                <a:ea typeface="+mn-ea"/>
                <a:cs typeface="Arial" panose="020B0604020202020204" pitchFamily="34" charset="0"/>
              </a:rPr>
              <a:t> Of the 185 pts who received the study drug, 173 (93.5%) completed 16 Wks of treatment and 145 (78.4%) entered OLE at Wk 24. The primary endpoint of ACR20 response at Wk 16 was achieved by pts in each of the RZB arms.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kern="1200" dirty="0">
                <a:solidFill>
                  <a:schemeClr val="tx1"/>
                </a:solidFill>
                <a:effectLst/>
                <a:latin typeface="Arial" panose="020B0604020202020204" pitchFamily="34" charset="0"/>
                <a:ea typeface="+mn-ea"/>
                <a:cs typeface="Arial" panose="020B0604020202020204" pitchFamily="34" charset="0"/>
              </a:rPr>
              <a:t> At Wk 24, ACR20/50/70 responses were significantly higher in pts receiving RZB (pooled across all RZB arms) compared with PBO (</a:t>
            </a:r>
            <a:r>
              <a:rPr lang="en-GB" sz="1200" b="1" i="0" kern="1200" dirty="0">
                <a:solidFill>
                  <a:schemeClr val="tx1"/>
                </a:solidFill>
                <a:effectLst/>
                <a:latin typeface="Arial" panose="020B0604020202020204" pitchFamily="34" charset="0"/>
                <a:ea typeface="+mn-ea"/>
                <a:cs typeface="Arial" panose="020B0604020202020204" pitchFamily="34" charset="0"/>
              </a:rPr>
              <a:t>Table 1a</a:t>
            </a:r>
            <a:r>
              <a:rPr lang="en-GB" sz="1200" b="0" i="0" kern="1200" dirty="0">
                <a:solidFill>
                  <a:schemeClr val="tx1"/>
                </a:solidFill>
                <a:effectLst/>
                <a:latin typeface="Arial" panose="020B0604020202020204" pitchFamily="34" charset="0"/>
                <a:ea typeface="+mn-ea"/>
                <a:cs typeface="Arial" panose="020B0604020202020204" pitchFamily="34" charset="0"/>
              </a:rPr>
              <a:t>). PASI75/90/100 responses at Wk 24 were significantly higher in RZB-treated pts compared with PBO. At Wk 24, RZB-treated pts achieved significantly higher MDA responses as well as greater improvements in DAS28(CRP) and Pain–VAS. Improvements in HAQ-DI and enthesitis from BL were numerically greater in RZB arms. At Wk 24, RZB-treated pts (pooled across all RZB arms) showed significant improvement from BL in </a:t>
            </a:r>
            <a:r>
              <a:rPr lang="en-GB" sz="1200" b="0" i="0" kern="1200" dirty="0" err="1">
                <a:solidFill>
                  <a:schemeClr val="tx1"/>
                </a:solidFill>
                <a:effectLst/>
                <a:latin typeface="Arial" panose="020B0604020202020204" pitchFamily="34" charset="0"/>
                <a:ea typeface="+mn-ea"/>
                <a:cs typeface="Arial" panose="020B0604020202020204" pitchFamily="34" charset="0"/>
              </a:rPr>
              <a:t>mTSS</a:t>
            </a:r>
            <a:r>
              <a:rPr lang="en-GB" sz="1200" b="0" i="0" kern="1200" dirty="0">
                <a:solidFill>
                  <a:schemeClr val="tx1"/>
                </a:solidFill>
                <a:effectLst/>
                <a:latin typeface="Arial" panose="020B0604020202020204" pitchFamily="34" charset="0"/>
                <a:ea typeface="+mn-ea"/>
                <a:cs typeface="Arial" panose="020B0604020202020204" pitchFamily="34" charset="0"/>
              </a:rPr>
              <a:t> compared with PBO. Treatment-emergent adverse events (TEAEs), collected up to Wk 32, were comparable across treatment arms (</a:t>
            </a:r>
            <a:r>
              <a:rPr lang="en-GB" sz="1200" b="1" i="0" kern="1200" dirty="0">
                <a:solidFill>
                  <a:schemeClr val="tx1"/>
                </a:solidFill>
                <a:effectLst/>
                <a:latin typeface="Arial" panose="020B0604020202020204" pitchFamily="34" charset="0"/>
                <a:ea typeface="+mn-ea"/>
                <a:cs typeface="Arial" panose="020B0604020202020204" pitchFamily="34" charset="0"/>
              </a:rPr>
              <a:t>Table 1b</a:t>
            </a:r>
            <a:r>
              <a:rPr lang="en-GB" sz="1200" b="0" i="0" kern="1200" dirty="0">
                <a:solidFill>
                  <a:schemeClr val="tx1"/>
                </a:solidFill>
                <a:effectLst/>
                <a:latin typeface="Arial" panose="020B0604020202020204" pitchFamily="34" charset="0"/>
                <a:ea typeface="+mn-ea"/>
                <a:cs typeface="Arial" panose="020B0604020202020204" pitchFamily="34" charset="0"/>
              </a:rPr>
              <a:t>); the most common TEAE was infection. There were no deaths or cases of tuberculosis in RZB-treated pts; 2 adjudicated major adverse cardiovascular events were reported in RZB arms.</a:t>
            </a:r>
          </a:p>
          <a:p>
            <a:r>
              <a:rPr lang="en-GB" sz="1200" b="1" i="0" kern="1200" dirty="0">
                <a:solidFill>
                  <a:schemeClr val="tx1"/>
                </a:solidFill>
                <a:effectLst/>
                <a:latin typeface="Arial" panose="020B0604020202020204" pitchFamily="34" charset="0"/>
                <a:ea typeface="+mn-ea"/>
                <a:cs typeface="Arial" panose="020B0604020202020204" pitchFamily="34" charset="0"/>
              </a:rPr>
              <a:t>Image/graph:</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br>
              <a:rPr lang="en-GB" sz="1200" b="0" i="0" kern="1200" dirty="0">
                <a:solidFill>
                  <a:schemeClr val="tx1"/>
                </a:solidFill>
                <a:effectLst/>
                <a:latin typeface="Arial" panose="020B0604020202020204" pitchFamily="34" charset="0"/>
                <a:ea typeface="+mn-ea"/>
                <a:cs typeface="Arial" panose="020B0604020202020204" pitchFamily="34" charset="0"/>
              </a:rPr>
            </a:br>
            <a:br>
              <a:rPr lang="en-GB" sz="1200" b="0" i="0" kern="1200" dirty="0">
                <a:solidFill>
                  <a:schemeClr val="tx1"/>
                </a:solidFill>
                <a:effectLst/>
                <a:latin typeface="Arial" panose="020B0604020202020204" pitchFamily="34" charset="0"/>
                <a:ea typeface="+mn-ea"/>
                <a:cs typeface="Arial" panose="020B0604020202020204" pitchFamily="34" charset="0"/>
              </a:rPr>
            </a:br>
            <a:r>
              <a:rPr lang="en-GB" sz="1200" b="0" i="0" kern="1200" dirty="0">
                <a:solidFill>
                  <a:schemeClr val="tx1"/>
                </a:solidFill>
                <a:effectLst/>
                <a:latin typeface="Arial" panose="020B0604020202020204" pitchFamily="34" charset="0"/>
                <a:ea typeface="+mn-ea"/>
                <a:cs typeface="Arial" panose="020B0604020202020204" pitchFamily="34" charset="0"/>
              </a:rPr>
              <a:t> </a:t>
            </a:r>
          </a:p>
          <a:p>
            <a:r>
              <a:rPr lang="en-GB" sz="1200" b="1" i="0" kern="1200" dirty="0">
                <a:solidFill>
                  <a:schemeClr val="tx1"/>
                </a:solidFill>
                <a:effectLst/>
                <a:latin typeface="Arial" panose="020B0604020202020204" pitchFamily="34" charset="0"/>
                <a:ea typeface="+mn-ea"/>
                <a:cs typeface="Arial" panose="020B0604020202020204" pitchFamily="34" charset="0"/>
              </a:rPr>
              <a:t>Conclusions:</a:t>
            </a:r>
            <a:r>
              <a:rPr lang="en-GB" sz="1200" b="0" i="0" kern="1200" dirty="0">
                <a:solidFill>
                  <a:schemeClr val="tx1"/>
                </a:solidFill>
                <a:effectLst/>
                <a:latin typeface="Arial" panose="020B0604020202020204" pitchFamily="34" charset="0"/>
                <a:ea typeface="+mn-ea"/>
                <a:cs typeface="Arial" panose="020B0604020202020204" pitchFamily="34" charset="0"/>
              </a:rPr>
              <a:t> Pts with active PsA treated with RZB maintained improvement in joint and skin symptoms through 24 wks. RZB-treated pts (pooled across all RZB arms) showed evidence for inhibition of radiographic progression. RZB was well-tolerated with no new or unexpected safety findings.</a:t>
            </a:r>
          </a:p>
          <a:p>
            <a:r>
              <a:rPr lang="en-GB" sz="1200" b="1" i="0" kern="1200" dirty="0">
                <a:solidFill>
                  <a:schemeClr val="tx1"/>
                </a:solidFill>
                <a:effectLst/>
                <a:latin typeface="Arial" panose="020B0604020202020204" pitchFamily="34" charset="0"/>
                <a:ea typeface="+mn-ea"/>
                <a:cs typeface="Arial" panose="020B0604020202020204" pitchFamily="34" charset="0"/>
              </a:rPr>
              <a:t>References:</a:t>
            </a:r>
            <a:r>
              <a:rPr lang="en-GB" sz="1200" b="0" i="0" kern="1200" dirty="0">
                <a:solidFill>
                  <a:schemeClr val="tx1"/>
                </a:solidFill>
                <a:effectLst/>
                <a:latin typeface="Arial" panose="020B0604020202020204" pitchFamily="34" charset="0"/>
                <a:ea typeface="+mn-ea"/>
                <a:cs typeface="Arial" panose="020B0604020202020204" pitchFamily="34" charset="0"/>
              </a:rPr>
              <a:t>  </a:t>
            </a:r>
          </a:p>
          <a:p>
            <a:r>
              <a:rPr lang="en-GB" sz="1200" b="0" i="0" kern="1200" dirty="0">
                <a:solidFill>
                  <a:schemeClr val="tx1"/>
                </a:solidFill>
                <a:effectLst/>
                <a:latin typeface="Arial" panose="020B0604020202020204" pitchFamily="34" charset="0"/>
                <a:ea typeface="+mn-ea"/>
                <a:cs typeface="Arial" panose="020B0604020202020204" pitchFamily="34" charset="0"/>
              </a:rPr>
              <a:t>        1. Mease PJ, et al., </a:t>
            </a:r>
            <a:r>
              <a:rPr lang="en-GB" sz="1200" b="0" i="1" kern="1200" dirty="0">
                <a:solidFill>
                  <a:schemeClr val="tx1"/>
                </a:solidFill>
                <a:effectLst/>
                <a:latin typeface="Arial" panose="020B0604020202020204" pitchFamily="34" charset="0"/>
                <a:ea typeface="+mn-ea"/>
                <a:cs typeface="Arial" panose="020B0604020202020204" pitchFamily="34" charset="0"/>
              </a:rPr>
              <a:t>Arthritis </a:t>
            </a:r>
            <a:r>
              <a:rPr lang="en-GB" sz="1200" b="0" i="1" kern="1200" dirty="0" err="1">
                <a:solidFill>
                  <a:schemeClr val="tx1"/>
                </a:solidFill>
                <a:effectLst/>
                <a:latin typeface="Arial" panose="020B0604020202020204" pitchFamily="34" charset="0"/>
                <a:ea typeface="+mn-ea"/>
                <a:cs typeface="Arial" panose="020B0604020202020204" pitchFamily="34" charset="0"/>
              </a:rPr>
              <a:t>Rheumatol</a:t>
            </a:r>
            <a:r>
              <a:rPr lang="en-GB" sz="1200" b="0" i="1" kern="1200" dirty="0">
                <a:solidFill>
                  <a:schemeClr val="tx1"/>
                </a:solidFill>
                <a:effectLst/>
                <a:latin typeface="Arial" panose="020B0604020202020204" pitchFamily="34" charset="0"/>
                <a:ea typeface="+mn-ea"/>
                <a:cs typeface="Arial" panose="020B0604020202020204" pitchFamily="34" charset="0"/>
              </a:rPr>
              <a:t>.</a:t>
            </a:r>
            <a:r>
              <a:rPr lang="en-GB" sz="1200" b="0" i="0" kern="1200" dirty="0">
                <a:solidFill>
                  <a:schemeClr val="tx1"/>
                </a:solidFill>
                <a:effectLst/>
                <a:latin typeface="Arial" panose="020B0604020202020204" pitchFamily="34" charset="0"/>
                <a:ea typeface="+mn-ea"/>
                <a:cs typeface="Arial" panose="020B0604020202020204" pitchFamily="34" charset="0"/>
              </a:rPr>
              <a:t>, 2017; 69 (</a:t>
            </a:r>
            <a:r>
              <a:rPr lang="en-GB" sz="1200" b="0" i="0" kern="1200" dirty="0" err="1">
                <a:solidFill>
                  <a:schemeClr val="tx1"/>
                </a:solidFill>
                <a:effectLst/>
                <a:latin typeface="Arial" panose="020B0604020202020204" pitchFamily="34" charset="0"/>
                <a:ea typeface="+mn-ea"/>
                <a:cs typeface="Arial" panose="020B0604020202020204" pitchFamily="34" charset="0"/>
              </a:rPr>
              <a:t>suppl</a:t>
            </a:r>
            <a:r>
              <a:rPr lang="en-GB" sz="1200" b="0" i="0" kern="1200" dirty="0">
                <a:solidFill>
                  <a:schemeClr val="tx1"/>
                </a:solidFill>
                <a:effectLst/>
                <a:latin typeface="Arial" panose="020B0604020202020204" pitchFamily="34" charset="0"/>
                <a:ea typeface="+mn-ea"/>
                <a:cs typeface="Arial" panose="020B0604020202020204" pitchFamily="34" charset="0"/>
              </a:rPr>
              <a:t> 10).</a:t>
            </a:r>
          </a:p>
          <a:p>
            <a:endParaRPr lang="en-US" dirty="0"/>
          </a:p>
        </p:txBody>
      </p:sp>
      <p:sp>
        <p:nvSpPr>
          <p:cNvPr id="4" name="Slide Number Placeholder 3"/>
          <p:cNvSpPr>
            <a:spLocks noGrp="1"/>
          </p:cNvSpPr>
          <p:nvPr>
            <p:ph type="sldNum" sz="quarter" idx="10"/>
          </p:nvPr>
        </p:nvSpPr>
        <p:spPr/>
        <p:txBody>
          <a:bodyPr lIns="94640" tIns="47320" rIns="94640" bIns="47320"/>
          <a:lstStyle/>
          <a:p>
            <a:pPr marL="0" marR="0" lvl="0" indent="0" algn="l" defTabSz="946404" rtl="0" eaLnBrk="1" fontAlgn="auto" latinLnBrk="0" hangingPunct="1">
              <a:lnSpc>
                <a:spcPct val="100000"/>
              </a:lnSpc>
              <a:spcBef>
                <a:spcPts val="0"/>
              </a:spcBef>
              <a:spcAft>
                <a:spcPts val="0"/>
              </a:spcAft>
              <a:buClrTx/>
              <a:buSzTx/>
              <a:buFontTx/>
              <a:buNone/>
              <a:tabLst/>
              <a:defRPr/>
            </a:pPr>
            <a:fld id="{96FC05E2-1FCE-47AE-97D5-72F63684BF6F}" type="slidenum">
              <a:rPr kumimoji="0" lang="en-GB" sz="1900" b="0" i="0" u="none" strike="noStrike" kern="1200" cap="none" spc="0" normalizeH="0" baseline="0" noProof="0">
                <a:ln>
                  <a:noFill/>
                </a:ln>
                <a:solidFill>
                  <a:prstClr val="black"/>
                </a:solidFill>
                <a:effectLst/>
                <a:uLnTx/>
                <a:uFillTx/>
                <a:latin typeface="Calibri"/>
                <a:ea typeface="+mn-ea"/>
                <a:cs typeface="+mn-cs"/>
              </a:rPr>
              <a:pPr marL="0" marR="0" lvl="0" indent="0" algn="l" defTabSz="946404" rtl="0" eaLnBrk="1" fontAlgn="auto" latinLnBrk="0" hangingPunct="1">
                <a:lnSpc>
                  <a:spcPct val="100000"/>
                </a:lnSpc>
                <a:spcBef>
                  <a:spcPts val="0"/>
                </a:spcBef>
                <a:spcAft>
                  <a:spcPts val="0"/>
                </a:spcAft>
                <a:buClrTx/>
                <a:buSzTx/>
                <a:buFontTx/>
                <a:buNone/>
                <a:tabLst/>
                <a:defRPr/>
              </a:pPr>
              <a:t>36</a:t>
            </a:fld>
            <a:endParaRPr kumimoji="0" lang="en-GB" sz="1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05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Arial" panose="020B0604020202020204" pitchFamily="34" charset="0"/>
                <a:cs typeface="Arial" panose="020B0604020202020204" pitchFamily="34" charset="0"/>
              </a:rPr>
              <a:t>Background/Purpose:</a:t>
            </a:r>
            <a:r>
              <a:rPr lang="en-US" sz="1200" dirty="0">
                <a:latin typeface="Arial" panose="020B0604020202020204" pitchFamily="34" charset="0"/>
                <a:cs typeface="Arial" panose="020B0604020202020204" pitchFamily="34" charset="0"/>
              </a:rPr>
              <a:t> Methotrexate (MTX) and tumor necrosis factor inhibitors (TNFi) such as etanercept (ETN) are often prescribed for psoriatic arthritis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either alone or in combination, but fundamental gaps in knowledge about their optimal use remain. This study examined the efficacy of MTX monotherapy relative to ETN monotherapy and the value of adding MTX to ETN in key clinical domains of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including progressive joint damage.</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Methods:</a:t>
            </a:r>
            <a:r>
              <a:rPr lang="en-US" sz="1200" dirty="0">
                <a:latin typeface="Arial" panose="020B0604020202020204" pitchFamily="34" charset="0"/>
                <a:cs typeface="Arial" panose="020B0604020202020204" pitchFamily="34" charset="0"/>
              </a:rPr>
              <a:t> This phase 3, randomized controlled, double-blind international study enrolled patients with active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based on Classification Criteria for Psoriatic Arthritis (CASPAR). They were naïve to biologic drugs with no prior MTX for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	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Results:</a:t>
            </a:r>
            <a:r>
              <a:rPr lang="en-US" sz="1200" dirty="0">
                <a:latin typeface="Arial" panose="020B0604020202020204" pitchFamily="34" charset="0"/>
                <a:cs typeface="Arial" panose="020B0604020202020204" pitchFamily="34" charset="0"/>
              </a:rPr>
              <a:t> Baseline characteristics were well balanced in the 3 study arms. Mean (SD) age was 48.4 (13.1) years, most patients were white, and median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Conclusion: </a:t>
            </a:r>
            <a:r>
              <a:rPr lang="en-US" sz="1200" dirty="0">
                <a:latin typeface="Arial" panose="020B0604020202020204" pitchFamily="34" charset="0"/>
                <a:cs typeface="Arial" panose="020B0604020202020204" pitchFamily="34" charset="0"/>
              </a:rPr>
              <a:t>This is the first head-to-head comparison of MTX and a TNFi to address fundamental questions in the treatment of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ETN monotherapy or ETN in combination with MTX showed greater efficacy compared with MTX monotherapy. Addition of MTX to ETN did not appear to improve efficacy compared with ETN alone. These results support the use of ETN as monotherapy for </a:t>
            </a:r>
            <a:r>
              <a:rPr lang="en-US" sz="1200" dirty="0" err="1">
                <a:latin typeface="Arial" panose="020B0604020202020204" pitchFamily="34" charset="0"/>
                <a:cs typeface="Arial" panose="020B0604020202020204" pitchFamily="34" charset="0"/>
              </a:rPr>
              <a:t>PsA.</a:t>
            </a:r>
            <a:endParaRPr lang="en-US" sz="1200" dirty="0">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831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Arial" panose="020B0604020202020204" pitchFamily="34" charset="0"/>
                <a:cs typeface="Arial" panose="020B0604020202020204" pitchFamily="34" charset="0"/>
              </a:rPr>
              <a:t>Background/Purpose:</a:t>
            </a:r>
            <a:r>
              <a:rPr lang="en-US" sz="1200" dirty="0">
                <a:latin typeface="Arial" panose="020B0604020202020204" pitchFamily="34" charset="0"/>
                <a:cs typeface="Arial" panose="020B0604020202020204" pitchFamily="34" charset="0"/>
              </a:rPr>
              <a:t>  Methotrexate (MTX) and tumor necrosis factor inhibitors (TNFi) such as etanercept (ETN) are often prescribed for psoriatic arthritis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either alone or in combination, but fundamental gaps in knowledge about their optimal use remain. This study examined the efficacy of MTX monotherapy relative to ETN monotherapy and the value of adding MTX to ETN in key clinical domains of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including progressive joint damage.</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Methods:</a:t>
            </a:r>
            <a:r>
              <a:rPr lang="en-US" sz="1200" dirty="0">
                <a:latin typeface="Arial" panose="020B0604020202020204" pitchFamily="34" charset="0"/>
                <a:cs typeface="Arial" panose="020B0604020202020204" pitchFamily="34" charset="0"/>
              </a:rPr>
              <a:t> This phase 3, randomized controlled, double-blind international study enrolled patients with active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based on Classification Criteria for Psoriatic Arthritis (CASPAR). They were naïve to biologic drugs with no prior MTX for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Results:</a:t>
            </a:r>
            <a:r>
              <a:rPr lang="en-US" sz="1200" dirty="0">
                <a:latin typeface="Arial" panose="020B0604020202020204" pitchFamily="34" charset="0"/>
                <a:cs typeface="Arial" panose="020B0604020202020204" pitchFamily="34" charset="0"/>
              </a:rPr>
              <a:t> Baseline characteristics were well balanced in the 3 study arms. Mean (SD) age was 48.4 (13.1) years, most patients were white, and median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Arial" panose="020B0604020202020204" pitchFamily="34" charset="0"/>
                <a:cs typeface="Arial" panose="020B0604020202020204" pitchFamily="34" charset="0"/>
              </a:rPr>
              <a:t>Conclusion: </a:t>
            </a:r>
            <a:r>
              <a:rPr lang="en-US" sz="1200" dirty="0">
                <a:latin typeface="Arial" panose="020B0604020202020204" pitchFamily="34" charset="0"/>
                <a:cs typeface="Arial" panose="020B0604020202020204" pitchFamily="34" charset="0"/>
              </a:rPr>
              <a:t>This is the first head-to-head comparison of MTX and a TNFi to address fundamental questions in the treatment of </a:t>
            </a:r>
            <a:r>
              <a:rPr lang="en-US" sz="1200" dirty="0" err="1">
                <a:latin typeface="Arial" panose="020B0604020202020204" pitchFamily="34" charset="0"/>
                <a:cs typeface="Arial" panose="020B0604020202020204" pitchFamily="34" charset="0"/>
              </a:rPr>
              <a:t>PsA.</a:t>
            </a:r>
            <a:r>
              <a:rPr lang="en-US" sz="1200" dirty="0">
                <a:latin typeface="Arial" panose="020B0604020202020204" pitchFamily="34" charset="0"/>
                <a:cs typeface="Arial" panose="020B0604020202020204" pitchFamily="34" charset="0"/>
              </a:rPr>
              <a:t> ETN monotherapy or ETN in combination with MTX showed greater efficacy compared with MTX monotherapy. Addition of MTX to ETN did not appear to improve efficacy compared with ETN alone. These results support the use of ETN as monotherapy for </a:t>
            </a:r>
            <a:r>
              <a:rPr lang="en-US" sz="1200" dirty="0" err="1">
                <a:latin typeface="Arial" panose="020B0604020202020204" pitchFamily="34" charset="0"/>
                <a:cs typeface="Arial" panose="020B0604020202020204" pitchFamily="34" charset="0"/>
              </a:rPr>
              <a:t>PsA.</a:t>
            </a:r>
            <a:endParaRPr lang="en-US" sz="1200" dirty="0">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889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OP0020</a:t>
            </a:r>
            <a:endParaRPr lang="en-US" dirty="0">
              <a:effectLst/>
            </a:endParaRPr>
          </a:p>
          <a:p>
            <a:r>
              <a:rPr lang="en-US" sz="1200" b="1" kern="1200" dirty="0">
                <a:solidFill>
                  <a:schemeClr val="tx1"/>
                </a:solidFill>
                <a:effectLst/>
                <a:latin typeface="+mn-lt"/>
                <a:ea typeface="+mn-ea"/>
                <a:cs typeface="+mn-cs"/>
              </a:rPr>
              <a:t>VALIDATION OF NEW SYSTEMIC LUPUS ERYTHEMATOSUS CLASSIFICATION CRITERIA</a:t>
            </a:r>
            <a:endParaRPr lang="en-US" dirty="0">
              <a:effectLst/>
            </a:endParaRPr>
          </a:p>
          <a:p>
            <a:r>
              <a:rPr lang="en-US" sz="1200" kern="1200" dirty="0">
                <a:solidFill>
                  <a:schemeClr val="tx1"/>
                </a:solidFill>
                <a:effectLst/>
                <a:latin typeface="+mn-lt"/>
                <a:ea typeface="+mn-ea"/>
                <a:cs typeface="+mn-cs"/>
              </a:rPr>
              <a:t>M. </a:t>
            </a:r>
            <a:r>
              <a:rPr lang="en-US" dirty="0">
                <a:effectLst/>
              </a:rPr>
              <a:t>Aringer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H. </a:t>
            </a:r>
            <a:r>
              <a:rPr lang="en-US" dirty="0">
                <a:effectLst/>
              </a:rPr>
              <a:t>Costenbader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 </a:t>
            </a:r>
            <a:r>
              <a:rPr lang="en-US" dirty="0">
                <a:effectLst/>
              </a:rPr>
              <a:t>Brinks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 </a:t>
            </a:r>
            <a:r>
              <a:rPr lang="en-US" dirty="0">
                <a:effectLst/>
              </a:rPr>
              <a:t>Boumpas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 </a:t>
            </a:r>
            <a:r>
              <a:rPr lang="en-US" dirty="0">
                <a:effectLst/>
              </a:rPr>
              <a:t>Daikh</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 </a:t>
            </a:r>
            <a:r>
              <a:rPr lang="en-US" dirty="0">
                <a:effectLst/>
              </a:rPr>
              <a:t>Jayne</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D. </a:t>
            </a:r>
            <a:r>
              <a:rPr lang="en-US" dirty="0">
                <a:effectLst/>
              </a:rPr>
              <a:t>Kamen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 </a:t>
            </a:r>
            <a:r>
              <a:rPr lang="en-US" dirty="0">
                <a:effectLst/>
              </a:rPr>
              <a:t>Mosca</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R. </a:t>
            </a:r>
            <a:r>
              <a:rPr lang="en-US" dirty="0">
                <a:effectLst/>
              </a:rPr>
              <a:t>Ramsey-Goldman</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J. S. </a:t>
            </a:r>
            <a:r>
              <a:rPr lang="en-US" dirty="0">
                <a:effectLst/>
              </a:rPr>
              <a:t>Smolen</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D. </a:t>
            </a:r>
            <a:r>
              <a:rPr lang="en-US" dirty="0">
                <a:effectLst/>
              </a:rPr>
              <a:t>Wofsy</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B. </a:t>
            </a:r>
            <a:r>
              <a:rPr lang="en-US" dirty="0">
                <a:effectLst/>
              </a:rPr>
              <a:t>Diamond</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S. </a:t>
            </a:r>
            <a:r>
              <a:rPr lang="en-US" dirty="0">
                <a:effectLst/>
              </a:rPr>
              <a:t>Jacobsen</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W. J. </a:t>
            </a:r>
            <a:r>
              <a:rPr lang="en-US" dirty="0">
                <a:effectLst/>
              </a:rPr>
              <a:t>McCune</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G. </a:t>
            </a:r>
            <a:r>
              <a:rPr lang="en-US" dirty="0">
                <a:effectLst/>
              </a:rPr>
              <a:t>Ruiz-Irastorza</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M. </a:t>
            </a:r>
            <a:r>
              <a:rPr lang="en-US" dirty="0">
                <a:effectLst/>
              </a:rPr>
              <a:t>Schneider</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 B. </a:t>
            </a:r>
            <a:r>
              <a:rPr lang="en-US" dirty="0">
                <a:effectLst/>
              </a:rPr>
              <a:t>Urowitz</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G. </a:t>
            </a:r>
            <a:r>
              <a:rPr lang="en-US" dirty="0">
                <a:effectLst/>
              </a:rPr>
              <a:t>Bertsias</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B. </a:t>
            </a:r>
            <a:r>
              <a:rPr lang="en-US" dirty="0">
                <a:effectLst/>
              </a:rPr>
              <a:t>Hoyer</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N. </a:t>
            </a:r>
            <a:r>
              <a:rPr lang="en-US" dirty="0" err="1">
                <a:effectLst/>
              </a:rPr>
              <a:t>Leuchten</a:t>
            </a:r>
            <a:r>
              <a:rPr lang="en-US" dirty="0">
                <a:effectLst/>
              </a:rPr>
              <a:t> </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 </a:t>
            </a:r>
            <a:r>
              <a:rPr lang="en-US" dirty="0">
                <a:effectLst/>
              </a:rPr>
              <a:t>Tani</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S. </a:t>
            </a:r>
            <a:r>
              <a:rPr lang="en-US" dirty="0">
                <a:effectLst/>
              </a:rPr>
              <a:t>Tedeschi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Z. </a:t>
            </a:r>
            <a:r>
              <a:rPr lang="en-US" dirty="0">
                <a:effectLst/>
              </a:rPr>
              <a:t>Touma</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B. </a:t>
            </a:r>
            <a:r>
              <a:rPr lang="en-US" dirty="0">
                <a:effectLst/>
              </a:rPr>
              <a:t>Anic</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F. </a:t>
            </a:r>
            <a:r>
              <a:rPr lang="en-US" dirty="0">
                <a:effectLst/>
              </a:rPr>
              <a:t>Assan</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T. M. </a:t>
            </a:r>
            <a:r>
              <a:rPr lang="en-US" dirty="0">
                <a:effectLst/>
              </a:rPr>
              <a:t>Chan</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A. E. </a:t>
            </a:r>
            <a:r>
              <a:rPr lang="en-US" dirty="0">
                <a:effectLst/>
              </a:rPr>
              <a:t>Clarke</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M. K. </a:t>
            </a:r>
            <a:r>
              <a:rPr lang="en-US" dirty="0">
                <a:effectLst/>
              </a:rPr>
              <a:t>Crow</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L. </a:t>
            </a:r>
            <a:r>
              <a:rPr lang="en-US" dirty="0">
                <a:effectLst/>
              </a:rPr>
              <a:t>Czírják</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A. </a:t>
            </a:r>
            <a:r>
              <a:rPr lang="en-US" dirty="0">
                <a:effectLst/>
              </a:rPr>
              <a:t>Doria</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W. </a:t>
            </a:r>
            <a:r>
              <a:rPr lang="en-US" dirty="0">
                <a:effectLst/>
              </a:rPr>
              <a:t>Graninger</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S. </a:t>
            </a:r>
            <a:r>
              <a:rPr lang="en-US" dirty="0">
                <a:effectLst/>
              </a:rPr>
              <a:t>Hasni</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P. </a:t>
            </a:r>
            <a:r>
              <a:rPr lang="en-US" dirty="0">
                <a:effectLst/>
              </a:rPr>
              <a:t>Izmirly</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M. </a:t>
            </a:r>
            <a:r>
              <a:rPr lang="en-US" dirty="0">
                <a:effectLst/>
              </a:rPr>
              <a:t>Jung</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B. </a:t>
            </a:r>
            <a:r>
              <a:rPr lang="en-US" dirty="0">
                <a:effectLst/>
              </a:rPr>
              <a:t>Kiss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X. </a:t>
            </a:r>
            <a:r>
              <a:rPr lang="en-US" dirty="0">
                <a:effectLst/>
              </a:rPr>
              <a:t>Mariette</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I. </a:t>
            </a:r>
            <a:r>
              <a:rPr lang="en-US" dirty="0">
                <a:effectLst/>
              </a:rPr>
              <a:t>Padjen</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J. M. </a:t>
            </a:r>
            <a:r>
              <a:rPr lang="en-US" dirty="0">
                <a:effectLst/>
              </a:rPr>
              <a:t>Pego-Reigosa</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J. </a:t>
            </a:r>
            <a:r>
              <a:rPr lang="en-US" dirty="0">
                <a:effectLst/>
              </a:rPr>
              <a:t>Romero-Díaz</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I. </a:t>
            </a:r>
            <a:r>
              <a:rPr lang="en-US" dirty="0">
                <a:effectLst/>
              </a:rPr>
              <a:t>Rúa-Figueroa</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R. </a:t>
            </a:r>
            <a:r>
              <a:rPr lang="en-US" dirty="0">
                <a:effectLst/>
              </a:rPr>
              <a:t>Seror</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G. </a:t>
            </a:r>
            <a:r>
              <a:rPr lang="en-US" dirty="0">
                <a:effectLst/>
              </a:rPr>
              <a:t>Stummvoll</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Y. </a:t>
            </a:r>
            <a:r>
              <a:rPr lang="en-US" dirty="0">
                <a:effectLst/>
              </a:rPr>
              <a:t>Tanaka</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M. </a:t>
            </a:r>
            <a:r>
              <a:rPr lang="en-US" dirty="0">
                <a:effectLst/>
              </a:rPr>
              <a:t>Tektonidou</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 </a:t>
            </a:r>
            <a:r>
              <a:rPr lang="en-US" dirty="0">
                <a:effectLst/>
              </a:rPr>
              <a:t>Vasconcelos</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E. </a:t>
            </a:r>
            <a:r>
              <a:rPr lang="en-US" dirty="0">
                <a:effectLst/>
              </a:rPr>
              <a:t>Vital</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D. J. </a:t>
            </a:r>
            <a:r>
              <a:rPr lang="en-US" dirty="0">
                <a:effectLst/>
              </a:rPr>
              <a:t>Wallace</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 S. </a:t>
            </a:r>
            <a:r>
              <a:rPr lang="en-US" dirty="0">
                <a:effectLst/>
              </a:rPr>
              <a:t>Yavuz</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 R. P. </a:t>
            </a:r>
            <a:r>
              <a:rPr lang="en-US" dirty="0">
                <a:effectLst/>
              </a:rPr>
              <a:t>Naden</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T. </a:t>
            </a:r>
            <a:r>
              <a:rPr lang="en-US" dirty="0">
                <a:effectLst/>
              </a:rPr>
              <a:t>Dörner</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S. R. </a:t>
            </a:r>
            <a:r>
              <a:rPr lang="en-US" dirty="0">
                <a:effectLst/>
              </a:rPr>
              <a:t>Johnson</a:t>
            </a:r>
            <a:r>
              <a:rPr lang="en-US" sz="1200" kern="1200" baseline="30000" dirty="0">
                <a:solidFill>
                  <a:schemeClr val="tx1"/>
                </a:solidFill>
                <a:effectLst/>
                <a:latin typeface="+mn-lt"/>
                <a:ea typeface="+mn-ea"/>
                <a:cs typeface="+mn-cs"/>
              </a:rPr>
              <a:t>16</a:t>
            </a:r>
            <a:endParaRPr lang="en-US" dirty="0">
              <a:effectLst/>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TU Dresden, Dresden, Germany, </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Harvard Medical School, Boston, MA, United States, </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Hiller Center for Research in Rheumatology, Düsseldorf, Germany, </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University of Athens, Athens, Greece, </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UCSF, San Francisco, CA, United States, </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University of Cambridge, Cambridge, United Kingdom, </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MUSC, Charleston, SC, United States, </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University of Pisa, Pisa, Italy, </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Northwestern University, Chicago, IL, United States, </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Medical University of Vienna, Vienna, Austria, </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Feinstein Institute, Manhasset, NY, United States, </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Rigshospitalet, Copenhagen, Denmark, </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University of Michigan, Ann Arbor, MI, United States, </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UPV/EHU, Bizkaia, Spain, </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Universität Düsseldorf, Düsseldorf, Germany, </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University of Toronto, Toronto, Canada, </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University of Crete, Heraklion, Greece, </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UKSH, Kiel, Germany, </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University Hospital, Zagreb, Croatia, </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Université Paris </a:t>
            </a:r>
            <a:r>
              <a:rPr lang="en-US" sz="1200" kern="1200" dirty="0" err="1">
                <a:solidFill>
                  <a:schemeClr val="tx1"/>
                </a:solidFill>
                <a:effectLst/>
                <a:latin typeface="+mn-lt"/>
                <a:ea typeface="+mn-ea"/>
                <a:cs typeface="+mn-cs"/>
              </a:rPr>
              <a:t>Sud</a:t>
            </a:r>
            <a:r>
              <a:rPr lang="en-US" sz="1200" kern="1200" dirty="0">
                <a:solidFill>
                  <a:schemeClr val="tx1"/>
                </a:solidFill>
                <a:effectLst/>
                <a:latin typeface="+mn-lt"/>
                <a:ea typeface="+mn-ea"/>
                <a:cs typeface="+mn-cs"/>
              </a:rPr>
              <a:t>, Paris, France, </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University of Hong Kong , Hong Kong, China, </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University of Calgary, Calgary, Canada, </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HSS, New York, NY, United States, </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University of </a:t>
            </a:r>
            <a:r>
              <a:rPr lang="en-US" sz="1200" kern="1200" dirty="0" err="1">
                <a:solidFill>
                  <a:schemeClr val="tx1"/>
                </a:solidFill>
                <a:effectLst/>
                <a:latin typeface="+mn-lt"/>
                <a:ea typeface="+mn-ea"/>
                <a:cs typeface="+mn-cs"/>
              </a:rPr>
              <a:t>Pécs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Pécs</a:t>
            </a:r>
            <a:r>
              <a:rPr lang="en-US" sz="1200" kern="1200" dirty="0">
                <a:solidFill>
                  <a:schemeClr val="tx1"/>
                </a:solidFill>
                <a:effectLst/>
                <a:latin typeface="+mn-lt"/>
                <a:ea typeface="+mn-ea"/>
                <a:cs typeface="+mn-cs"/>
              </a:rPr>
              <a:t>, Hungary, </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University of </a:t>
            </a:r>
            <a:r>
              <a:rPr lang="en-US" sz="1200" kern="1200" dirty="0" err="1">
                <a:solidFill>
                  <a:schemeClr val="tx1"/>
                </a:solidFill>
                <a:effectLst/>
                <a:latin typeface="+mn-lt"/>
                <a:ea typeface="+mn-ea"/>
                <a:cs typeface="+mn-cs"/>
              </a:rPr>
              <a:t>Padova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Padova</a:t>
            </a:r>
            <a:r>
              <a:rPr lang="en-US" sz="1200" kern="1200" dirty="0">
                <a:solidFill>
                  <a:schemeClr val="tx1"/>
                </a:solidFill>
                <a:effectLst/>
                <a:latin typeface="+mn-lt"/>
                <a:ea typeface="+mn-ea"/>
                <a:cs typeface="+mn-cs"/>
              </a:rPr>
              <a:t>, Italy, </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Medical University of Graz, Graz, Austria, </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NIAMS, NIH, Bethesda, MD, </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NYU, New York, NY, United States, </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University of Vigo, Vigo, Spain, </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INCMNSZ, Mexico City, Mexico, </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Hospital Dr </a:t>
            </a:r>
            <a:r>
              <a:rPr lang="en-US" sz="1200" kern="1200" dirty="0" err="1">
                <a:solidFill>
                  <a:schemeClr val="tx1"/>
                </a:solidFill>
                <a:effectLst/>
                <a:latin typeface="+mn-lt"/>
                <a:ea typeface="+mn-ea"/>
                <a:cs typeface="+mn-cs"/>
              </a:rPr>
              <a:t>Negrin</a:t>
            </a:r>
            <a:r>
              <a:rPr lang="en-US" sz="1200" kern="1200" dirty="0">
                <a:solidFill>
                  <a:schemeClr val="tx1"/>
                </a:solidFill>
                <a:effectLst/>
                <a:latin typeface="+mn-lt"/>
                <a:ea typeface="+mn-ea"/>
                <a:cs typeface="+mn-cs"/>
              </a:rPr>
              <a:t>, Las Palmas, Spain, </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University of Occupational &amp; Environmental Health, Kitakyushu, Japan, </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University of Porto, Porto, Portugal, </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University of Leeds, Leeds, United Kingdom, </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Cedars-Sinai, Los Angeles, CA, United States, </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Istanbul </a:t>
            </a:r>
            <a:r>
              <a:rPr lang="en-US" sz="1200" kern="1200" dirty="0" err="1">
                <a:solidFill>
                  <a:schemeClr val="tx1"/>
                </a:solidFill>
                <a:effectLst/>
                <a:latin typeface="+mn-lt"/>
                <a:ea typeface="+mn-ea"/>
                <a:cs typeface="+mn-cs"/>
              </a:rPr>
              <a:t>Bilim</a:t>
            </a:r>
            <a:r>
              <a:rPr lang="en-US" sz="1200" kern="1200" dirty="0">
                <a:solidFill>
                  <a:schemeClr val="tx1"/>
                </a:solidFill>
                <a:effectLst/>
                <a:latin typeface="+mn-lt"/>
                <a:ea typeface="+mn-ea"/>
                <a:cs typeface="+mn-cs"/>
              </a:rPr>
              <a:t> University, Istanbul, Turkey, </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New Zealand Ministry of Health, Auckland, New Zealand, </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Charité University, Berlin, Germany</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This 4 phase project (1) jointly supported by EULAR and ACR has led to draft criteria (2).  </a:t>
            </a:r>
            <a:endParaRPr lang="en-US" dirty="0">
              <a:effectLst/>
            </a:endParaRPr>
          </a:p>
          <a:p>
            <a:r>
              <a:rPr lang="en-US" sz="1200" b="1" kern="1200" dirty="0">
                <a:solidFill>
                  <a:schemeClr val="tx1"/>
                </a:solidFill>
                <a:effectLst/>
                <a:latin typeface="+mn-lt"/>
                <a:ea typeface="+mn-ea"/>
                <a:cs typeface="+mn-cs"/>
              </a:rPr>
              <a:t>Objectives:</a:t>
            </a:r>
            <a:r>
              <a:rPr lang="en-US" sz="1200" kern="1200" dirty="0">
                <a:solidFill>
                  <a:schemeClr val="tx1"/>
                </a:solidFill>
                <a:effectLst/>
                <a:latin typeface="+mn-lt"/>
                <a:ea typeface="+mn-ea"/>
                <a:cs typeface="+mn-cs"/>
              </a:rPr>
              <a:t> To simplify and validate the new criteria in a large international cohort.  </a:t>
            </a:r>
            <a:endParaRPr lang="en-US" dirty="0">
              <a:effectLst/>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23 expert centers each contributed up to 100 patients with SLE and with non-SLE diagnoses. Diagnoses were verified by 3 independent reviewers for 1,193 SLE and 1,059 non-SLE patients. 500 randomly selected SLE and non-SLE patients formed the derivation cohort and the remainder the validation cohort. </a:t>
            </a:r>
            <a:endParaRPr lang="en-US" dirty="0">
              <a:effectLst/>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The criteria were fine-tuned and simplified, using ANA of ≥1:80 as entry criterion and a classification threshold of 10.</a:t>
            </a:r>
            <a:endParaRPr lang="en-US" dirty="0">
              <a:effectLst/>
            </a:endParaRPr>
          </a:p>
          <a:p>
            <a:pPr fontAlgn="t"/>
            <a:r>
              <a:rPr lang="en-US" b="1" dirty="0">
                <a:effectLst/>
              </a:rPr>
              <a:t>Renal</a:t>
            </a:r>
            <a:endParaRPr lang="en-US" dirty="0">
              <a:effectLst/>
            </a:endParaRPr>
          </a:p>
          <a:p>
            <a:pPr fontAlgn="t"/>
            <a:r>
              <a:rPr lang="en-US" dirty="0">
                <a:effectLst/>
              </a:rPr>
              <a:t>Class III/IV nephritis</a:t>
            </a:r>
          </a:p>
          <a:p>
            <a:pPr fontAlgn="t"/>
            <a:r>
              <a:rPr lang="en-US" b="1" dirty="0">
                <a:effectLst/>
              </a:rPr>
              <a:t>10</a:t>
            </a:r>
            <a:endParaRPr lang="en-US" dirty="0">
              <a:effectLst/>
            </a:endParaRPr>
          </a:p>
          <a:p>
            <a:pPr fontAlgn="t"/>
            <a:r>
              <a:rPr lang="en-US" dirty="0">
                <a:effectLst/>
              </a:rPr>
              <a:t>Class II/V nephritis</a:t>
            </a:r>
          </a:p>
          <a:p>
            <a:pPr fontAlgn="t"/>
            <a:r>
              <a:rPr lang="en-US" b="1" dirty="0">
                <a:effectLst/>
              </a:rPr>
              <a:t>8</a:t>
            </a:r>
            <a:endParaRPr lang="en-US" dirty="0">
              <a:effectLst/>
            </a:endParaRPr>
          </a:p>
          <a:p>
            <a:pPr fontAlgn="t"/>
            <a:r>
              <a:rPr lang="en-US" dirty="0">
                <a:effectLst/>
              </a:rPr>
              <a:t>Proteinuria ≥0.5 g/day</a:t>
            </a:r>
          </a:p>
          <a:p>
            <a:pPr fontAlgn="t"/>
            <a:r>
              <a:rPr lang="en-US" b="1" dirty="0">
                <a:effectLst/>
              </a:rPr>
              <a:t>4</a:t>
            </a:r>
            <a:endParaRPr lang="en-US" dirty="0">
              <a:effectLst/>
            </a:endParaRPr>
          </a:p>
          <a:p>
            <a:pPr fontAlgn="t"/>
            <a:r>
              <a:rPr lang="en-US" b="1" dirty="0">
                <a:effectLst/>
              </a:rPr>
              <a:t>Specific antibodies</a:t>
            </a:r>
            <a:endParaRPr lang="en-US" dirty="0">
              <a:effectLst/>
            </a:endParaRPr>
          </a:p>
          <a:p>
            <a:pPr fontAlgn="t"/>
            <a:r>
              <a:rPr lang="en-US" dirty="0">
                <a:effectLst/>
              </a:rPr>
              <a:t>Anti-Sm </a:t>
            </a:r>
            <a:r>
              <a:rPr lang="en-US" b="1" dirty="0">
                <a:effectLst/>
              </a:rPr>
              <a:t>or</a:t>
            </a:r>
            <a:endParaRPr lang="en-US" dirty="0">
              <a:effectLst/>
            </a:endParaRPr>
          </a:p>
          <a:p>
            <a:pPr fontAlgn="t"/>
            <a:r>
              <a:rPr lang="en-US" dirty="0">
                <a:effectLst/>
              </a:rPr>
              <a:t>Anti-dsDNA</a:t>
            </a:r>
          </a:p>
          <a:p>
            <a:pPr fontAlgn="t"/>
            <a:r>
              <a:rPr lang="en-US" b="1" dirty="0">
                <a:effectLst/>
              </a:rPr>
              <a:t>6</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err="1">
                <a:effectLst/>
              </a:rPr>
              <a:t>Muco</a:t>
            </a:r>
            <a:r>
              <a:rPr lang="en-US" b="1" dirty="0">
                <a:effectLst/>
              </a:rPr>
              <a:t>-cutaneous</a:t>
            </a:r>
            <a:endParaRPr lang="en-US" dirty="0">
              <a:effectLst/>
            </a:endParaRPr>
          </a:p>
          <a:p>
            <a:pPr fontAlgn="t"/>
            <a:r>
              <a:rPr lang="en-US" dirty="0">
                <a:effectLst/>
              </a:rPr>
              <a:t>ACLE</a:t>
            </a:r>
          </a:p>
          <a:p>
            <a:pPr fontAlgn="t"/>
            <a:r>
              <a:rPr lang="en-US" b="1" dirty="0">
                <a:effectLst/>
              </a:rPr>
              <a:t>6</a:t>
            </a:r>
            <a:endParaRPr lang="en-US" dirty="0">
              <a:effectLst/>
            </a:endParaRPr>
          </a:p>
          <a:p>
            <a:pPr fontAlgn="t"/>
            <a:r>
              <a:rPr lang="en-US" dirty="0">
                <a:effectLst/>
              </a:rPr>
              <a:t>SCLE </a:t>
            </a:r>
            <a:r>
              <a:rPr lang="en-US" b="1" dirty="0">
                <a:effectLst/>
              </a:rPr>
              <a:t>or</a:t>
            </a:r>
            <a:endParaRPr lang="en-US" dirty="0">
              <a:effectLst/>
            </a:endParaRPr>
          </a:p>
          <a:p>
            <a:pPr fontAlgn="t"/>
            <a:r>
              <a:rPr lang="en-US" dirty="0">
                <a:effectLst/>
              </a:rPr>
              <a:t>DLE</a:t>
            </a:r>
          </a:p>
          <a:p>
            <a:pPr fontAlgn="t"/>
            <a:r>
              <a:rPr lang="en-US" b="1" dirty="0">
                <a:effectLst/>
              </a:rPr>
              <a:t>4</a:t>
            </a:r>
            <a:endParaRPr lang="en-US" dirty="0">
              <a:effectLst/>
            </a:endParaRPr>
          </a:p>
          <a:p>
            <a:pPr fontAlgn="t"/>
            <a:r>
              <a:rPr lang="en-US" dirty="0">
                <a:effectLst/>
              </a:rPr>
              <a:t>Alopecia </a:t>
            </a:r>
            <a:r>
              <a:rPr lang="en-US" b="1" dirty="0">
                <a:effectLst/>
              </a:rPr>
              <a:t>or</a:t>
            </a:r>
            <a:endParaRPr lang="en-US" dirty="0">
              <a:effectLst/>
            </a:endParaRPr>
          </a:p>
          <a:p>
            <a:pPr fontAlgn="t"/>
            <a:r>
              <a:rPr lang="en-US" dirty="0">
                <a:effectLst/>
              </a:rPr>
              <a:t>oral ulcers</a:t>
            </a:r>
          </a:p>
          <a:p>
            <a:pPr fontAlgn="t"/>
            <a:r>
              <a:rPr lang="en-US" b="1" dirty="0">
                <a:effectLst/>
              </a:rPr>
              <a:t>2</a:t>
            </a:r>
            <a:endParaRPr lang="en-US" dirty="0">
              <a:effectLst/>
            </a:endParaRPr>
          </a:p>
          <a:p>
            <a:pPr fontAlgn="t"/>
            <a:r>
              <a:rPr lang="en-US" b="1" dirty="0">
                <a:effectLst/>
              </a:rPr>
              <a:t>Serosa</a:t>
            </a:r>
            <a:endParaRPr lang="en-US" dirty="0">
              <a:effectLst/>
            </a:endParaRPr>
          </a:p>
          <a:p>
            <a:pPr fontAlgn="t"/>
            <a:r>
              <a:rPr lang="en-US" dirty="0">
                <a:effectLst/>
              </a:rPr>
              <a:t>Acute pericarditis</a:t>
            </a:r>
          </a:p>
          <a:p>
            <a:pPr fontAlgn="t"/>
            <a:r>
              <a:rPr lang="en-US" b="1" dirty="0">
                <a:effectLst/>
              </a:rPr>
              <a:t>6</a:t>
            </a:r>
            <a:endParaRPr lang="en-US" dirty="0">
              <a:effectLst/>
            </a:endParaRPr>
          </a:p>
          <a:p>
            <a:pPr fontAlgn="t"/>
            <a:r>
              <a:rPr lang="en-US" dirty="0">
                <a:effectLst/>
              </a:rPr>
              <a:t>Effusion</a:t>
            </a:r>
          </a:p>
          <a:p>
            <a:pPr fontAlgn="t"/>
            <a:r>
              <a:rPr lang="en-US" b="1" dirty="0">
                <a:effectLst/>
              </a:rPr>
              <a:t>5</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err="1">
                <a:effectLst/>
              </a:rPr>
              <a:t>Musculo</a:t>
            </a:r>
            <a:r>
              <a:rPr lang="en-US" b="1" dirty="0">
                <a:effectLst/>
              </a:rPr>
              <a:t>-skeletal</a:t>
            </a:r>
            <a:endParaRPr lang="en-US" dirty="0">
              <a:effectLst/>
            </a:endParaRPr>
          </a:p>
          <a:p>
            <a:pPr fontAlgn="t"/>
            <a:r>
              <a:rPr lang="en-US" dirty="0">
                <a:effectLst/>
              </a:rPr>
              <a:t>Arthritis</a:t>
            </a:r>
          </a:p>
          <a:p>
            <a:pPr fontAlgn="t"/>
            <a:r>
              <a:rPr lang="en-US" b="1" dirty="0">
                <a:effectLst/>
              </a:rPr>
              <a:t>6</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a:effectLst/>
              </a:rPr>
              <a:t>CNS</a:t>
            </a:r>
            <a:endParaRPr lang="en-US" dirty="0">
              <a:effectLst/>
            </a:endParaRPr>
          </a:p>
          <a:p>
            <a:pPr fontAlgn="t"/>
            <a:r>
              <a:rPr lang="en-US" dirty="0">
                <a:effectLst/>
              </a:rPr>
              <a:t>Seizures</a:t>
            </a:r>
          </a:p>
          <a:p>
            <a:pPr fontAlgn="t"/>
            <a:r>
              <a:rPr lang="en-US" b="1" dirty="0">
                <a:effectLst/>
              </a:rPr>
              <a:t>5</a:t>
            </a:r>
            <a:endParaRPr lang="en-US" dirty="0">
              <a:effectLst/>
            </a:endParaRPr>
          </a:p>
          <a:p>
            <a:pPr fontAlgn="t"/>
            <a:r>
              <a:rPr lang="en-US" dirty="0">
                <a:effectLst/>
              </a:rPr>
              <a:t>Psychosis</a:t>
            </a:r>
          </a:p>
          <a:p>
            <a:pPr fontAlgn="t"/>
            <a:r>
              <a:rPr lang="en-US" b="1" dirty="0">
                <a:effectLst/>
              </a:rPr>
              <a:t>3</a:t>
            </a:r>
            <a:endParaRPr lang="en-US" dirty="0">
              <a:effectLst/>
            </a:endParaRPr>
          </a:p>
          <a:p>
            <a:pPr fontAlgn="t"/>
            <a:r>
              <a:rPr lang="en-US" dirty="0">
                <a:effectLst/>
              </a:rPr>
              <a:t>Delirium</a:t>
            </a:r>
          </a:p>
          <a:p>
            <a:pPr fontAlgn="t"/>
            <a:r>
              <a:rPr lang="en-US" b="1" dirty="0">
                <a:effectLst/>
              </a:rPr>
              <a:t>2</a:t>
            </a:r>
            <a:endParaRPr lang="en-US" dirty="0">
              <a:effectLst/>
            </a:endParaRPr>
          </a:p>
          <a:p>
            <a:pPr fontAlgn="t"/>
            <a:r>
              <a:rPr lang="en-US" b="1" dirty="0">
                <a:effectLst/>
              </a:rPr>
              <a:t>Blood</a:t>
            </a:r>
            <a:endParaRPr lang="en-US" dirty="0">
              <a:effectLst/>
            </a:endParaRPr>
          </a:p>
          <a:p>
            <a:pPr fontAlgn="t"/>
            <a:r>
              <a:rPr lang="en-US" dirty="0">
                <a:effectLst/>
              </a:rPr>
              <a:t>Autoimmune hemolysis </a:t>
            </a:r>
            <a:r>
              <a:rPr lang="en-US" b="1" dirty="0">
                <a:effectLst/>
              </a:rPr>
              <a:t>or</a:t>
            </a:r>
            <a:r>
              <a:rPr lang="en-US" dirty="0">
                <a:effectLst/>
              </a:rPr>
              <a:t> thrombocytopenia</a:t>
            </a:r>
          </a:p>
          <a:p>
            <a:pPr fontAlgn="t"/>
            <a:r>
              <a:rPr lang="en-US" b="1" dirty="0">
                <a:effectLst/>
              </a:rPr>
              <a:t>4</a:t>
            </a:r>
            <a:endParaRPr lang="en-US" dirty="0">
              <a:effectLst/>
            </a:endParaRPr>
          </a:p>
          <a:p>
            <a:pPr fontAlgn="t"/>
            <a:r>
              <a:rPr lang="en-US" dirty="0">
                <a:effectLst/>
              </a:rPr>
              <a:t>Leukopenia</a:t>
            </a:r>
          </a:p>
          <a:p>
            <a:pPr fontAlgn="t"/>
            <a:r>
              <a:rPr lang="en-US" b="1" dirty="0">
                <a:effectLst/>
              </a:rPr>
              <a:t>3</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a:effectLst/>
              </a:rPr>
              <a:t>Complement</a:t>
            </a:r>
            <a:endParaRPr lang="en-US" dirty="0">
              <a:effectLst/>
            </a:endParaRPr>
          </a:p>
          <a:p>
            <a:pPr fontAlgn="t"/>
            <a:r>
              <a:rPr lang="en-US" dirty="0">
                <a:effectLst/>
              </a:rPr>
              <a:t>Low C3 </a:t>
            </a:r>
            <a:r>
              <a:rPr lang="en-US" b="1" dirty="0">
                <a:effectLst/>
              </a:rPr>
              <a:t>and </a:t>
            </a:r>
            <a:r>
              <a:rPr lang="en-US" dirty="0">
                <a:effectLst/>
              </a:rPr>
              <a:t>C4</a:t>
            </a:r>
          </a:p>
          <a:p>
            <a:pPr fontAlgn="t"/>
            <a:r>
              <a:rPr lang="en-US" b="1" dirty="0">
                <a:effectLst/>
              </a:rPr>
              <a:t>4</a:t>
            </a:r>
            <a:endParaRPr lang="en-US" dirty="0">
              <a:effectLst/>
            </a:endParaRPr>
          </a:p>
          <a:p>
            <a:pPr fontAlgn="t"/>
            <a:r>
              <a:rPr lang="en-US" dirty="0">
                <a:effectLst/>
              </a:rPr>
              <a:t>Low C3 </a:t>
            </a:r>
            <a:r>
              <a:rPr lang="en-US" b="1" dirty="0">
                <a:effectLst/>
              </a:rPr>
              <a:t>or</a:t>
            </a:r>
            <a:r>
              <a:rPr lang="en-US" dirty="0">
                <a:effectLst/>
              </a:rPr>
              <a:t> C4</a:t>
            </a:r>
          </a:p>
          <a:p>
            <a:pPr fontAlgn="t"/>
            <a:r>
              <a:rPr lang="en-US" b="1" dirty="0">
                <a:effectLst/>
              </a:rPr>
              <a:t>3</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a:effectLst/>
              </a:rPr>
              <a:t>Anti-phospholipid</a:t>
            </a:r>
            <a:endParaRPr lang="en-US" dirty="0">
              <a:effectLst/>
            </a:endParaRPr>
          </a:p>
          <a:p>
            <a:pPr fontAlgn="t"/>
            <a:r>
              <a:rPr lang="en-US" dirty="0">
                <a:effectLst/>
              </a:rPr>
              <a:t>Anti-</a:t>
            </a:r>
            <a:r>
              <a:rPr lang="en-US" dirty="0" err="1">
                <a:effectLst/>
              </a:rPr>
              <a:t>Cardiolipin</a:t>
            </a:r>
            <a:r>
              <a:rPr lang="en-US" dirty="0">
                <a:effectLst/>
              </a:rPr>
              <a:t> </a:t>
            </a:r>
            <a:r>
              <a:rPr lang="en-US" b="1" dirty="0">
                <a:effectLst/>
              </a:rPr>
              <a:t>or</a:t>
            </a:r>
            <a:r>
              <a:rPr lang="en-US" dirty="0">
                <a:effectLst/>
              </a:rPr>
              <a:t> anti-</a:t>
            </a:r>
            <a:r>
              <a:rPr lang="el-GR" dirty="0">
                <a:effectLst/>
              </a:rPr>
              <a:t>β2-</a:t>
            </a:r>
            <a:r>
              <a:rPr lang="en-US" dirty="0">
                <a:effectLst/>
              </a:rPr>
              <a:t>GPI </a:t>
            </a:r>
            <a:r>
              <a:rPr lang="en-US" b="1" dirty="0">
                <a:effectLst/>
              </a:rPr>
              <a:t>or</a:t>
            </a:r>
            <a:endParaRPr lang="en-US" dirty="0">
              <a:effectLst/>
            </a:endParaRPr>
          </a:p>
          <a:p>
            <a:pPr fontAlgn="t"/>
            <a:r>
              <a:rPr lang="en-US" dirty="0">
                <a:effectLst/>
              </a:rPr>
              <a:t>lupus anticoagulant</a:t>
            </a:r>
          </a:p>
          <a:p>
            <a:pPr fontAlgn="t"/>
            <a:r>
              <a:rPr lang="en-US" b="1" dirty="0">
                <a:effectLst/>
              </a:rPr>
              <a:t>2</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b="1" dirty="0">
                <a:effectLst/>
              </a:rPr>
              <a:t>Constitutional</a:t>
            </a:r>
            <a:endParaRPr lang="en-US" dirty="0">
              <a:effectLst/>
            </a:endParaRPr>
          </a:p>
          <a:p>
            <a:pPr fontAlgn="t"/>
            <a:r>
              <a:rPr lang="en-US" dirty="0">
                <a:effectLst/>
              </a:rPr>
              <a:t>Fever</a:t>
            </a:r>
          </a:p>
          <a:p>
            <a:pPr fontAlgn="t"/>
            <a:r>
              <a:rPr lang="en-US" b="1" dirty="0">
                <a:effectLst/>
              </a:rPr>
              <a:t>2</a:t>
            </a:r>
            <a:endParaRPr lang="en-US" dirty="0">
              <a:effectLst/>
            </a:endParaRPr>
          </a:p>
          <a:p>
            <a:pPr fontAlgn="t"/>
            <a:r>
              <a:rPr lang="en-US" dirty="0">
                <a:effectLst/>
              </a:rPr>
              <a:t> </a:t>
            </a:r>
          </a:p>
          <a:p>
            <a:pPr fontAlgn="t"/>
            <a:r>
              <a:rPr lang="en-US" b="1" dirty="0">
                <a:effectLst/>
              </a:rPr>
              <a:t> </a:t>
            </a:r>
            <a:endParaRPr lang="en-US" dirty="0">
              <a:effectLst/>
            </a:endParaRPr>
          </a:p>
          <a:p>
            <a:pPr fontAlgn="t"/>
            <a:r>
              <a:rPr lang="en-US" dirty="0">
                <a:effectLst/>
              </a:rPr>
              <a:t> </a:t>
            </a:r>
          </a:p>
          <a:p>
            <a:pPr fontAlgn="t"/>
            <a:r>
              <a:rPr lang="en-US" b="1" dirty="0">
                <a:effectLst/>
              </a:rPr>
              <a:t> </a:t>
            </a:r>
            <a:endParaRPr lang="en-US" dirty="0">
              <a:effectLst/>
            </a:endParaRPr>
          </a:p>
          <a:p>
            <a:r>
              <a:rPr lang="en-US" b="1" dirty="0">
                <a:effectLst/>
              </a:rPr>
              <a:t> </a:t>
            </a:r>
            <a:endParaRPr lang="en-US" dirty="0">
              <a:effectLst/>
            </a:endParaRPr>
          </a:p>
          <a:p>
            <a:r>
              <a:rPr lang="en-US" dirty="0">
                <a:effectLst/>
              </a:rPr>
              <a:t>Sensitivity was close to the SLICC 2012 criteria, specificity maintained at the level of the ACR 1997 criteria. This performance was independently confirmed in the validation cohort.  </a:t>
            </a:r>
          </a:p>
          <a:p>
            <a:pPr fontAlgn="t"/>
            <a:r>
              <a:rPr lang="en-US" b="1" dirty="0">
                <a:effectLst/>
              </a:rPr>
              <a:t> </a:t>
            </a:r>
            <a:endParaRPr lang="en-US" dirty="0">
              <a:effectLst/>
            </a:endParaRPr>
          </a:p>
          <a:p>
            <a:pPr fontAlgn="t"/>
            <a:r>
              <a:rPr lang="en-US" b="1" dirty="0">
                <a:effectLst/>
              </a:rPr>
              <a:t>ACR 1997 criteria</a:t>
            </a:r>
            <a:endParaRPr lang="en-US" dirty="0">
              <a:effectLst/>
            </a:endParaRPr>
          </a:p>
          <a:p>
            <a:pPr fontAlgn="t"/>
            <a:r>
              <a:rPr lang="en-US" b="1" dirty="0">
                <a:effectLst/>
              </a:rPr>
              <a:t>SLICC criteria</a:t>
            </a:r>
            <a:endParaRPr lang="en-US" dirty="0">
              <a:effectLst/>
            </a:endParaRPr>
          </a:p>
          <a:p>
            <a:pPr fontAlgn="t"/>
            <a:r>
              <a:rPr lang="en-US" b="1" dirty="0">
                <a:effectLst/>
              </a:rPr>
              <a:t>New criteria</a:t>
            </a:r>
            <a:endParaRPr lang="en-US" dirty="0">
              <a:effectLst/>
            </a:endParaRPr>
          </a:p>
          <a:p>
            <a:pPr fontAlgn="t"/>
            <a:r>
              <a:rPr lang="en-US" b="1" dirty="0">
                <a:effectLst/>
              </a:rPr>
              <a:t>Derivation</a:t>
            </a:r>
            <a:endParaRPr lang="en-US" dirty="0">
              <a:effectLst/>
            </a:endParaRPr>
          </a:p>
          <a:p>
            <a:pPr fontAlgn="t"/>
            <a:r>
              <a:rPr lang="en-US" b="1" dirty="0">
                <a:effectLst/>
              </a:rPr>
              <a:t> </a:t>
            </a:r>
            <a:endParaRPr lang="en-US" dirty="0">
              <a:effectLst/>
            </a:endParaRPr>
          </a:p>
          <a:p>
            <a:pPr fontAlgn="t"/>
            <a:r>
              <a:rPr lang="en-US" b="1" dirty="0">
                <a:effectLst/>
              </a:rPr>
              <a:t> </a:t>
            </a:r>
            <a:endParaRPr lang="en-US" dirty="0">
              <a:effectLst/>
            </a:endParaRPr>
          </a:p>
          <a:p>
            <a:pPr fontAlgn="t"/>
            <a:r>
              <a:rPr lang="en-US" b="1" dirty="0">
                <a:effectLst/>
              </a:rPr>
              <a:t> </a:t>
            </a:r>
            <a:endParaRPr lang="en-US" dirty="0">
              <a:effectLst/>
            </a:endParaRPr>
          </a:p>
          <a:p>
            <a:pPr fontAlgn="t"/>
            <a:r>
              <a:rPr lang="en-US" dirty="0">
                <a:effectLst/>
              </a:rPr>
              <a:t>Sensitivity</a:t>
            </a:r>
          </a:p>
          <a:p>
            <a:pPr fontAlgn="t"/>
            <a:r>
              <a:rPr lang="en-US" dirty="0">
                <a:effectLst/>
              </a:rPr>
              <a:t>84.63 </a:t>
            </a:r>
          </a:p>
          <a:p>
            <a:pPr fontAlgn="t"/>
            <a:r>
              <a:rPr lang="en-US" dirty="0">
                <a:effectLst/>
              </a:rPr>
              <a:t>96.81</a:t>
            </a:r>
          </a:p>
          <a:p>
            <a:pPr fontAlgn="t"/>
            <a:r>
              <a:rPr lang="en-US" dirty="0">
                <a:effectLst/>
              </a:rPr>
              <a:t>98.00</a:t>
            </a:r>
          </a:p>
          <a:p>
            <a:pPr fontAlgn="t"/>
            <a:r>
              <a:rPr lang="en-US" dirty="0">
                <a:effectLst/>
              </a:rPr>
              <a:t>Specificity</a:t>
            </a:r>
          </a:p>
          <a:p>
            <a:pPr fontAlgn="t"/>
            <a:r>
              <a:rPr lang="en-US" dirty="0">
                <a:effectLst/>
              </a:rPr>
              <a:t>95.20</a:t>
            </a:r>
          </a:p>
          <a:p>
            <a:pPr fontAlgn="t"/>
            <a:r>
              <a:rPr lang="en-US" dirty="0">
                <a:effectLst/>
              </a:rPr>
              <a:t>90.00</a:t>
            </a:r>
          </a:p>
          <a:p>
            <a:pPr fontAlgn="t"/>
            <a:r>
              <a:rPr lang="en-US" dirty="0">
                <a:effectLst/>
              </a:rPr>
              <a:t>96.40</a:t>
            </a:r>
          </a:p>
          <a:p>
            <a:pPr fontAlgn="t"/>
            <a:r>
              <a:rPr lang="en-US" b="1" dirty="0">
                <a:effectLst/>
              </a:rPr>
              <a:t>Validation</a:t>
            </a:r>
            <a:endParaRPr lang="en-US" dirty="0">
              <a:effectLst/>
            </a:endParaRPr>
          </a:p>
          <a:p>
            <a:pPr fontAlgn="t"/>
            <a:r>
              <a:rPr lang="en-US" b="1" dirty="0">
                <a:effectLst/>
              </a:rPr>
              <a:t> </a:t>
            </a:r>
            <a:endParaRPr lang="en-US" dirty="0">
              <a:effectLst/>
            </a:endParaRPr>
          </a:p>
          <a:p>
            <a:pPr fontAlgn="t"/>
            <a:r>
              <a:rPr lang="en-US" b="1" dirty="0">
                <a:effectLst/>
              </a:rPr>
              <a:t> </a:t>
            </a:r>
            <a:endParaRPr lang="en-US" dirty="0">
              <a:effectLst/>
            </a:endParaRPr>
          </a:p>
          <a:p>
            <a:pPr fontAlgn="t"/>
            <a:r>
              <a:rPr lang="en-US" b="1" dirty="0">
                <a:effectLst/>
              </a:rPr>
              <a:t> </a:t>
            </a:r>
            <a:endParaRPr lang="en-US" dirty="0">
              <a:effectLst/>
            </a:endParaRPr>
          </a:p>
          <a:p>
            <a:pPr fontAlgn="t"/>
            <a:r>
              <a:rPr lang="en-US" dirty="0">
                <a:effectLst/>
              </a:rPr>
              <a:t>Sensitivity</a:t>
            </a:r>
          </a:p>
          <a:p>
            <a:pPr fontAlgn="t"/>
            <a:r>
              <a:rPr lang="en-US" dirty="0">
                <a:effectLst/>
              </a:rPr>
              <a:t>82.76</a:t>
            </a:r>
          </a:p>
          <a:p>
            <a:pPr fontAlgn="t"/>
            <a:r>
              <a:rPr lang="en-US" dirty="0">
                <a:effectLst/>
              </a:rPr>
              <a:t>96.70</a:t>
            </a:r>
          </a:p>
          <a:p>
            <a:pPr fontAlgn="t"/>
            <a:r>
              <a:rPr lang="en-US" dirty="0">
                <a:effectLst/>
              </a:rPr>
              <a:t>96.12</a:t>
            </a:r>
          </a:p>
          <a:p>
            <a:pPr fontAlgn="t"/>
            <a:r>
              <a:rPr lang="en-US" dirty="0">
                <a:effectLst/>
              </a:rPr>
              <a:t>Specificity</a:t>
            </a:r>
          </a:p>
          <a:p>
            <a:pPr fontAlgn="t"/>
            <a:r>
              <a:rPr lang="en-US" dirty="0">
                <a:effectLst/>
              </a:rPr>
              <a:t>93.38</a:t>
            </a:r>
          </a:p>
          <a:p>
            <a:pPr fontAlgn="t"/>
            <a:r>
              <a:rPr lang="en-US" dirty="0">
                <a:effectLst/>
              </a:rPr>
              <a:t>83.62</a:t>
            </a:r>
          </a:p>
          <a:p>
            <a:pPr fontAlgn="t"/>
            <a:r>
              <a:rPr lang="en-US" dirty="0">
                <a:effectLst/>
              </a:rPr>
              <a:t>93.38</a:t>
            </a:r>
          </a:p>
          <a:p>
            <a:r>
              <a:rPr lang="en-US" sz="1200" b="1" kern="1200" dirty="0">
                <a:solidFill>
                  <a:schemeClr val="tx1"/>
                </a:solidFill>
                <a:effectLst/>
                <a:latin typeface="+mn-lt"/>
                <a:ea typeface="+mn-ea"/>
                <a:cs typeface="+mn-cs"/>
              </a:rPr>
              <a:t>Conclusions:</a:t>
            </a:r>
            <a:r>
              <a:rPr lang="en-US" sz="1200" kern="1200" dirty="0">
                <a:solidFill>
                  <a:schemeClr val="tx1"/>
                </a:solidFill>
                <a:effectLst/>
                <a:latin typeface="+mn-lt"/>
                <a:ea typeface="+mn-ea"/>
                <a:cs typeface="+mn-cs"/>
              </a:rPr>
              <a:t> The new criteria developed with EULAR/ACR support achieved sensitivity close to the SLICC criteria, while maintaining the specificity of the ACR criteria.</a:t>
            </a:r>
            <a:endParaRPr lang="en-US" dirty="0">
              <a:effectLst/>
            </a:endParaRPr>
          </a:p>
          <a:p>
            <a:r>
              <a:rPr lang="en-US" sz="1200" b="1" kern="1200" dirty="0">
                <a:solidFill>
                  <a:schemeClr val="tx1"/>
                </a:solidFill>
                <a:effectLst/>
                <a:latin typeface="+mn-lt"/>
                <a:ea typeface="+mn-ea"/>
                <a:cs typeface="+mn-cs"/>
              </a:rPr>
              <a:t>References:</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Aringer</a:t>
            </a:r>
            <a:r>
              <a:rPr lang="en-US" sz="1200" kern="1200" dirty="0">
                <a:solidFill>
                  <a:schemeClr val="tx1"/>
                </a:solidFill>
                <a:effectLst/>
                <a:latin typeface="+mn-lt"/>
                <a:ea typeface="+mn-ea"/>
                <a:cs typeface="+mn-cs"/>
              </a:rPr>
              <a:t> et al. Ann Rheum Dis 2017;76 (S2):4; (2)  </a:t>
            </a:r>
            <a:r>
              <a:rPr lang="en-US" sz="1200" kern="1200" dirty="0" err="1">
                <a:solidFill>
                  <a:schemeClr val="tx1"/>
                </a:solidFill>
                <a:effectLst/>
                <a:latin typeface="+mn-lt"/>
                <a:ea typeface="+mn-ea"/>
                <a:cs typeface="+mn-cs"/>
              </a:rPr>
              <a:t>Tedeschi</a:t>
            </a:r>
            <a:r>
              <a:rPr lang="en-US" sz="1200" kern="1200" dirty="0">
                <a:solidFill>
                  <a:schemeClr val="tx1"/>
                </a:solidFill>
                <a:effectLst/>
                <a:latin typeface="+mn-lt"/>
                <a:ea typeface="+mn-ea"/>
                <a:cs typeface="+mn-cs"/>
              </a:rPr>
              <a:t> et al. Ann Rheum Dis 2017;76 (S2):50.</a:t>
            </a:r>
            <a:endParaRPr lang="en-US" dirty="0">
              <a:effectLst/>
            </a:endParaRPr>
          </a:p>
          <a:p>
            <a:r>
              <a:rPr lang="en-US" sz="1200" b="1" kern="1200" dirty="0">
                <a:solidFill>
                  <a:schemeClr val="tx1"/>
                </a:solidFill>
                <a:effectLst/>
                <a:latin typeface="+mn-lt"/>
                <a:ea typeface="+mn-ea"/>
                <a:cs typeface="+mn-cs"/>
              </a:rPr>
              <a:t>Disclosure of Interest</a:t>
            </a:r>
            <a:r>
              <a:rPr lang="en-US" sz="1200" kern="1200" dirty="0">
                <a:solidFill>
                  <a:schemeClr val="tx1"/>
                </a:solidFill>
                <a:effectLst/>
                <a:latin typeface="+mn-lt"/>
                <a:ea typeface="+mn-ea"/>
                <a:cs typeface="+mn-cs"/>
              </a:rPr>
              <a:t>: None declared</a:t>
            </a:r>
            <a:endParaRPr lang="en-US" dirty="0">
              <a:effectLst/>
            </a:endParaRPr>
          </a:p>
          <a:p>
            <a:r>
              <a:rPr lang="en-US" sz="1200" b="1" kern="1200" dirty="0">
                <a:solidFill>
                  <a:schemeClr val="tx1"/>
                </a:solidFill>
                <a:effectLst/>
                <a:latin typeface="+mn-lt"/>
                <a:ea typeface="+mn-ea"/>
                <a:cs typeface="+mn-cs"/>
              </a:rPr>
              <a:t>DOI</a:t>
            </a:r>
            <a:r>
              <a:rPr lang="en-US" b="1" dirty="0">
                <a:effectLst/>
              </a:rPr>
              <a:t>:</a:t>
            </a:r>
            <a:r>
              <a:rPr lang="en-US" sz="1200" kern="1200" dirty="0">
                <a:solidFill>
                  <a:schemeClr val="tx1"/>
                </a:solidFill>
                <a:effectLst/>
                <a:latin typeface="+mn-lt"/>
                <a:ea typeface="+mn-ea"/>
                <a:cs typeface="+mn-cs"/>
              </a:rPr>
              <a:t> </a:t>
            </a:r>
            <a:r>
              <a:rPr lang="en-US" sz="1200" dirty="0">
                <a:effectLst/>
              </a:rPr>
              <a:t>10.1136/annrheumdis-2018-eular.</a:t>
            </a:r>
            <a:r>
              <a:rPr lang="en-US" sz="1200" kern="1200" dirty="0">
                <a:solidFill>
                  <a:schemeClr val="tx1"/>
                </a:solidFill>
                <a:effectLst/>
                <a:latin typeface="+mn-lt"/>
                <a:ea typeface="+mn-ea"/>
                <a:cs typeface="+mn-cs"/>
              </a:rPr>
              <a:t>3679</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F0FF84-B6A8-462B-B0B3-B6D74F5FAB0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250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387350"/>
            <a:ext cx="5014913" cy="282098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SAT0258</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SYNERGETIC B-CELL IMMUNOMODULATION WITH RITUXIMAB AND BELIMUMAB IS CLINICALLY EFFECTIVE IN SEVERE AND REFRACTORY SYSTEMIC LUPUS ERYTHEMATOSUS - THE SYNBIOSE PROOF-OF-CONCEPT STUDY</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T. </a:t>
            </a:r>
            <a:r>
              <a:rPr lang="en-GB" dirty="0">
                <a:effectLst/>
              </a:rPr>
              <a:t>Kraaij</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S. W. </a:t>
            </a:r>
            <a:r>
              <a:rPr lang="en-GB" dirty="0">
                <a:effectLst/>
              </a:rPr>
              <a:t>Kamerling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E. </a:t>
            </a:r>
            <a:r>
              <a:rPr lang="en-GB" dirty="0">
                <a:effectLst/>
              </a:rPr>
              <a:t>de Rooij</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P. L. </a:t>
            </a:r>
            <a:r>
              <a:rPr lang="en-GB" dirty="0">
                <a:effectLst/>
              </a:rPr>
              <a:t>van </a:t>
            </a:r>
            <a:r>
              <a:rPr lang="en-GB" dirty="0" err="1">
                <a:effectLst/>
              </a:rPr>
              <a:t>Daele</a:t>
            </a:r>
            <a:r>
              <a:rPr lang="en-GB" dirty="0">
                <a:effectLst/>
              </a:rPr>
              <a:t>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I. </a:t>
            </a:r>
            <a:r>
              <a:rPr lang="en-GB" dirty="0" err="1">
                <a:effectLst/>
              </a:rPr>
              <a:t>Bajema</a:t>
            </a:r>
            <a:r>
              <a:rPr lang="en-GB" dirty="0">
                <a:effectLst/>
              </a:rPr>
              <a:t> </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O. W. </a:t>
            </a:r>
            <a:r>
              <a:rPr lang="en-GB" dirty="0">
                <a:effectLst/>
              </a:rPr>
              <a:t>Bredewold</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T. W. </a:t>
            </a:r>
            <a:r>
              <a:rPr lang="en-GB" dirty="0">
                <a:effectLst/>
              </a:rPr>
              <a:t>Huizinga</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T. J. </a:t>
            </a:r>
            <a:r>
              <a:rPr lang="en-GB" dirty="0">
                <a:effectLst/>
              </a:rPr>
              <a:t>Rabelink</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C. </a:t>
            </a:r>
            <a:r>
              <a:rPr lang="en-GB" dirty="0">
                <a:effectLst/>
              </a:rPr>
              <a:t>van Kooten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Y. K. </a:t>
            </a:r>
            <a:r>
              <a:rPr lang="en-GB" dirty="0">
                <a:effectLst/>
              </a:rPr>
              <a:t>Teng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endParaRPr lang="en-GB" dirty="0">
              <a:effectLst/>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Nephrology, LUMC, Leiden,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Immunology, Erasmus MC, Rotterdam, </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Pathology, </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Rheumatology, LUMC, Leiden, Netherlands</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The pathogenesis of systemic lupus erythematosus (SLE) is characterized by B-cell hyperactivity leading to autoreactive plasma cells (PCs) that produce pathogenic autoantibodies and contribute to onset and maintenance of SLE. Therefore, novel treatment strategies in SLE are aimed at targeting autoreactive PCs. Rituximab (RTX) is used as off-label treatment in SLE and depletes CD20+ B-cells effectively, but is unable to deplete CD20- PCs. </a:t>
            </a:r>
            <a:r>
              <a:rPr lang="en-GB" sz="1200" kern="1200" dirty="0" err="1">
                <a:solidFill>
                  <a:schemeClr val="tx1"/>
                </a:solidFill>
                <a:effectLst/>
                <a:latin typeface="Arial" panose="020B0604020202020204" pitchFamily="34" charset="0"/>
                <a:ea typeface="+mn-ea"/>
                <a:cs typeface="Arial" panose="020B0604020202020204" pitchFamily="34" charset="0"/>
              </a:rPr>
              <a:t>Belimumab</a:t>
            </a:r>
            <a:r>
              <a:rPr lang="en-GB" sz="1200" kern="1200" dirty="0">
                <a:solidFill>
                  <a:schemeClr val="tx1"/>
                </a:solidFill>
                <a:effectLst/>
                <a:latin typeface="Arial" panose="020B0604020202020204" pitchFamily="34" charset="0"/>
                <a:ea typeface="+mn-ea"/>
                <a:cs typeface="Arial" panose="020B0604020202020204" pitchFamily="34" charset="0"/>
              </a:rPr>
              <a:t> (BLM), an anti-BAFF (B-cell activating factor) antibody, demonstrated efficacy in SLE as add-on therapy and resulted in reduction of B-cells and PCs.</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Because RTX+BLM has potential to target autoreactive PCs, we designed an open-label, proof-of-concept study to assess the clinical efficacy and safety of RTX+BLM in severe, refractory SLE patients.</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A phase 2 proof-of-concept study, the </a:t>
            </a:r>
            <a:r>
              <a:rPr lang="en-GB" sz="1200" kern="1200" dirty="0" err="1">
                <a:solidFill>
                  <a:schemeClr val="tx1"/>
                </a:solidFill>
                <a:effectLst/>
                <a:latin typeface="Arial" panose="020B0604020202020204" pitchFamily="34" charset="0"/>
                <a:ea typeface="+mn-ea"/>
                <a:cs typeface="Arial" panose="020B0604020202020204" pitchFamily="34" charset="0"/>
              </a:rPr>
              <a:t>SynBioSe</a:t>
            </a:r>
            <a:r>
              <a:rPr lang="en-GB" sz="1200" kern="1200" dirty="0">
                <a:solidFill>
                  <a:schemeClr val="tx1"/>
                </a:solidFill>
                <a:effectLst/>
                <a:latin typeface="Arial" panose="020B0604020202020204" pitchFamily="34" charset="0"/>
                <a:ea typeface="+mn-ea"/>
                <a:cs typeface="Arial" panose="020B0604020202020204" pitchFamily="34" charset="0"/>
              </a:rPr>
              <a:t> study, was set up to treat severe, serologically active and refractory SLE patients with RTX following BLM. The following endpoints were assessed at 24 weeks: a) clinical efficacy by SLEDAI; b) immunological effects on B-cells and PCs by high sensitivity flow cytometry, immunoglobulins and autoantibody levels, and c) safety parameters.</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The study included 11 severe, refractory SLE patients of which 10 had lupus nephritis and 1 patient had neuropsychiatric lupus with a median SLEDAI of 18 [range 8-29]. Treatment with RTX+BLM led to clinically significant improvement to a median SLEDAI score of 2 [0-13] (p=0.002). Low disease activity (SLEDAI &lt;4) was achieved in 80%. Clinical response was achieved while tapering steroids from a median dose of 60 [0-60] to 7.5 mg [0-12.5] and concomitant mycophenolate (MMF) was tapered to zero in all patients. With respect to safety, 23 adverse events (AEs) were reported of which none were serious AEs, 8 mild infections and 2 </a:t>
            </a:r>
            <a:r>
              <a:rPr lang="en-GB" sz="1200" kern="1200" dirty="0" err="1">
                <a:solidFill>
                  <a:schemeClr val="tx1"/>
                </a:solidFill>
                <a:effectLst/>
                <a:latin typeface="Arial" panose="020B0604020202020204" pitchFamily="34" charset="0"/>
                <a:ea typeface="+mn-ea"/>
                <a:cs typeface="Arial" panose="020B0604020202020204" pitchFamily="34" charset="0"/>
              </a:rPr>
              <a:t>hypogammaglobulinemia</a:t>
            </a:r>
            <a:r>
              <a:rPr lang="en-GB" sz="1200" kern="1200" dirty="0">
                <a:solidFill>
                  <a:schemeClr val="tx1"/>
                </a:solidFill>
                <a:effectLst/>
                <a:latin typeface="Arial" panose="020B0604020202020204" pitchFamily="34" charset="0"/>
                <a:ea typeface="+mn-ea"/>
                <a:cs typeface="Arial" panose="020B0604020202020204" pitchFamily="34" charset="0"/>
              </a:rPr>
              <a:t>. Complement usage was restored in all patients with a median increase in C3 of 33% [range 8-133] and in C4 levels of 39% [9-266]. RTX+BLM led to reduction of anti-dsDNA antibodies, from median 120 IU/ml [18-505] to 35 IU/ml [10-374] (p=0.012). CD19+ B-cells were depleted throughout the complete follow up (from median 206*10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cells/L [range 21*10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-511*10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at screening to 5*10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[0-24*10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at 24 weeks, p=0.004), including transitional B-cells (from median 1.3*10</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cells/L [1-1.3*10</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at screening to 98.5 [0-3.4*10</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at 24 weeks, p=NS). Importantly, total immunoglobulin levels only declined temporarily. The latter was further corroborated by transient reductions in CD3-CD38brCD27brCD20- PCs from median 1.6*10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cells/L [5.6*10</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-1.1*10</a:t>
            </a:r>
            <a:r>
              <a:rPr lang="en-GB" sz="1200" kern="1200" baseline="30000" dirty="0">
                <a:solidFill>
                  <a:schemeClr val="tx1"/>
                </a:solidFill>
                <a:effectLst/>
                <a:latin typeface="Arial" panose="020B0604020202020204" pitchFamily="34" charset="0"/>
                <a:ea typeface="+mn-ea"/>
                <a:cs typeface="Arial" panose="020B0604020202020204" pitchFamily="34" charset="0"/>
              </a:rPr>
              <a:t>7</a:t>
            </a:r>
            <a:r>
              <a:rPr lang="en-GB" sz="1200" kern="1200" dirty="0">
                <a:solidFill>
                  <a:schemeClr val="tx1"/>
                </a:solidFill>
                <a:effectLst/>
                <a:latin typeface="Arial" panose="020B0604020202020204" pitchFamily="34" charset="0"/>
                <a:ea typeface="+mn-ea"/>
                <a:cs typeface="Arial" panose="020B0604020202020204" pitchFamily="34" charset="0"/>
              </a:rPr>
              <a:t>] to 1.5*10</a:t>
            </a:r>
            <a:r>
              <a:rPr lang="en-GB" sz="1200" kern="1200" baseline="30000" dirty="0">
                <a:solidFill>
                  <a:schemeClr val="tx1"/>
                </a:solidFill>
                <a:effectLst/>
                <a:latin typeface="Arial" panose="020B0604020202020204" pitchFamily="34" charset="0"/>
                <a:ea typeface="+mn-ea"/>
                <a:cs typeface="Arial" panose="020B0604020202020204" pitchFamily="34" charset="0"/>
              </a:rPr>
              <a:t>5</a:t>
            </a:r>
            <a:r>
              <a:rPr lang="en-GB" sz="1200" kern="1200" dirty="0">
                <a:solidFill>
                  <a:schemeClr val="tx1"/>
                </a:solidFill>
                <a:effectLst/>
                <a:latin typeface="Arial" panose="020B0604020202020204" pitchFamily="34" charset="0"/>
                <a:ea typeface="+mn-ea"/>
                <a:cs typeface="Arial" panose="020B0604020202020204" pitchFamily="34" charset="0"/>
              </a:rPr>
              <a:t> cells/L [5.3*10</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-1.3*10</a:t>
            </a:r>
            <a:r>
              <a:rPr lang="en-GB" sz="1200" kern="1200" baseline="30000" dirty="0">
                <a:solidFill>
                  <a:schemeClr val="tx1"/>
                </a:solidFill>
                <a:effectLst/>
                <a:latin typeface="Arial" panose="020B0604020202020204" pitchFamily="34" charset="0"/>
                <a:ea typeface="+mn-ea"/>
                <a:cs typeface="Arial" panose="020B0604020202020204" pitchFamily="34" charset="0"/>
              </a:rPr>
              <a:t>7</a:t>
            </a:r>
            <a:r>
              <a:rPr lang="en-GB" sz="1200" kern="1200" dirty="0">
                <a:solidFill>
                  <a:schemeClr val="tx1"/>
                </a:solidFill>
                <a:effectLst/>
                <a:latin typeface="Arial" panose="020B0604020202020204" pitchFamily="34" charset="0"/>
                <a:ea typeface="+mn-ea"/>
                <a:cs typeface="Arial" panose="020B0604020202020204" pitchFamily="34" charset="0"/>
              </a:rPr>
              <a:t>] at 12 weeks (p=NS). At 24 weeks, these PCs were restored to baseline levels (1.4*10</a:t>
            </a:r>
            <a:r>
              <a:rPr lang="en-GB" sz="1200" kern="1200" baseline="30000" dirty="0">
                <a:solidFill>
                  <a:schemeClr val="tx1"/>
                </a:solidFill>
                <a:effectLst/>
                <a:latin typeface="Arial" panose="020B0604020202020204" pitchFamily="34" charset="0"/>
                <a:ea typeface="+mn-ea"/>
                <a:cs typeface="Arial" panose="020B0604020202020204" pitchFamily="34" charset="0"/>
              </a:rPr>
              <a:t>6</a:t>
            </a:r>
            <a:r>
              <a:rPr lang="en-GB" sz="1200" kern="1200" dirty="0">
                <a:solidFill>
                  <a:schemeClr val="tx1"/>
                </a:solidFill>
                <a:effectLst/>
                <a:latin typeface="Arial" panose="020B0604020202020204" pitchFamily="34" charset="0"/>
                <a:ea typeface="+mn-ea"/>
                <a:cs typeface="Arial" panose="020B0604020202020204" pitchFamily="34" charset="0"/>
              </a:rPr>
              <a:t> cells/L [9.2*10</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-3*10</a:t>
            </a:r>
            <a:r>
              <a:rPr lang="en-GB" sz="1200" kern="1200" baseline="30000" dirty="0">
                <a:solidFill>
                  <a:schemeClr val="tx1"/>
                </a:solidFill>
                <a:effectLst/>
                <a:latin typeface="Arial" panose="020B0604020202020204" pitchFamily="34" charset="0"/>
                <a:ea typeface="+mn-ea"/>
                <a:cs typeface="Arial" panose="020B0604020202020204" pitchFamily="34" charset="0"/>
              </a:rPr>
              <a:t>7</a:t>
            </a:r>
            <a:r>
              <a:rPr lang="en-GB" sz="1200" kern="1200" dirty="0">
                <a:solidFill>
                  <a:schemeClr val="tx1"/>
                </a:solidFill>
                <a:effectLst/>
                <a:latin typeface="Arial" panose="020B0604020202020204" pitchFamily="34" charset="0"/>
                <a:ea typeface="+mn-ea"/>
                <a:cs typeface="Arial" panose="020B0604020202020204" pitchFamily="34" charset="0"/>
              </a:rPr>
              <a:t>]).</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This is the first study to demonstrate that RTX+BLM effectively reduced disease activity in severe, refractory SLE without raising major safety issues, while reducing other immunosuppressant drugs. Autoreactive PCs were specifically targeted by RTX+BLM. Therefore, combination therapy of RTX+BLM is a promising strategy in severe SLE. Trial </a:t>
            </a:r>
            <a:r>
              <a:rPr lang="en-GB" sz="1200" kern="1200" dirty="0" err="1">
                <a:solidFill>
                  <a:schemeClr val="tx1"/>
                </a:solidFill>
                <a:effectLst/>
                <a:latin typeface="Arial" panose="020B0604020202020204" pitchFamily="34" charset="0"/>
                <a:ea typeface="+mn-ea"/>
                <a:cs typeface="Arial" panose="020B0604020202020204" pitchFamily="34" charset="0"/>
              </a:rPr>
              <a:t>registration:ClinicalTrials.gov</a:t>
            </a:r>
            <a:r>
              <a:rPr lang="en-GB" sz="1200" kern="1200" dirty="0">
                <a:solidFill>
                  <a:schemeClr val="tx1"/>
                </a:solidFill>
                <a:effectLst/>
                <a:latin typeface="Arial" panose="020B0604020202020204" pitchFamily="34" charset="0"/>
                <a:ea typeface="+mn-ea"/>
                <a:cs typeface="Arial" panose="020B0604020202020204" pitchFamily="34" charset="0"/>
              </a:rPr>
              <a:t> NCT02284984</a:t>
            </a:r>
            <a:endParaRPr lang="en-GB" dirty="0">
              <a:effectLst/>
            </a:endParaRPr>
          </a:p>
          <a:p>
            <a:r>
              <a:rPr lang="en-GB" dirty="0">
                <a:effectLst/>
              </a:rPr>
              <a:t> </a:t>
            </a: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None declared</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b="1" dirty="0">
                <a:effectLst/>
              </a:rPr>
              <a: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dirty="0">
                <a:effectLst/>
              </a:rPr>
              <a:t>10.1136/annrheumdis-2017-eular.</a:t>
            </a:r>
            <a:r>
              <a:rPr lang="en-GB" sz="1200" kern="1200" dirty="0">
                <a:solidFill>
                  <a:schemeClr val="tx1"/>
                </a:solidFill>
                <a:effectLst/>
                <a:latin typeface="Arial" panose="020B0604020202020204" pitchFamily="34" charset="0"/>
                <a:ea typeface="+mn-ea"/>
                <a:cs typeface="Arial" panose="020B0604020202020204" pitchFamily="34" charset="0"/>
              </a:rPr>
              <a:t>2364</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OP0302</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SIGNIFICANT REDUCTIONS OF PATHOGENIC AUTOANTIBODIES BY SYNERGETIC RITUXIMAB AND BELIMUMAB TREATMENT EFFECTIVELY INHIBITS NEUTROPHIL EXTRACELLULAR TRAPS IN SEVERE, REFRACTORY SLE - THE SYNBIOSE STUDY</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T. </a:t>
            </a:r>
            <a:r>
              <a:rPr lang="en-GB" dirty="0">
                <a:effectLst/>
              </a:rPr>
              <a:t>Kraaij</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S. W. </a:t>
            </a:r>
            <a:r>
              <a:rPr lang="en-GB" dirty="0">
                <a:effectLst/>
              </a:rPr>
              <a:t>Kamerling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J. A. </a:t>
            </a:r>
            <a:r>
              <a:rPr lang="en-GB" dirty="0">
                <a:effectLst/>
              </a:rPr>
              <a:t>Bakker</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T. W. </a:t>
            </a:r>
            <a:r>
              <a:rPr lang="en-GB" dirty="0">
                <a:effectLst/>
              </a:rPr>
              <a:t>Huizinga</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T. J. </a:t>
            </a:r>
            <a:r>
              <a:rPr lang="en-GB" dirty="0">
                <a:effectLst/>
              </a:rPr>
              <a:t>Rabelink</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C. </a:t>
            </a:r>
            <a:r>
              <a:rPr lang="en-GB" dirty="0">
                <a:effectLst/>
              </a:rPr>
              <a:t>van Kooten</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Y. K. </a:t>
            </a:r>
            <a:r>
              <a:rPr lang="en-GB" dirty="0">
                <a:effectLst/>
              </a:rPr>
              <a:t>Teng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endParaRPr lang="en-GB" dirty="0">
              <a:effectLst/>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Nephrology,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Clinical Chemistry, </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Rheumatology, LUMC, Leiden, Netherlands</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Neutrophil extracellular traps (NETs) are extracellular, </a:t>
            </a:r>
            <a:r>
              <a:rPr lang="en-GB" sz="1200" kern="1200" dirty="0" err="1">
                <a:solidFill>
                  <a:schemeClr val="tx1"/>
                </a:solidFill>
                <a:effectLst/>
                <a:latin typeface="Arial" panose="020B0604020202020204" pitchFamily="34" charset="0"/>
                <a:ea typeface="+mn-ea"/>
                <a:cs typeface="Arial" panose="020B0604020202020204" pitchFamily="34" charset="0"/>
              </a:rPr>
              <a:t>decondensed</a:t>
            </a:r>
            <a:r>
              <a:rPr lang="en-GB" sz="1200" kern="1200" dirty="0">
                <a:solidFill>
                  <a:schemeClr val="tx1"/>
                </a:solidFill>
                <a:effectLst/>
                <a:latin typeface="Arial" panose="020B0604020202020204" pitchFamily="34" charset="0"/>
                <a:ea typeface="+mn-ea"/>
                <a:cs typeface="Arial" panose="020B0604020202020204" pitchFamily="34" charset="0"/>
              </a:rPr>
              <a:t> DNA strands covered with antimicrobial proteins that are part of the first-line defence against pathogens. However, in SLE, overall release of NETs is increased and degradation of NETs is impaired leading to a high amount of extracellular nuclear material, potentially leading to formation of SLE-specific antibodies. These pathogenic autoantibodies deposit in glomeruli in lupus nephritis (LN) and perpetuate autoimmunity by inducing more NETs. The present study hypothesized that combining anti-CD20 mediated B-cell depletion with BAFF (B-cell activating factor) inhibition can target autoreactive plasma cells and thereby effectively reduce pathogenic autoantibodies and NET induction in severe SLE.</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The present study aimed to investigate whether Rituximab (RTX) + </a:t>
            </a:r>
            <a:r>
              <a:rPr lang="en-GB" sz="1200" kern="1200" dirty="0" err="1">
                <a:solidFill>
                  <a:schemeClr val="tx1"/>
                </a:solidFill>
                <a:effectLst/>
                <a:latin typeface="Arial" panose="020B0604020202020204" pitchFamily="34" charset="0"/>
                <a:ea typeface="+mn-ea"/>
                <a:cs typeface="Arial" panose="020B0604020202020204" pitchFamily="34" charset="0"/>
              </a:rPr>
              <a:t>Belimumab</a:t>
            </a:r>
            <a:r>
              <a:rPr lang="en-GB" sz="1200" kern="1200" dirty="0">
                <a:solidFill>
                  <a:schemeClr val="tx1"/>
                </a:solidFill>
                <a:effectLst/>
                <a:latin typeface="Arial" panose="020B0604020202020204" pitchFamily="34" charset="0"/>
                <a:ea typeface="+mn-ea"/>
                <a:cs typeface="Arial" panose="020B0604020202020204" pitchFamily="34" charset="0"/>
              </a:rPr>
              <a:t> (BLM) affected pathogenic antibodies in relation to NET induction in severe refractory SLE.</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As part of a phase 2 proof-of-concept study, the </a:t>
            </a:r>
            <a:r>
              <a:rPr lang="en-GB" sz="1200" kern="1200" dirty="0" err="1">
                <a:solidFill>
                  <a:schemeClr val="tx1"/>
                </a:solidFill>
                <a:effectLst/>
                <a:latin typeface="Arial" panose="020B0604020202020204" pitchFamily="34" charset="0"/>
                <a:ea typeface="+mn-ea"/>
                <a:cs typeface="Arial" panose="020B0604020202020204" pitchFamily="34" charset="0"/>
              </a:rPr>
              <a:t>SynBioSe</a:t>
            </a:r>
            <a:r>
              <a:rPr lang="en-GB" sz="1200" kern="1200" dirty="0">
                <a:solidFill>
                  <a:schemeClr val="tx1"/>
                </a:solidFill>
                <a:effectLst/>
                <a:latin typeface="Arial" panose="020B0604020202020204" pitchFamily="34" charset="0"/>
                <a:ea typeface="+mn-ea"/>
                <a:cs typeface="Arial" panose="020B0604020202020204" pitchFamily="34" charset="0"/>
              </a:rPr>
              <a:t> study, serum levels of anti-DNA autoantibodies were measured in severe, refractory SLE patients before and after treatment with RTX following BLM. Additionally, ex vivo NET induction was assessed before and after treatment with a novel highly sensitive method based on 3D confocal laser scanning microscopy. In this assay, healthy neutrophils are incubated with 10% serum of patients and healthy controls. Furthermore, we investigated whether NET induction was mediated by immune complexes.</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The study included 10 severe, refractory SLE patients with lupus nephritis and 1 patient with neuropsychiatric lupus. NET induction was found to be high at baseline with a median fold induction of 4.5 [range 2.6-11.7]. After 24 weeks, NET induction was significantly decreased (median fold NET induction of 1.6 [0.4-6.1], p=0.01). In addition, treatment with RTX+BLM led to significant reduction of anti-dsDNA antibodies at week 24 with a median of 35 IU/ml [range 10-374] compared to 120 [18-505] at baseline (p=0.012). Total immunoglobulin levels temporarily declined but returned to screening levels at week 24. NET induction correlated significantly with anti-dsDNA antibody levels (r=0.42, p=0.03) and with SLEDAI scores (r=0.53, p=0.003). Therefore, we examined whether the observed NET induction could be explained by circulating immune complexes (</a:t>
            </a:r>
            <a:r>
              <a:rPr lang="en-GB" sz="1200" kern="1200" dirty="0" err="1">
                <a:solidFill>
                  <a:schemeClr val="tx1"/>
                </a:solidFill>
                <a:effectLst/>
                <a:latin typeface="Arial" panose="020B0604020202020204" pitchFamily="34" charset="0"/>
                <a:ea typeface="+mn-ea"/>
                <a:cs typeface="Arial" panose="020B0604020202020204" pitchFamily="34" charset="0"/>
              </a:rPr>
              <a:t>ICx</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ICx</a:t>
            </a:r>
            <a:r>
              <a:rPr lang="en-GB" sz="1200" kern="1200" dirty="0">
                <a:solidFill>
                  <a:schemeClr val="tx1"/>
                </a:solidFill>
                <a:effectLst/>
                <a:latin typeface="Arial" panose="020B0604020202020204" pitchFamily="34" charset="0"/>
                <a:ea typeface="+mn-ea"/>
                <a:cs typeface="Arial" panose="020B0604020202020204" pitchFamily="34" charset="0"/>
              </a:rPr>
              <a:t> were degraded by pre-incubating anti-dsDNA positive SLE sera with nuclease, resulting in a significant decrease in NET induction (median % decrease of 91.7 [range 67.6-98.1]). In addition, depletion of IgG from anti-dsDNA positive SLE sera resulted in significantly lower NET induction. Finally, immobilized IgG isolated from anti-dsDNA positive SLE sera, but not of control serum, resulted in significant NET induction.</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Within refractory SLE patients, RTX + BLM resulted in concordant reductions in pathogenic anti-dsDNA antibodies and NET-inducing capacity. This study strongly suggests that NET induction in SLE is mediated by immune complexes, providing a possible explanation underpinning the clinical benefits of RTX+BLM in SLE. Trial </a:t>
            </a:r>
            <a:r>
              <a:rPr lang="en-GB" sz="1200" kern="1200" dirty="0" err="1">
                <a:solidFill>
                  <a:schemeClr val="tx1"/>
                </a:solidFill>
                <a:effectLst/>
                <a:latin typeface="Arial" panose="020B0604020202020204" pitchFamily="34" charset="0"/>
                <a:ea typeface="+mn-ea"/>
                <a:cs typeface="Arial" panose="020B0604020202020204" pitchFamily="34" charset="0"/>
              </a:rPr>
              <a:t>registration:ClinicalTrials.gov</a:t>
            </a:r>
            <a:r>
              <a:rPr lang="en-GB" sz="1200" kern="1200" dirty="0">
                <a:solidFill>
                  <a:schemeClr val="tx1"/>
                </a:solidFill>
                <a:effectLst/>
                <a:latin typeface="Arial" panose="020B0604020202020204" pitchFamily="34" charset="0"/>
                <a:ea typeface="+mn-ea"/>
                <a:cs typeface="Arial" panose="020B0604020202020204" pitchFamily="34" charset="0"/>
              </a:rPr>
              <a:t> NCT02284984</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None declared</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b="1" dirty="0">
                <a:effectLst/>
              </a:rPr>
              <a: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dirty="0">
                <a:effectLst/>
              </a:rPr>
              <a:t>10.1136/annrheumdis-2017-eular.</a:t>
            </a:r>
            <a:r>
              <a:rPr lang="en-GB" sz="1200" kern="1200" dirty="0">
                <a:solidFill>
                  <a:schemeClr val="tx1"/>
                </a:solidFill>
                <a:effectLst/>
                <a:latin typeface="Arial" panose="020B0604020202020204" pitchFamily="34" charset="0"/>
                <a:ea typeface="+mn-ea"/>
                <a:cs typeface="Arial" panose="020B0604020202020204" pitchFamily="34" charset="0"/>
              </a:rPr>
              <a:t>5706</a:t>
            </a:r>
            <a:endParaRPr lang="en-GB" dirty="0">
              <a:effectLst/>
            </a:endParaRPr>
          </a:p>
          <a:p>
            <a:endParaRPr lang="en-GB" dirty="0"/>
          </a:p>
          <a:p>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effectLst/>
            </a:endParaRPr>
          </a:p>
          <a:p>
            <a:endParaRPr lang="en-GB" dirty="0"/>
          </a:p>
        </p:txBody>
      </p:sp>
    </p:spTree>
    <p:extLst>
      <p:ext uri="{BB962C8B-B14F-4D97-AF65-F5344CB8AC3E}">
        <p14:creationId xmlns:p14="http://schemas.microsoft.com/office/powerpoint/2010/main" val="3486992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FRI0305</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PHASE 2 TRIAL OF INDUCTION THERAPY WITH ANTI-CD20 (RITUXIMAB) FOLLOWED BY MAINTENANCE THERAPY WITH ANTI-BAFF (BELIMUMAB) IN PATIENTS WITH ACTIVE LUPUS NEPHRITIS</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C. </a:t>
            </a:r>
            <a:r>
              <a:rPr lang="en-GB" dirty="0">
                <a:effectLst/>
              </a:rPr>
              <a:t>Aranow</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M. </a:t>
            </a:r>
            <a:r>
              <a:rPr lang="en-GB" dirty="0">
                <a:effectLst/>
              </a:rPr>
              <a:t>Dall'Era</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M. </a:t>
            </a:r>
            <a:r>
              <a:rPr lang="en-GB" dirty="0">
                <a:effectLst/>
              </a:rPr>
              <a:t>Byron</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L. </a:t>
            </a:r>
            <a:r>
              <a:rPr lang="en-GB" dirty="0">
                <a:effectLst/>
              </a:rPr>
              <a:t>Ding</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D. </a:t>
            </a:r>
            <a:r>
              <a:rPr lang="en-GB" dirty="0">
                <a:effectLst/>
              </a:rPr>
              <a:t>Smilek</a:t>
            </a:r>
            <a:r>
              <a:rPr lang="en-GB" sz="1200" kern="1200" baseline="30000" dirty="0">
                <a:solidFill>
                  <a:schemeClr val="tx1"/>
                </a:solidFill>
                <a:effectLst/>
                <a:latin typeface="Arial" panose="020B0604020202020204" pitchFamily="34" charset="0"/>
                <a:ea typeface="+mn-ea"/>
                <a:cs typeface="Arial" panose="020B0604020202020204" pitchFamily="34" charset="0"/>
              </a:rPr>
              <a:t>5</a:t>
            </a:r>
            <a:r>
              <a:rPr lang="en-GB" sz="1200" kern="1200" dirty="0">
                <a:solidFill>
                  <a:schemeClr val="tx1"/>
                </a:solidFill>
                <a:effectLst/>
                <a:latin typeface="Arial" panose="020B0604020202020204" pitchFamily="34" charset="0"/>
                <a:ea typeface="+mn-ea"/>
                <a:cs typeface="Arial" panose="020B0604020202020204" pitchFamily="34" charset="0"/>
              </a:rPr>
              <a:t>, B. </a:t>
            </a:r>
            <a:r>
              <a:rPr lang="en-GB" dirty="0">
                <a:effectLst/>
              </a:rPr>
              <a:t>Diamond</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D. </a:t>
            </a:r>
            <a:r>
              <a:rPr lang="en-GB" dirty="0">
                <a:effectLst/>
              </a:rPr>
              <a:t>Wofsy</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on behalf of the CALIBRATE investigators and Lupus Nephritis Trials Network. </a:t>
            </a:r>
            <a:endParaRPr lang="en-GB" dirty="0">
              <a:effectLst/>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Feinstein Institute for Medical Research, Manhasset,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University of California, San Francisco, </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Rho Federal Systems, </a:t>
            </a:r>
            <a:r>
              <a:rPr lang="en-GB" sz="1200" kern="1200" dirty="0" err="1">
                <a:solidFill>
                  <a:schemeClr val="tx1"/>
                </a:solidFill>
                <a:effectLst/>
                <a:latin typeface="Arial" panose="020B0604020202020204" pitchFamily="34" charset="0"/>
                <a:ea typeface="+mn-ea"/>
                <a:cs typeface="Arial" panose="020B0604020202020204" pitchFamily="34" charset="0"/>
              </a:rPr>
              <a:t>Inc</a:t>
            </a:r>
            <a:r>
              <a:rPr lang="en-GB" sz="1200" kern="1200" dirty="0">
                <a:solidFill>
                  <a:schemeClr val="tx1"/>
                </a:solidFill>
                <a:effectLst/>
                <a:latin typeface="Arial" panose="020B0604020202020204" pitchFamily="34" charset="0"/>
                <a:ea typeface="+mn-ea"/>
                <a:cs typeface="Arial" panose="020B0604020202020204" pitchFamily="34" charset="0"/>
              </a:rPr>
              <a:t>, Chapel Hill, </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National Institute of Allergy and Infectious Diseases, Bethesda, </a:t>
            </a:r>
            <a:r>
              <a:rPr lang="en-GB" sz="1200" kern="1200" baseline="30000" dirty="0">
                <a:solidFill>
                  <a:schemeClr val="tx1"/>
                </a:solidFill>
                <a:effectLst/>
                <a:latin typeface="Arial" panose="020B0604020202020204" pitchFamily="34" charset="0"/>
                <a:ea typeface="+mn-ea"/>
                <a:cs typeface="Arial" panose="020B0604020202020204" pitchFamily="34" charset="0"/>
              </a:rPr>
              <a:t>5</a:t>
            </a:r>
            <a:r>
              <a:rPr lang="en-GB" sz="1200" kern="1200" dirty="0">
                <a:solidFill>
                  <a:schemeClr val="tx1"/>
                </a:solidFill>
                <a:effectLst/>
                <a:latin typeface="Arial" panose="020B0604020202020204" pitchFamily="34" charset="0"/>
                <a:ea typeface="+mn-ea"/>
                <a:cs typeface="Arial" panose="020B0604020202020204" pitchFamily="34" charset="0"/>
              </a:rPr>
              <a:t>Immune Tolerance Network (ITN), San Francisco, United States</a:t>
            </a:r>
            <a:endParaRPr lang="en-GB" dirty="0">
              <a:effectLst/>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Despite case series suggesting efficacy, controlled trials of anti-CD20 in lupus nephritis (LN) did not confirm benefit (</a:t>
            </a:r>
            <a:r>
              <a:rPr lang="en-GB" sz="1200" i="1" kern="1200" dirty="0">
                <a:solidFill>
                  <a:schemeClr val="tx1"/>
                </a:solidFill>
                <a:effectLst/>
                <a:latin typeface="Arial" panose="020B0604020202020204" pitchFamily="34" charset="0"/>
                <a:ea typeface="+mn-ea"/>
                <a:cs typeface="Arial" panose="020B0604020202020204" pitchFamily="34" charset="0"/>
              </a:rPr>
              <a:t>Arthritis Rheum</a:t>
            </a:r>
            <a:r>
              <a:rPr lang="en-GB" sz="1200" kern="1200" dirty="0">
                <a:solidFill>
                  <a:schemeClr val="tx1"/>
                </a:solidFill>
                <a:effectLst/>
                <a:latin typeface="Arial" panose="020B0604020202020204" pitchFamily="34" charset="0"/>
                <a:ea typeface="+mn-ea"/>
                <a:cs typeface="Arial" panose="020B0604020202020204" pitchFamily="34" charset="0"/>
              </a:rPr>
              <a:t> 2012;64:1215 and 2013;65:2368).</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One possible explanation for this failure stems from the fact that B cell depletion stimulates production of B cell activating factor (BAFF) which, in turn, facilitates maturation of autoreactive B cells in lymphoid organs or during B cell repopulation. The CALIBRATE study (NCT 02260934) was designed to test this hypothesis, to determine whether addition of anti-BAFF could enhance the clinical effects of anti-CD20, and to assess safety of the combination.</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Forty-three patients with active LN despite conventional treatment enrolled in a prospective randomized open-label trial that compared two treatment strategies. All subjects received iv rituximab (1000 mg), CTX (750 mg), and methylprednisolone (100 mg) at </a:t>
            </a:r>
            <a:r>
              <a:rPr lang="en-GB" sz="1200" kern="1200" dirty="0" err="1">
                <a:solidFill>
                  <a:schemeClr val="tx1"/>
                </a:solidFill>
                <a:effectLst/>
                <a:latin typeface="Arial" panose="020B0604020202020204" pitchFamily="34" charset="0"/>
                <a:ea typeface="+mn-ea"/>
                <a:cs typeface="Arial" panose="020B0604020202020204" pitchFamily="34" charset="0"/>
              </a:rPr>
              <a:t>wks</a:t>
            </a:r>
            <a:r>
              <a:rPr lang="en-GB" sz="1200" kern="1200" dirty="0">
                <a:solidFill>
                  <a:schemeClr val="tx1"/>
                </a:solidFill>
                <a:effectLst/>
                <a:latin typeface="Arial" panose="020B0604020202020204" pitchFamily="34" charset="0"/>
                <a:ea typeface="+mn-ea"/>
                <a:cs typeface="Arial" panose="020B0604020202020204" pitchFamily="34" charset="0"/>
              </a:rPr>
              <a:t> 0 and 2, followed by 40 mg/d prednisone tapered to 10 mg/d by </a:t>
            </a:r>
            <a:r>
              <a:rPr lang="en-GB" sz="1200" kern="1200" dirty="0" err="1">
                <a:solidFill>
                  <a:schemeClr val="tx1"/>
                </a:solidFill>
                <a:effectLst/>
                <a:latin typeface="Arial" panose="020B0604020202020204" pitchFamily="34" charset="0"/>
                <a:ea typeface="+mn-ea"/>
                <a:cs typeface="Arial" panose="020B0604020202020204" pitchFamily="34" charset="0"/>
              </a:rPr>
              <a:t>wk</a:t>
            </a:r>
            <a:r>
              <a:rPr lang="en-GB" sz="1200" kern="1200" dirty="0">
                <a:solidFill>
                  <a:schemeClr val="tx1"/>
                </a:solidFill>
                <a:effectLst/>
                <a:latin typeface="Arial" panose="020B0604020202020204" pitchFamily="34" charset="0"/>
                <a:ea typeface="+mn-ea"/>
                <a:cs typeface="Arial" panose="020B0604020202020204" pitchFamily="34" charset="0"/>
              </a:rPr>
              <a:t> 12. At </a:t>
            </a:r>
            <a:r>
              <a:rPr lang="en-GB" sz="1200" kern="1200" dirty="0" err="1">
                <a:solidFill>
                  <a:schemeClr val="tx1"/>
                </a:solidFill>
                <a:effectLst/>
                <a:latin typeface="Arial" panose="020B0604020202020204" pitchFamily="34" charset="0"/>
                <a:ea typeface="+mn-ea"/>
                <a:cs typeface="Arial" panose="020B0604020202020204" pitchFamily="34" charset="0"/>
              </a:rPr>
              <a:t>wk</a:t>
            </a:r>
            <a:r>
              <a:rPr lang="en-GB" sz="1200" kern="1200" dirty="0">
                <a:solidFill>
                  <a:schemeClr val="tx1"/>
                </a:solidFill>
                <a:effectLst/>
                <a:latin typeface="Arial" panose="020B0604020202020204" pitchFamily="34" charset="0"/>
                <a:ea typeface="+mn-ea"/>
                <a:cs typeface="Arial" panose="020B0604020202020204" pitchFamily="34" charset="0"/>
              </a:rPr>
              <a:t> 4, subjects received either </a:t>
            </a:r>
            <a:r>
              <a:rPr lang="en-GB" sz="1200" kern="1200" dirty="0" err="1">
                <a:solidFill>
                  <a:schemeClr val="tx1"/>
                </a:solidFill>
                <a:effectLst/>
                <a:latin typeface="Arial" panose="020B0604020202020204" pitchFamily="34" charset="0"/>
                <a:ea typeface="+mn-ea"/>
                <a:cs typeface="Arial" panose="020B0604020202020204" pitchFamily="34" charset="0"/>
              </a:rPr>
              <a:t>belimumab</a:t>
            </a:r>
            <a:r>
              <a:rPr lang="en-GB" sz="1200" kern="1200" dirty="0">
                <a:solidFill>
                  <a:schemeClr val="tx1"/>
                </a:solidFill>
                <a:effectLst/>
                <a:latin typeface="Arial" panose="020B0604020202020204" pitchFamily="34" charset="0"/>
                <a:ea typeface="+mn-ea"/>
                <a:cs typeface="Arial" panose="020B0604020202020204" pitchFamily="34" charset="0"/>
              </a:rPr>
              <a:t> (10 mg/kg iv at </a:t>
            </a:r>
            <a:r>
              <a:rPr lang="en-GB" sz="1200" kern="1200" dirty="0" err="1">
                <a:solidFill>
                  <a:schemeClr val="tx1"/>
                </a:solidFill>
                <a:effectLst/>
                <a:latin typeface="Arial" panose="020B0604020202020204" pitchFamily="34" charset="0"/>
                <a:ea typeface="+mn-ea"/>
                <a:cs typeface="Arial" panose="020B0604020202020204" pitchFamily="34" charset="0"/>
              </a:rPr>
              <a:t>wks</a:t>
            </a:r>
            <a:r>
              <a:rPr lang="en-GB" sz="1200" kern="1200" dirty="0">
                <a:solidFill>
                  <a:schemeClr val="tx1"/>
                </a:solidFill>
                <a:effectLst/>
                <a:latin typeface="Arial" panose="020B0604020202020204" pitchFamily="34" charset="0"/>
                <a:ea typeface="+mn-ea"/>
                <a:cs typeface="Arial" panose="020B0604020202020204" pitchFamily="34" charset="0"/>
              </a:rPr>
              <a:t> 4, 6, 8 and then every 4 </a:t>
            </a:r>
            <a:r>
              <a:rPr lang="en-GB" sz="1200" kern="1200" dirty="0" err="1">
                <a:solidFill>
                  <a:schemeClr val="tx1"/>
                </a:solidFill>
                <a:effectLst/>
                <a:latin typeface="Arial" panose="020B0604020202020204" pitchFamily="34" charset="0"/>
                <a:ea typeface="+mn-ea"/>
                <a:cs typeface="Arial" panose="020B0604020202020204" pitchFamily="34" charset="0"/>
              </a:rPr>
              <a:t>wks</a:t>
            </a:r>
            <a:r>
              <a:rPr lang="en-GB" sz="1200" kern="1200" dirty="0">
                <a:solidFill>
                  <a:schemeClr val="tx1"/>
                </a:solidFill>
                <a:effectLst/>
                <a:latin typeface="Arial" panose="020B0604020202020204" pitchFamily="34" charset="0"/>
                <a:ea typeface="+mn-ea"/>
                <a:cs typeface="Arial" panose="020B0604020202020204" pitchFamily="34" charset="0"/>
              </a:rPr>
              <a:t>) plus prednisone (n=21) or prednisone alone (n=22). Complete response (CR) was defined as: (i) urine </a:t>
            </a:r>
            <a:r>
              <a:rPr lang="en-GB" sz="1200" kern="1200" dirty="0" err="1">
                <a:solidFill>
                  <a:schemeClr val="tx1"/>
                </a:solidFill>
                <a:effectLst/>
                <a:latin typeface="Arial" panose="020B0604020202020204" pitchFamily="34" charset="0"/>
                <a:ea typeface="+mn-ea"/>
                <a:cs typeface="Arial" panose="020B0604020202020204" pitchFamily="34" charset="0"/>
              </a:rPr>
              <a:t>protein:creatinine</a:t>
            </a:r>
            <a:r>
              <a:rPr lang="en-GB" sz="1200" kern="1200" dirty="0">
                <a:solidFill>
                  <a:schemeClr val="tx1"/>
                </a:solidFill>
                <a:effectLst/>
                <a:latin typeface="Arial" panose="020B0604020202020204" pitchFamily="34" charset="0"/>
                <a:ea typeface="+mn-ea"/>
                <a:cs typeface="Arial" panose="020B0604020202020204" pitchFamily="34" charset="0"/>
              </a:rPr>
              <a:t> ratio (UPCR) &lt;0.5; (ii) </a:t>
            </a:r>
            <a:r>
              <a:rPr lang="en-GB" sz="1200" kern="1200" dirty="0" err="1">
                <a:solidFill>
                  <a:schemeClr val="tx1"/>
                </a:solidFill>
                <a:effectLst/>
                <a:latin typeface="Arial" panose="020B0604020202020204" pitchFamily="34" charset="0"/>
                <a:ea typeface="+mn-ea"/>
                <a:cs typeface="Arial" panose="020B0604020202020204" pitchFamily="34" charset="0"/>
              </a:rPr>
              <a:t>eGFR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rPr>
              <a:t>&gt;</a:t>
            </a:r>
            <a:r>
              <a:rPr lang="en-GB" sz="1200" kern="1200" dirty="0">
                <a:solidFill>
                  <a:schemeClr val="tx1"/>
                </a:solidFill>
                <a:effectLst/>
                <a:latin typeface="Arial" panose="020B0604020202020204" pitchFamily="34" charset="0"/>
                <a:ea typeface="+mn-ea"/>
                <a:cs typeface="Arial" panose="020B0604020202020204" pitchFamily="34" charset="0"/>
              </a:rPr>
              <a:t>120 or, if &lt;120, </a:t>
            </a:r>
            <a:r>
              <a:rPr lang="en-GB" sz="1200" kern="1200" dirty="0" err="1">
                <a:solidFill>
                  <a:schemeClr val="tx1"/>
                </a:solidFill>
                <a:effectLst/>
                <a:latin typeface="Arial" panose="020B0604020202020204" pitchFamily="34" charset="0"/>
                <a:ea typeface="+mn-ea"/>
                <a:cs typeface="Arial" panose="020B0604020202020204" pitchFamily="34" charset="0"/>
              </a:rPr>
              <a:t>eGFR</a:t>
            </a:r>
            <a:r>
              <a:rPr lang="en-GB" sz="1200" kern="1200" dirty="0">
                <a:solidFill>
                  <a:schemeClr val="tx1"/>
                </a:solidFill>
                <a:effectLst/>
                <a:latin typeface="Arial" panose="020B0604020202020204" pitchFamily="34" charset="0"/>
                <a:ea typeface="+mn-ea"/>
                <a:cs typeface="Arial" panose="020B0604020202020204" pitchFamily="34" charset="0"/>
              </a:rPr>
              <a:t> &gt;80% of screening; and (iii) prednisone tapered to 10 mg/d. The </a:t>
            </a:r>
            <a:r>
              <a:rPr lang="en-GB" sz="1200" kern="1200" dirty="0" err="1">
                <a:solidFill>
                  <a:schemeClr val="tx1"/>
                </a:solidFill>
                <a:effectLst/>
                <a:latin typeface="Arial" panose="020B0604020202020204" pitchFamily="34" charset="0"/>
                <a:ea typeface="+mn-ea"/>
                <a:cs typeface="Arial" panose="020B0604020202020204" pitchFamily="34" charset="0"/>
              </a:rPr>
              <a:t>definiton</a:t>
            </a:r>
            <a:r>
              <a:rPr lang="en-GB" sz="1200" kern="1200" dirty="0">
                <a:solidFill>
                  <a:schemeClr val="tx1"/>
                </a:solidFill>
                <a:effectLst/>
                <a:latin typeface="Arial" panose="020B0604020202020204" pitchFamily="34" charset="0"/>
                <a:ea typeface="+mn-ea"/>
                <a:cs typeface="Arial" panose="020B0604020202020204" pitchFamily="34" charset="0"/>
              </a:rPr>
              <a:t> of partial response (PR) differed only in the UPCR criterion (&gt;50% reduction).</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The clinical outcome at </a:t>
            </a:r>
            <a:r>
              <a:rPr lang="en-GB" sz="1200" kern="1200" dirty="0" err="1">
                <a:solidFill>
                  <a:schemeClr val="tx1"/>
                </a:solidFill>
                <a:effectLst/>
                <a:latin typeface="Arial" panose="020B0604020202020204" pitchFamily="34" charset="0"/>
                <a:ea typeface="+mn-ea"/>
                <a:cs typeface="Arial" panose="020B0604020202020204" pitchFamily="34" charset="0"/>
              </a:rPr>
              <a:t>wk</a:t>
            </a:r>
            <a:r>
              <a:rPr lang="en-GB" sz="1200" kern="1200" dirty="0">
                <a:solidFill>
                  <a:schemeClr val="tx1"/>
                </a:solidFill>
                <a:effectLst/>
                <a:latin typeface="Arial" panose="020B0604020202020204" pitchFamily="34" charset="0"/>
                <a:ea typeface="+mn-ea"/>
                <a:cs typeface="Arial" panose="020B0604020202020204" pitchFamily="34" charset="0"/>
              </a:rPr>
              <a:t> 24 was similar in both groups (Table). The CR rate was 24% in the </a:t>
            </a:r>
            <a:r>
              <a:rPr lang="en-GB" sz="1200" kern="1200" dirty="0" err="1">
                <a:solidFill>
                  <a:schemeClr val="tx1"/>
                </a:solidFill>
                <a:effectLst/>
                <a:latin typeface="Arial" panose="020B0604020202020204" pitchFamily="34" charset="0"/>
                <a:ea typeface="+mn-ea"/>
                <a:cs typeface="Arial" panose="020B0604020202020204" pitchFamily="34" charset="0"/>
              </a:rPr>
              <a:t>belimumab</a:t>
            </a:r>
            <a:r>
              <a:rPr lang="en-GB" sz="1200" kern="1200" dirty="0">
                <a:solidFill>
                  <a:schemeClr val="tx1"/>
                </a:solidFill>
                <a:effectLst/>
                <a:latin typeface="Arial" panose="020B0604020202020204" pitchFamily="34" charset="0"/>
                <a:ea typeface="+mn-ea"/>
                <a:cs typeface="Arial" panose="020B0604020202020204" pitchFamily="34" charset="0"/>
              </a:rPr>
              <a:t> group (RCB) and 23% in the control group (RC). Three subjects in each group withdrew (WD) prior to </a:t>
            </a:r>
            <a:r>
              <a:rPr lang="en-GB" sz="1200" kern="1200" dirty="0" err="1">
                <a:solidFill>
                  <a:schemeClr val="tx1"/>
                </a:solidFill>
                <a:effectLst/>
                <a:latin typeface="Arial" panose="020B0604020202020204" pitchFamily="34" charset="0"/>
                <a:ea typeface="+mn-ea"/>
                <a:cs typeface="Arial" panose="020B0604020202020204" pitchFamily="34" charset="0"/>
              </a:rPr>
              <a:t>wk</a:t>
            </a:r>
            <a:r>
              <a:rPr lang="en-GB" sz="1200" kern="1200" dirty="0">
                <a:solidFill>
                  <a:schemeClr val="tx1"/>
                </a:solidFill>
                <a:effectLst/>
                <a:latin typeface="Arial" panose="020B0604020202020204" pitchFamily="34" charset="0"/>
                <a:ea typeface="+mn-ea"/>
                <a:cs typeface="Arial" panose="020B0604020202020204" pitchFamily="34" charset="0"/>
              </a:rPr>
              <a:t> 24 (two withdrawals in each group due either to progressive nephritis or an infusion reaction, and one in each group for reasons unrelated to SLE or its treatment). B cell depletion from blood was virtually absolute in both groups at </a:t>
            </a:r>
            <a:r>
              <a:rPr lang="en-GB" sz="1200" kern="1200" dirty="0" err="1">
                <a:solidFill>
                  <a:schemeClr val="tx1"/>
                </a:solidFill>
                <a:effectLst/>
                <a:latin typeface="Arial" panose="020B0604020202020204" pitchFamily="34" charset="0"/>
                <a:ea typeface="+mn-ea"/>
                <a:cs typeface="Arial" panose="020B0604020202020204" pitchFamily="34" charset="0"/>
              </a:rPr>
              <a:t>wk</a:t>
            </a:r>
            <a:r>
              <a:rPr lang="en-GB" sz="1200" kern="1200" dirty="0">
                <a:solidFill>
                  <a:schemeClr val="tx1"/>
                </a:solidFill>
                <a:effectLst/>
                <a:latin typeface="Arial" panose="020B0604020202020204" pitchFamily="34" charset="0"/>
                <a:ea typeface="+mn-ea"/>
                <a:cs typeface="Arial" panose="020B0604020202020204" pitchFamily="34" charset="0"/>
              </a:rPr>
              <a:t> 12, but the pace of recovery differed. Six subjects experienced serious adverse events between </a:t>
            </a:r>
            <a:r>
              <a:rPr lang="en-GB" sz="1200" kern="1200" dirty="0" err="1">
                <a:solidFill>
                  <a:schemeClr val="tx1"/>
                </a:solidFill>
                <a:effectLst/>
                <a:latin typeface="Arial" panose="020B0604020202020204" pitchFamily="34" charset="0"/>
                <a:ea typeface="+mn-ea"/>
                <a:cs typeface="Arial" panose="020B0604020202020204" pitchFamily="34" charset="0"/>
              </a:rPr>
              <a:t>wks</a:t>
            </a:r>
            <a:r>
              <a:rPr lang="en-GB" sz="1200" kern="1200" dirty="0">
                <a:solidFill>
                  <a:schemeClr val="tx1"/>
                </a:solidFill>
                <a:effectLst/>
                <a:latin typeface="Arial" panose="020B0604020202020204" pitchFamily="34" charset="0"/>
                <a:ea typeface="+mn-ea"/>
                <a:cs typeface="Arial" panose="020B0604020202020204" pitchFamily="34" charset="0"/>
              </a:rPr>
              <a:t> 0 and 24; three subjects in the RC group (pneumonia followed by LN flare; deep vein thrombosis; SLE flare); and three subjects in the RCB group (anti-CD20 infusion reaction; soft-tissue abscesses prior to anti-BAFF treatment; quadriceps tendon rupture).</a:t>
            </a:r>
            <a:endParaRPr lang="en-GB" dirty="0">
              <a:effectLst/>
            </a:endParaRPr>
          </a:p>
          <a:p>
            <a:r>
              <a:rPr lang="en-GB" dirty="0">
                <a:effectLst/>
              </a:rPr>
              <a:t>                                                                          </a:t>
            </a:r>
            <a:r>
              <a:rPr lang="en-GB" u="sng" dirty="0">
                <a:effectLst/>
              </a:rPr>
              <a:t>Median B Cell Count</a:t>
            </a:r>
            <a:r>
              <a:rPr lang="en-GB" dirty="0">
                <a:effectLst/>
              </a:rPr>
              <a:t>      </a:t>
            </a:r>
            <a:r>
              <a:rPr lang="en-GB" u="sng" dirty="0">
                <a:effectLst/>
              </a:rPr>
              <a:t>Median IgG Level</a:t>
            </a:r>
            <a:endParaRPr lang="en-GB" dirty="0">
              <a:effectLst/>
            </a:endParaRPr>
          </a:p>
          <a:p>
            <a:r>
              <a:rPr lang="en-GB" u="sng" dirty="0">
                <a:effectLst/>
              </a:rPr>
              <a:t>                       CR       PR       NR     WD  </a:t>
            </a:r>
            <a:r>
              <a:rPr lang="en-GB" dirty="0">
                <a:effectLst/>
              </a:rPr>
              <a:t>       </a:t>
            </a:r>
            <a:r>
              <a:rPr lang="en-GB" u="sng" dirty="0">
                <a:effectLst/>
              </a:rPr>
              <a:t> </a:t>
            </a:r>
            <a:r>
              <a:rPr lang="en-GB" u="sng" dirty="0" err="1">
                <a:effectLst/>
              </a:rPr>
              <a:t>Wk</a:t>
            </a:r>
            <a:r>
              <a:rPr lang="en-GB" u="sng" dirty="0">
                <a:effectLst/>
              </a:rPr>
              <a:t> 0   </a:t>
            </a:r>
            <a:r>
              <a:rPr lang="en-GB" u="sng" dirty="0" err="1">
                <a:effectLst/>
              </a:rPr>
              <a:t>Wk</a:t>
            </a:r>
            <a:r>
              <a:rPr lang="en-GB" u="sng" dirty="0">
                <a:effectLst/>
              </a:rPr>
              <a:t> 12  </a:t>
            </a:r>
            <a:r>
              <a:rPr lang="en-GB" u="sng" dirty="0" err="1">
                <a:effectLst/>
              </a:rPr>
              <a:t>Wk</a:t>
            </a:r>
            <a:r>
              <a:rPr lang="en-GB" u="sng" dirty="0">
                <a:effectLst/>
              </a:rPr>
              <a:t> 24        </a:t>
            </a:r>
            <a:r>
              <a:rPr lang="en-GB" u="sng" dirty="0" err="1">
                <a:effectLst/>
              </a:rPr>
              <a:t>Wk</a:t>
            </a:r>
            <a:r>
              <a:rPr lang="en-GB" u="sng" dirty="0">
                <a:effectLst/>
              </a:rPr>
              <a:t> 0     </a:t>
            </a:r>
            <a:r>
              <a:rPr lang="en-GB" u="sng" dirty="0" err="1">
                <a:effectLst/>
              </a:rPr>
              <a:t>Wk</a:t>
            </a:r>
            <a:r>
              <a:rPr lang="en-GB" u="sng" dirty="0">
                <a:effectLst/>
              </a:rPr>
              <a:t> 24 </a:t>
            </a:r>
            <a:endParaRPr lang="en-GB" dirty="0">
              <a:effectLst/>
            </a:endParaRPr>
          </a:p>
          <a:p>
            <a:r>
              <a:rPr lang="en-GB" dirty="0">
                <a:effectLst/>
              </a:rPr>
              <a:t>RC Group        23%    23%    41%    14%           105        1        31             1050      1100</a:t>
            </a:r>
          </a:p>
          <a:p>
            <a:r>
              <a:rPr lang="en-GB" u="sng" dirty="0">
                <a:effectLst/>
              </a:rPr>
              <a:t>RCB Group     24%    24%    38%    14% </a:t>
            </a:r>
            <a:r>
              <a:rPr lang="en-GB" dirty="0">
                <a:effectLst/>
              </a:rPr>
              <a:t>        </a:t>
            </a:r>
            <a:r>
              <a:rPr lang="en-GB" u="sng" dirty="0">
                <a:effectLst/>
              </a:rPr>
              <a:t>  143        1         3               984         837</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An interim analysis of data from CALIBRATE shows: (i) anti-BAFF following anti-CD20 for LN did not improve clinical outcome at week 24; (ii) anti-BAFF delayed blood B cell reconstitution following B cell depletion; and (iii) anti-BAFF following anti-CD20 was not associated with </a:t>
            </a:r>
            <a:r>
              <a:rPr lang="en-GB" sz="1200" kern="1200" dirty="0" err="1">
                <a:solidFill>
                  <a:schemeClr val="tx1"/>
                </a:solidFill>
                <a:effectLst/>
                <a:latin typeface="Arial" panose="020B0604020202020204" pitchFamily="34" charset="0"/>
                <a:ea typeface="+mn-ea"/>
                <a:cs typeface="Arial" panose="020B0604020202020204" pitchFamily="34" charset="0"/>
              </a:rPr>
              <a:t>hypogammaglobulinemia</a:t>
            </a:r>
            <a:r>
              <a:rPr lang="en-GB" sz="1200" kern="1200" dirty="0">
                <a:solidFill>
                  <a:schemeClr val="tx1"/>
                </a:solidFill>
                <a:effectLst/>
                <a:latin typeface="Arial" panose="020B0604020202020204" pitchFamily="34" charset="0"/>
                <a:ea typeface="+mn-ea"/>
                <a:cs typeface="Arial" panose="020B0604020202020204" pitchFamily="34" charset="0"/>
              </a:rPr>
              <a:t> or an increase in serious infections. Further analyses at 48 weeks and beyond will address how anti-BAFF therapy affects quantitative and qualitative recovery of B cells as well as long-term clinical outcome.</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Acknowledgements:</a:t>
            </a:r>
            <a:r>
              <a:rPr lang="en-GB" sz="1200" kern="1200" dirty="0">
                <a:solidFill>
                  <a:schemeClr val="tx1"/>
                </a:solidFill>
                <a:effectLst/>
                <a:latin typeface="Arial" panose="020B0604020202020204" pitchFamily="34" charset="0"/>
                <a:ea typeface="+mn-ea"/>
                <a:cs typeface="Arial" panose="020B0604020202020204" pitchFamily="34" charset="0"/>
              </a:rPr>
              <a:t> Conducted by ITN with support from NIAID (UM1AI109565) and Genentech.</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C. </a:t>
            </a:r>
            <a:r>
              <a:rPr lang="en-GB" sz="1200" kern="1200" dirty="0" err="1">
                <a:solidFill>
                  <a:schemeClr val="tx1"/>
                </a:solidFill>
                <a:effectLst/>
                <a:latin typeface="Arial" panose="020B0604020202020204" pitchFamily="34" charset="0"/>
                <a:ea typeface="+mn-ea"/>
                <a:cs typeface="Arial" panose="020B0604020202020204" pitchFamily="34" charset="0"/>
              </a:rPr>
              <a:t>Aranow</a:t>
            </a:r>
            <a:r>
              <a:rPr lang="en-GB" sz="1200" kern="1200" dirty="0">
                <a:solidFill>
                  <a:schemeClr val="tx1"/>
                </a:solidFill>
                <a:effectLst/>
                <a:latin typeface="Arial" panose="020B0604020202020204" pitchFamily="34" charset="0"/>
                <a:ea typeface="+mn-ea"/>
                <a:cs typeface="Arial" panose="020B0604020202020204" pitchFamily="34" charset="0"/>
              </a:rPr>
              <a:t> Grant/research support from: GlaxoSmithKline, Consultant for: GlaxoSmithKline, M. </a:t>
            </a:r>
            <a:r>
              <a:rPr lang="en-GB" sz="1200" kern="1200" dirty="0" err="1">
                <a:solidFill>
                  <a:schemeClr val="tx1"/>
                </a:solidFill>
                <a:effectLst/>
                <a:latin typeface="Arial" panose="020B0604020202020204" pitchFamily="34" charset="0"/>
                <a:ea typeface="+mn-ea"/>
                <a:cs typeface="Arial" panose="020B0604020202020204" pitchFamily="34" charset="0"/>
              </a:rPr>
              <a:t>Dall'Era</a:t>
            </a:r>
            <a:r>
              <a:rPr lang="en-GB" sz="1200" kern="1200" dirty="0">
                <a:solidFill>
                  <a:schemeClr val="tx1"/>
                </a:solidFill>
                <a:effectLst/>
                <a:latin typeface="Arial" panose="020B0604020202020204" pitchFamily="34" charset="0"/>
                <a:ea typeface="+mn-ea"/>
                <a:cs typeface="Arial" panose="020B0604020202020204" pitchFamily="34" charset="0"/>
              </a:rPr>
              <a:t> Consultant for: Genentech, M. Byron: None declared, L. Ding: None declared, D. </a:t>
            </a:r>
            <a:r>
              <a:rPr lang="en-GB" sz="1200" kern="1200" dirty="0" err="1">
                <a:solidFill>
                  <a:schemeClr val="tx1"/>
                </a:solidFill>
                <a:effectLst/>
                <a:latin typeface="Arial" panose="020B0604020202020204" pitchFamily="34" charset="0"/>
                <a:ea typeface="+mn-ea"/>
                <a:cs typeface="Arial" panose="020B0604020202020204" pitchFamily="34" charset="0"/>
              </a:rPr>
              <a:t>Smilek</a:t>
            </a:r>
            <a:r>
              <a:rPr lang="en-GB" sz="1200" kern="1200" dirty="0">
                <a:solidFill>
                  <a:schemeClr val="tx1"/>
                </a:solidFill>
                <a:effectLst/>
                <a:latin typeface="Arial" panose="020B0604020202020204" pitchFamily="34" charset="0"/>
                <a:ea typeface="+mn-ea"/>
                <a:cs typeface="Arial" panose="020B0604020202020204" pitchFamily="34" charset="0"/>
              </a:rPr>
              <a:t>: None declared, B. Diamond: None declared, D. </a:t>
            </a:r>
            <a:r>
              <a:rPr lang="en-GB" sz="1200" kern="1200" dirty="0" err="1">
                <a:solidFill>
                  <a:schemeClr val="tx1"/>
                </a:solidFill>
                <a:effectLst/>
                <a:latin typeface="Arial" panose="020B0604020202020204" pitchFamily="34" charset="0"/>
                <a:ea typeface="+mn-ea"/>
                <a:cs typeface="Arial" panose="020B0604020202020204" pitchFamily="34" charset="0"/>
              </a:rPr>
              <a:t>Wofsy</a:t>
            </a:r>
            <a:r>
              <a:rPr lang="en-GB" sz="1200" kern="1200" dirty="0">
                <a:solidFill>
                  <a:schemeClr val="tx1"/>
                </a:solidFill>
                <a:effectLst/>
                <a:latin typeface="Arial" panose="020B0604020202020204" pitchFamily="34" charset="0"/>
                <a:ea typeface="+mn-ea"/>
                <a:cs typeface="Arial" panose="020B0604020202020204" pitchFamily="34" charset="0"/>
              </a:rPr>
              <a:t> Consultant for: GlaxoSmithKline, Celgene, Novartis, UCB, Sanofi</a:t>
            </a:r>
            <a:endParaRPr lang="en-GB" dirty="0">
              <a:effectLst/>
            </a:endParaRP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b="1" dirty="0">
                <a:effectLst/>
              </a:rPr>
              <a: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dirty="0">
                <a:effectLst/>
              </a:rPr>
              <a:t>10.1136/annrheumdis-2018-eular.</a:t>
            </a:r>
            <a:r>
              <a:rPr lang="en-GB" sz="1200" kern="1200" dirty="0">
                <a:solidFill>
                  <a:schemeClr val="tx1"/>
                </a:solidFill>
                <a:effectLst/>
                <a:latin typeface="Arial" panose="020B0604020202020204" pitchFamily="34" charset="0"/>
                <a:ea typeface="+mn-ea"/>
                <a:cs typeface="Arial" panose="020B0604020202020204" pitchFamily="34" charset="0"/>
              </a:rPr>
              <a:t>5711</a:t>
            </a:r>
            <a:endParaRPr lang="en-GB" dirty="0">
              <a:effectLst/>
            </a:endParaRPr>
          </a:p>
          <a:p>
            <a:endParaRPr lang="en-GB" dirty="0"/>
          </a:p>
        </p:txBody>
      </p:sp>
    </p:spTree>
    <p:extLst>
      <p:ext uri="{BB962C8B-B14F-4D97-AF65-F5344CB8AC3E}">
        <p14:creationId xmlns:p14="http://schemas.microsoft.com/office/powerpoint/2010/main" val="193166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41313"/>
            <a:ext cx="4421187" cy="2487612"/>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ABSTRACT NUMBER: L06</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Safety and </a:t>
            </a:r>
            <a:r>
              <a:rPr lang="en-US" sz="1200" b="1" i="0" u="none" strike="noStrike" kern="1200" baseline="0" dirty="0" err="1">
                <a:solidFill>
                  <a:schemeClr val="tx1"/>
                </a:solidFill>
                <a:latin typeface="Arial" panose="020B0604020202020204" pitchFamily="34" charset="0"/>
                <a:ea typeface="+mn-ea"/>
                <a:cs typeface="Arial" panose="020B0604020202020204" pitchFamily="34" charset="0"/>
              </a:rPr>
              <a:t>Effcacy</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 of Filgotinib in a Phase 3 Trial of Patients with Active Rheumatoid Arthritis and Inadequate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Response or Intolerance to Biologic DMARDs</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C. Genovese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Kenneth C.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Kalunian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David Walker , Jacques-Eric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Gottenberg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Kurt de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Vlam</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Neelufar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Moza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arian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Beatrix Bartok , Franziska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Matzkies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Jie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Gao , Ying Guo , Chantal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Tasset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John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Sundy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 Tsutomu </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Background/Purpose: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Filgotinib (FIL), an oral, selective, Janus Kinase 1 (JAK1) inhibitor was effective in phase 2 studies of active RA in patients (pts) with insufficient response to MTX, warranting further evaluation in phase 3.</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Methods: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 this global, phase 3 study (ClinicalTrials.gov Identifier: NCT02873936), pts with moderately-to-severely active RA and an inadequate response or intolerance to 1 or more prior biologic DMARDs (bDMARDs), were randomized 1:1:1 to once daily FIL 200 mg, 100 mg, or placebo (PBO) for 24 weeks; pts were required to continue stable conventional synthetic DMARDs. The primary endpoint was the proportion of subjects who achieved an ACR20 response at Week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Results: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Baseline characteristics of the 448 pts randomized and treated with the study drug (FIL 200 mg, n=147; FIL 100 mg, n=153; and PBO, n=148) included: 80.4% female; 23.4% ≥ 3 prior bDMARDs; 56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yrs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mean age; 12.4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yrs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RA disease duration; 27 of 68 tender joint count; 17 of 66 swollen joint count; and 5.9 DAS28(CRP).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 an ACR20 response was achieved by more pts receiving FIL 200</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mg or 100 mg than PBO (66.0, 57.5 and 31.1%, respectively; both p&lt;0.001)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The reduction from baseline in HAQ-Disability Index (HAQ-DI)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 was greater in the FIL 200 mg and 100 mg groups compared to the PBO group (-0.55 and -0.48 vs -0.23, respectively; both p&lt;0.001). Other key secondary endpoints, including SF-36 and FACIT-Fatigue, were also met at both FIL doses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Adverse event (AE) rates were similar for FIL 200 mg, FIL 100 mg and PBO groups (69.4% and 63.4% vs 67.6%, respectively) as were rates of serious AEs (4.1%, 5.2% and 3.4%, respectively)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There were 4 cases of uncomplicated herpes zoster (2 in each FIL group). There was one non-serious AE of retinal vein occlusion in the FIL 200 mg group; no other venous thrombotic events were reported. Two adjudicated MACE were reported: subarachnoid hemorrhage in the PBO group and myocardial ischemia in the FIL 100 mg group. There were no cases of opportunistic infection/active TB, malignancy, GI perforation or death.</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Conclusion: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 this phase 3 study of pts with highly active RA and prior inadequate response/intolerance to bDMARDs, treatment with FIL over a 24-week period was associated with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signi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􀃒cant improvement in the signs and symptoms of RA, with a safety pro􀃒le consistent with Phase 2 data. FIL may provide a novel treatment option for pts who continue to have active RA despite prior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biologic therapies. </a:t>
            </a:r>
            <a:endParaRPr lang="en-US" dirty="0"/>
          </a:p>
        </p:txBody>
      </p:sp>
    </p:spTree>
    <p:extLst>
      <p:ext uri="{BB962C8B-B14F-4D97-AF65-F5344CB8AC3E}">
        <p14:creationId xmlns:p14="http://schemas.microsoft.com/office/powerpoint/2010/main" val="3746397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US" b="1" dirty="0"/>
              <a:t>Abstract Number: 2785</a:t>
            </a:r>
            <a:endParaRPr lang="en-US" dirty="0"/>
          </a:p>
          <a:p>
            <a:r>
              <a:rPr lang="en-US" b="1" dirty="0"/>
              <a:t>Efficacy and Safety of </a:t>
            </a:r>
            <a:r>
              <a:rPr lang="en-US" b="1" dirty="0" err="1"/>
              <a:t>Ustekinumab</a:t>
            </a:r>
            <a:r>
              <a:rPr lang="en-US" b="1" dirty="0"/>
              <a:t>, an Interleukin-12/23 Inhibitor, in Patients with Active Systemic Lupus Erythematosus: 1-Year Results of a Phase 2, Randomized Placebo-Controlled, Crossover Study</a:t>
            </a:r>
          </a:p>
          <a:p>
            <a:r>
              <a:rPr lang="en-US" b="1" dirty="0"/>
              <a:t>Background/Purpose: </a:t>
            </a:r>
            <a:r>
              <a:rPr lang="en-US" dirty="0"/>
              <a:t>Both the IL-12 and IL-23 pathways have been linked to SLE pathogenesis. The anti-IL-12/23 p40 monoclonal antibody </a:t>
            </a:r>
            <a:r>
              <a:rPr lang="en-US" dirty="0" err="1"/>
              <a:t>ustekinumab</a:t>
            </a:r>
            <a:r>
              <a:rPr lang="en-US" dirty="0"/>
              <a:t> (UST), which is approved for psoriasis, </a:t>
            </a:r>
            <a:r>
              <a:rPr lang="en-US" dirty="0" err="1"/>
              <a:t>PsA</a:t>
            </a:r>
            <a:r>
              <a:rPr lang="en-US" dirty="0"/>
              <a:t>, and Crohn’s disease, was evaluated in patients with active SLE. We previously reported greater improvement with UST vs PBO in several SLE disease measures through wk24.</a:t>
            </a:r>
            <a:r>
              <a:rPr lang="en-US" baseline="30000" dirty="0"/>
              <a:t>1</a:t>
            </a:r>
            <a:r>
              <a:rPr lang="en-US" dirty="0"/>
              <a:t> Results through 1 year are reported here. </a:t>
            </a:r>
          </a:p>
          <a:p>
            <a:r>
              <a:rPr lang="en-US" b="1" dirty="0"/>
              <a:t>Methods: </a:t>
            </a:r>
            <a:r>
              <a:rPr lang="en-US" dirty="0"/>
              <a:t>We conducted a phase 2, PBO-controlled study in 102 patients with seropositive SLE, defined by SLICC criteria and active disease (SLEDAI score ≥6 and ≥1 BILAG A and/or ≥2 BILAG B scores). Patients were randomized (3:2) to UST (6 mg/kg single IV loading dose, then 90 mg SC q8w beginning at wk8) or PBO, added to standard care. At wk24, PBO patients crossed over to UST (90 mg SC q8w). The primary endpoint was the proportion of patients achieving SLE response index (SRI)-4 response at wk24. Modified intention-to-treat (</a:t>
            </a:r>
            <a:r>
              <a:rPr lang="en-US" dirty="0" err="1"/>
              <a:t>mITT</a:t>
            </a:r>
            <a:r>
              <a:rPr lang="en-US" dirty="0"/>
              <a:t>) analyses across SLE disease activity measures were performed to evaluate for maintenance of response with UST between wk24 and wk48. Safety was assessed through wk56. </a:t>
            </a:r>
          </a:p>
          <a:p>
            <a:r>
              <a:rPr lang="en-US" b="1" dirty="0"/>
              <a:t>Results: </a:t>
            </a:r>
            <a:r>
              <a:rPr lang="en-US" dirty="0"/>
              <a:t>SRI-4 response rate was significantly greater (p=0.0057) in the UST group (61.7%) vs PBO group (33.3%) in the wk24 primary endpoint analysis and was sustained at 1 year (63.3%) in the UST group (Table 1). Rates of SLEDAI-2K (65% at wk24 vs 66.7% at 1 year), PGA (67.9% at wk24 vs 75% at 1 year), and active joint (86.5% at wk24 vs 86.5% at 1 year) responses were also sustained from wk24 to 1 year in the UST group (Table 1). CLASI response rate plateaued by wk28 (53.1% at wk24 vs 67.7% at wk28) and was maintained through 1 year in the UST group (68.6%) (Table 1). Among PBO patients who crossed over to UST at wk24 (n=33), 54.5% achieved an SRI-4 response at 1 year. Of UST-exposed patients, 81.7% had ≥1 TEAE, 15.1% had ≥1 SAE, and 7.5% had ≥1 serious infection through 1 year (Table 2). No deaths, malignancies, opportunistic infections, or tuberculosis cases were observed. Safety events were consistent with the known UST safety profile. </a:t>
            </a:r>
          </a:p>
          <a:p>
            <a:r>
              <a:rPr lang="en-US" b="1" dirty="0"/>
              <a:t>Conclusion: </a:t>
            </a:r>
            <a:r>
              <a:rPr lang="en-US" dirty="0"/>
              <a:t>UST provided sustained clinical benefit in global and organ-specific SLE activity measures through 1 year, with a safety profile consistent with other indications. Thus, UST may be an effective therapy for SLE. </a:t>
            </a:r>
          </a:p>
          <a:p>
            <a:r>
              <a:rPr lang="en-US" b="1" dirty="0"/>
              <a:t>Reference: </a:t>
            </a:r>
            <a:r>
              <a:rPr lang="en-US" dirty="0"/>
              <a:t>van Vollenhoven R, Hahn BH, </a:t>
            </a:r>
            <a:r>
              <a:rPr lang="en-US" dirty="0" err="1"/>
              <a:t>Tsokos</a:t>
            </a:r>
            <a:r>
              <a:rPr lang="en-US" dirty="0"/>
              <a:t> GC, et al. Efficacy and safety of </a:t>
            </a:r>
            <a:r>
              <a:rPr lang="en-US" dirty="0" err="1"/>
              <a:t>ustekinumab</a:t>
            </a:r>
            <a:r>
              <a:rPr lang="en-US" dirty="0"/>
              <a:t>, an interleukin 12/23 inhibitor, in patients with active systemic lupus erythematosus: results of a phase 2, randomized, placebo-controlled study [abstract]. </a:t>
            </a:r>
            <a:r>
              <a:rPr lang="en-US" i="1" dirty="0"/>
              <a:t>Arthritis </a:t>
            </a:r>
            <a:r>
              <a:rPr lang="en-US" i="1" dirty="0" err="1"/>
              <a:t>Rheumatol</a:t>
            </a:r>
            <a:r>
              <a:rPr lang="en-US" i="1" dirty="0"/>
              <a:t>.</a:t>
            </a:r>
            <a:r>
              <a:rPr lang="en-US" dirty="0"/>
              <a:t> 2017 ; 69 (Suppl 10).</a:t>
            </a:r>
            <a:br>
              <a:rPr lang="en-US" dirty="0"/>
            </a:br>
            <a:r>
              <a:rPr lang="en-GB" sz="1200" b="1" i="0" u="none" strike="noStrike" kern="1200" cap="all" dirty="0">
                <a:solidFill>
                  <a:schemeClr val="tx1"/>
                </a:solidFill>
                <a:effectLst/>
                <a:latin typeface="Arial" panose="020B0604020202020204" pitchFamily="34" charset="0"/>
                <a:ea typeface="+mn-ea"/>
                <a:cs typeface="Arial" panose="020B0604020202020204" pitchFamily="34" charset="0"/>
              </a:rPr>
              <a:t>Abstract Number: 2951</a:t>
            </a:r>
            <a:endParaRPr lang="en-GB" sz="1200" b="0" i="0" u="none" strike="noStrike" kern="1200" cap="all"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Ustekinumab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Treatment Response in SLE Is Associated with Changes in Type II but Not Type I Interferons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We previously reported that treatment with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ustekinumab</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(UST), an anti-IL-12/23 p40 neutralizing monoclonal antibody, improved global and organ-specific measures of disease activity in a randomized, placebo (PBO)-controlled study of patients with active SLE (NCT02349061)</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Type I interferon (IFN-I) and type II IFN (IFN-g) are elevated in a subset of SLE patients. The comparative effects of IFN-I and IFN-g in SLE remain uncertain, although targeting IFN-I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anifrolumab</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has demonstrated clinical efficacy, whereas a preliminary study with anti-IFN-g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mAb</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(AMG811) failed to establish benefit</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2,3</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Given the potential importance of the IFN-I and IFN-g pathways in SLE pathogenesis, we studied the effects of UST treatment on both IFN-I and IFN-g in patients with active SLE.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Methods: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We conducted a phase 2, PBO-controlled study in 102 adults with seropositive SLE by SLICC criteria and active disease (baseline SLEDAI score ≥6 and ≥1 BILAG A and/or ≥2 BILAG B scores) despite standard-of-care therapy</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Gene expression analysis using a previously published 21 gene IFN-I gene signature (IGS)</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performed by microarray analysis using whole blood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PAXgene</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RNA samples. Analysis of serum protein levels of IFN-g and IFN-α was performed using MSD (IFN-g) and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Quanterix</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(IFN-α) platforms.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Serum levels of IFN-g and IFN-α and the IGS were significantly elevated at baseline versus healthy controls (p&lt;0.0001). Approximately 67% of the SLE patients were IGS high at baseline. At 4 weeks, patients who received UST, but not PBO, exhibited decreased IFN-g protein levels (p=0.0032). Despite non-significant differences at baseline, there was a trend toward greater reduction in IFN-g levels in UST-treated patients who achieved an SRI-4 response at wk24 compared to non-responders. There was no decrease in IFN-α protein levels or the IGS after treatment with either UST or PBO. Whereas the proportion of patients achieving an SRI-4 response at wk24 was numerically greater in the IGS low patients (81.8% UST vs. 54.5% PBO) versus the IGS high (48.6% UST vs. 20% PBO) population, the magnitude of the treatment effect (UST vs. PBO) was similar in both subsets (IGS low effect size= 27.3% vs. IGS high effect size = 28.6%).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Conclusion: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In this SLE trial population which had significant upregulation of IFN-I protein and IGS at baseline, clinical response to UST was not associated with IFN-I reduction. In contrast, a significant decrease in IFN-g protein levels was associated with UST treatment. These findings suggest that a broad population of SLE patients may respond to UST regardless of baseline IFN status. Moreover, an effect of UST treatment on TH1 responses manifested by IFN-g levels in SLE patients was suggested, a finding that will be tested in a phase 3 trial. </a:t>
            </a:r>
          </a:p>
          <a:p>
            <a:endParaRPr lang="en-US" dirty="0"/>
          </a:p>
        </p:txBody>
      </p:sp>
    </p:spTree>
    <p:extLst>
      <p:ext uri="{BB962C8B-B14F-4D97-AF65-F5344CB8AC3E}">
        <p14:creationId xmlns:p14="http://schemas.microsoft.com/office/powerpoint/2010/main" val="71276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361950"/>
            <a:ext cx="4691063" cy="2638425"/>
          </a:xfrm>
        </p:spPr>
      </p:sp>
      <p:sp>
        <p:nvSpPr>
          <p:cNvPr id="3" name="ノート プレースホルダー 2"/>
          <p:cNvSpPr>
            <a:spLocks noGrp="1"/>
          </p:cNvSpPr>
          <p:nvPr>
            <p:ph type="body" idx="1"/>
          </p:nvPr>
        </p:nvSpPr>
        <p:spPr/>
        <p:txBody>
          <a:bodyPr/>
          <a:lstStyle/>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OP0019</a:t>
            </a:r>
            <a:endPar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BARICITINIB IN SYSTEMIC LUPUS ERYTHEMATOSUS (SLE): RESULTS FROM A PHASE 2, RANDOMIZED, DOUBLE-BLIND, PLACEBO-CONTROLLED STUDY</a:t>
            </a:r>
            <a:endPar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D. J. Wallace</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R. A. Furie</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Y. Tanaka</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K. C. Kalunian</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M. Mosca</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M. A. Petri</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T. Dorner</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7</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M. H. Cardiel</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8</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I. N. Bruce</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9</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E. Gomez</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T. Carmack</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J. M. Janes</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M. D. Linnik</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M. Silk</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R. Hoffman</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endPar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Cedars-Sinai Medical Center/UCLA, Los Angeles,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Hofstra Northwell School of Medicine, New York, United States,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Univ of Occupational &amp; Environmental Health, Kitakyushu, Japan,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Univ of California at San Diego School of Medicine, La Jolla, United States,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Univ of Pisa, Pisa, Italy,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Johns Hopkins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Univ</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School of Medicine, Baltimore, United States,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7</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Charité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Universitätsmedizin</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Berlin, Berlin, Germany,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8</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Centro de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Investigación</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Clínica</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de Morelia SC, Morelia, Mexico,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9</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The Univ. of Manchester, Manchester, United Kingdom, </a:t>
            </a:r>
            <a:r>
              <a:rPr lang="en" altLang="ja-JP"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10</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Eli Lilly and Company, Indianapolis, United States</a:t>
            </a:r>
          </a:p>
          <a:p>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a:t>
            </a: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Background:</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Baricitinib</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(Bari), an oral selective inhibitor of Janus kinase (JAK)1 and JAK2,  has been approved for the treatment of RA in the EU and Japan.</a:t>
            </a: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Objectives:</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To report results from a 24-week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wk</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global, Phase 2, double-blind, placebo (PBO)-controlled study of Bari in patients with SLE receiving standard therapy.</a:t>
            </a: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Methods:</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Patients with SLE (positive ANA or anti-dsDNA, clinical SLEDAI-2K ≥4, arthritis or rash required) receiving stable background SLE therapy were randomized 1:1:1 to PBO, or Bari (2- or 4-mg) once daily. The primary endpoint was resolution of SLEDAI-2K arthritis or rash at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wk</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24.</a:t>
            </a: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Results:</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Of 314 patients randomized, 79%, 82%, and 83% completed 24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wks</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of treatment in PBO, Bari 2-mg, and Bari 4-mg groups, respectively. At </a:t>
            </a:r>
            <a:r>
              <a:rPr lang="en" altLang="ja-JP" sz="1200" b="0" i="0" u="none" strike="noStrike" kern="1200" dirty="0" err="1">
                <a:solidFill>
                  <a:schemeClr val="tx1"/>
                </a:solidFill>
                <a:effectLst/>
                <a:latin typeface="Arial" panose="020B0604020202020204" pitchFamily="34" charset="0"/>
                <a:ea typeface="+mn-ea"/>
                <a:cs typeface="Arial" panose="020B0604020202020204" pitchFamily="34" charset="0"/>
              </a:rPr>
              <a:t>wk</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24, a significantly greater proportion of patients in Bari 4-mg group compared to PBO achieved resolution of SLEDAI-2K arthritis or rash (67% vs 53%, p&lt;0.05); and SRI-4 response (64% vs 48%, p&lt;0.05). At Wk24, the proportion of patients achieving flare reduction (SELENA-SLEDAI Flare Index [SFI]), Lupus Low Disease Activity State (LLDAS), and tender joint count (TJC) change from baseline were also significantly improved for Bari 4-mg compared to PBO (Table). No statistically significant differences were observed between Bari 2-mg and PBO in any of the above endpoints. Rates of AEs leading to treatment discontinuation and SAEs were higher for both Bari dose groups compared to PBO. There were no deaths, malignancies, major adverse cardiovascular events, tuberculosis, or serious herpes zoster infections; one SAE of deep vein thrombosis was reported in a patient with risk factors (Bari 4-mg group).</a:t>
            </a:r>
          </a:p>
          <a:p>
            <a:pPr fontAlgn="t"/>
            <a:r>
              <a:rPr lang="en" altLang="ja-JP" dirty="0">
                <a:effectLst/>
              </a:rPr>
              <a:t> Data are n (%) patients, unless otherwise indicated. D=least squares mean change from baseline. </a:t>
            </a:r>
            <a:r>
              <a:rPr lang="en" altLang="ja-JP" baseline="30000" dirty="0">
                <a:effectLst/>
              </a:rPr>
              <a:t>‡</a:t>
            </a:r>
            <a:r>
              <a:rPr lang="en" altLang="ja-JP" dirty="0">
                <a:effectLst/>
              </a:rPr>
              <a:t>Includes up to 30 days post </a:t>
            </a:r>
            <a:r>
              <a:rPr lang="en" altLang="ja-JP" dirty="0" err="1">
                <a:effectLst/>
              </a:rPr>
              <a:t>treatment.CLASI</a:t>
            </a:r>
            <a:r>
              <a:rPr lang="en" altLang="ja-JP" dirty="0">
                <a:effectLst/>
              </a:rPr>
              <a:t>=Cutaneous Lupus Erythematosus Disease Area and Severity Index; N=number of patients in the analysis population; n=number of patients in the specified category; TEAE=treatment-emergent adverse event.*p≤0.05.</a:t>
            </a:r>
          </a:p>
          <a:p>
            <a:r>
              <a:rPr lang="en" altLang="ja-JP" sz="1200" b="1" i="0" u="none" strike="noStrike" kern="1200" dirty="0">
                <a:solidFill>
                  <a:schemeClr val="tx1"/>
                </a:solidFill>
                <a:effectLst/>
                <a:latin typeface="Arial" panose="020B0604020202020204" pitchFamily="34" charset="0"/>
                <a:ea typeface="+mn-ea"/>
                <a:cs typeface="Arial" panose="020B0604020202020204" pitchFamily="34" charset="0"/>
              </a:rPr>
              <a:t>Conclusions:</a:t>
            </a:r>
            <a:r>
              <a:rPr lang="en" altLang="ja-JP" sz="1200" b="0" i="0" u="none" strike="noStrike" kern="1200" dirty="0">
                <a:solidFill>
                  <a:schemeClr val="tx1"/>
                </a:solidFill>
                <a:effectLst/>
                <a:latin typeface="Arial" panose="020B0604020202020204" pitchFamily="34" charset="0"/>
                <a:ea typeface="+mn-ea"/>
                <a:cs typeface="Arial" panose="020B0604020202020204" pitchFamily="34" charset="0"/>
              </a:rPr>
              <a:t> In patients with SLE receiving standard background therapy, once-daily oral Bari 4-mg was associated with significant clinical improvements compared to PBO and an acceptable benefit/risk profile. These findings support further study of Bari 4-mg as a potential therapy for patients with SLE.</a:t>
            </a:r>
          </a:p>
          <a:p>
            <a:endParaRPr kumimoji="1" lang="ja-JP" altLang="en-US" dirty="0"/>
          </a:p>
        </p:txBody>
      </p:sp>
    </p:spTree>
    <p:extLst>
      <p:ext uri="{BB962C8B-B14F-4D97-AF65-F5344CB8AC3E}">
        <p14:creationId xmlns:p14="http://schemas.microsoft.com/office/powerpoint/2010/main" val="2559788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US" dirty="0"/>
              <a:t>2</a:t>
            </a:r>
            <a:r>
              <a:rPr lang="en-US" baseline="30000" dirty="0"/>
              <a:t>o</a:t>
            </a:r>
            <a:r>
              <a:rPr lang="en-US" dirty="0"/>
              <a:t> endpoints</a:t>
            </a:r>
          </a:p>
          <a:p>
            <a:pPr lvl="1"/>
            <a:r>
              <a:rPr lang="en-US" dirty="0"/>
              <a:t>∆ %FVC</a:t>
            </a:r>
          </a:p>
          <a:p>
            <a:pPr lvl="1"/>
            <a:r>
              <a:rPr lang="en-US" dirty="0"/>
              <a:t>Time to fail</a:t>
            </a:r>
          </a:p>
          <a:p>
            <a:pPr lvl="2"/>
            <a:r>
              <a:rPr lang="en-US" dirty="0"/>
              <a:t>Death</a:t>
            </a:r>
          </a:p>
          <a:p>
            <a:pPr lvl="2"/>
            <a:r>
              <a:rPr lang="en-US" dirty="0"/>
              <a:t>↓FVC&gt;10%</a:t>
            </a:r>
          </a:p>
          <a:p>
            <a:pPr lvl="2"/>
            <a:r>
              <a:rPr lang="en-US" dirty="0"/>
              <a:t>↑</a:t>
            </a:r>
            <a:r>
              <a:rPr lang="en-US" dirty="0" err="1"/>
              <a:t>mRSS</a:t>
            </a:r>
            <a:r>
              <a:rPr lang="en-US" dirty="0"/>
              <a:t>&gt;20%</a:t>
            </a:r>
          </a:p>
          <a:p>
            <a:pPr lvl="2"/>
            <a:r>
              <a:rPr lang="en-US" dirty="0"/>
              <a:t>RSS&gt;5 units</a:t>
            </a:r>
          </a:p>
          <a:p>
            <a:pPr lvl="2"/>
            <a:r>
              <a:rPr lang="en-US" dirty="0"/>
              <a:t>Prespecified </a:t>
            </a:r>
            <a:r>
              <a:rPr lang="en-US" dirty="0" err="1"/>
              <a:t>SSc</a:t>
            </a:r>
            <a:r>
              <a:rPr lang="en-US" dirty="0"/>
              <a:t> complications</a:t>
            </a:r>
          </a:p>
          <a:p>
            <a:endParaRPr lang="en-US" b="1" dirty="0"/>
          </a:p>
          <a:p>
            <a:r>
              <a:rPr lang="en-US" b="1" dirty="0"/>
              <a:t>Figure footnote: </a:t>
            </a:r>
            <a:r>
              <a:rPr lang="en-US" b="0" dirty="0"/>
              <a:t>A mixed model for repeated measures analysis was implemented: included fixed </a:t>
            </a:r>
            <a:r>
              <a:rPr lang="en-US" b="0" dirty="0" err="1"/>
              <a:t>catergorical</a:t>
            </a:r>
            <a:r>
              <a:rPr lang="en-US" b="0" dirty="0"/>
              <a:t> </a:t>
            </a:r>
            <a:r>
              <a:rPr lang="en-US" b="0" dirty="0" err="1"/>
              <a:t>eggects</a:t>
            </a:r>
            <a:r>
              <a:rPr lang="en-US" b="0" dirty="0"/>
              <a:t> on treatment, visit, the stratification factor IL-6 level (&lt;10, = 10 </a:t>
            </a:r>
            <a:r>
              <a:rPr lang="en-US" b="0" dirty="0" err="1"/>
              <a:t>pg</a:t>
            </a:r>
            <a:r>
              <a:rPr lang="en-US" b="0" dirty="0"/>
              <a:t>/mL) at </a:t>
            </a:r>
            <a:r>
              <a:rPr lang="en-US" b="0" dirty="0" err="1"/>
              <a:t>screenin</a:t>
            </a:r>
            <a:r>
              <a:rPr lang="en-US" b="0" dirty="0"/>
              <a:t>, IL-6 level at screening by visit interaction and treatment by visit interaction, as well as the continuum covariates of baseline scores and baseline score by visit interaction</a:t>
            </a:r>
          </a:p>
          <a:p>
            <a:endParaRPr lang="en-US" b="1" dirty="0"/>
          </a:p>
          <a:p>
            <a:r>
              <a:rPr lang="en-GB" sz="1200" b="1" i="0" u="none" strike="noStrike" kern="1200" cap="all" dirty="0">
                <a:solidFill>
                  <a:schemeClr val="tx1"/>
                </a:solidFill>
                <a:effectLst/>
                <a:latin typeface="Arial" panose="020B0604020202020204" pitchFamily="34" charset="0"/>
                <a:ea typeface="+mn-ea"/>
                <a:cs typeface="Arial" panose="020B0604020202020204" pitchFamily="34" charset="0"/>
              </a:rPr>
              <a:t>Abstract Number: 898</a:t>
            </a:r>
            <a:endParaRPr lang="en-GB" sz="1200" b="0" i="0" u="none" strike="noStrike" kern="1200" cap="all"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Efficacy and Safety of Tocilizumab for the Treatment of Systemic Sclerosis: Results from a Phase 3 Randomized Controlled Trial</a:t>
            </a:r>
          </a:p>
          <a:p>
            <a:endParaRPr lang="en-US" b="1" dirty="0"/>
          </a:p>
          <a:p>
            <a:r>
              <a:rPr lang="en-US" b="1" dirty="0"/>
              <a:t>Background/Purpose: </a:t>
            </a:r>
            <a:r>
              <a:rPr lang="en-US" dirty="0"/>
              <a:t>The anti–interleukin-6 (IL-6) receptor-alpha antibody tocilizumab (TCZ) demonstrated numeric improvement in skin thickening (modified Rodnan skin score [</a:t>
            </a:r>
            <a:r>
              <a:rPr lang="en-US" dirty="0" err="1"/>
              <a:t>mRSS</a:t>
            </a:r>
            <a:r>
              <a:rPr lang="en-US" dirty="0"/>
              <a:t>]) and clinically meaningful lung function preservation (forced vital capacity [FVC]) in patients with systemic sclerosis (</a:t>
            </a:r>
            <a:r>
              <a:rPr lang="en-US" dirty="0" err="1"/>
              <a:t>SSc</a:t>
            </a:r>
            <a:r>
              <a:rPr lang="en-US" dirty="0"/>
              <a:t>) in a phase 2 randomized controlled trial.</a:t>
            </a:r>
            <a:r>
              <a:rPr lang="en-US" baseline="30000" dirty="0"/>
              <a:t>1,2</a:t>
            </a:r>
            <a:r>
              <a:rPr lang="en-US" dirty="0"/>
              <a:t> Efficacy and safety of TCZ vs placebo (PBO) in patients with </a:t>
            </a:r>
            <a:r>
              <a:rPr lang="en-US" dirty="0" err="1"/>
              <a:t>SSc</a:t>
            </a:r>
            <a:r>
              <a:rPr lang="en-US" dirty="0"/>
              <a:t> are now reported from the double-blind period of a phase 3 trial (NCT02453256). </a:t>
            </a:r>
          </a:p>
          <a:p>
            <a:r>
              <a:rPr lang="en-US" b="1" dirty="0"/>
              <a:t>Methods: </a:t>
            </a:r>
            <a:r>
              <a:rPr lang="en-US" dirty="0"/>
              <a:t>Patients with </a:t>
            </a:r>
            <a:r>
              <a:rPr lang="en-US" dirty="0" err="1"/>
              <a:t>SSc</a:t>
            </a:r>
            <a:r>
              <a:rPr lang="en-US" dirty="0"/>
              <a:t> were randomly assigned 1:1 to receive weekly double-blind injections of subcutaneous TCZ 162 mg or PBO for 48 weeks. Patients could receive escape therapy from week 16 if they experienced declines in FVC or from week 24 if they experienced worsened </a:t>
            </a:r>
            <a:r>
              <a:rPr lang="en-US" dirty="0" err="1"/>
              <a:t>mRSS</a:t>
            </a:r>
            <a:r>
              <a:rPr lang="en-US" dirty="0"/>
              <a:t> or worsened </a:t>
            </a:r>
            <a:r>
              <a:rPr lang="en-US" dirty="0" err="1"/>
              <a:t>SSc</a:t>
            </a:r>
            <a:r>
              <a:rPr lang="en-US" dirty="0"/>
              <a:t> complications. The primary end point was difference in mean change in </a:t>
            </a:r>
            <a:r>
              <a:rPr lang="en-US" dirty="0" err="1"/>
              <a:t>mRSS</a:t>
            </a:r>
            <a:r>
              <a:rPr lang="en-US" dirty="0"/>
              <a:t> from baseline to week 48 for TCZ vs PBO. Key secondary end points were change from baseline in percent predicted FVC at week 48 and time to treatment failure (time from first study treatment to first occurrence of death, decline in FVC &gt;10%, increase in </a:t>
            </a:r>
            <a:r>
              <a:rPr lang="en-US" dirty="0" err="1"/>
              <a:t>mRSS</a:t>
            </a:r>
            <a:r>
              <a:rPr lang="en-US" dirty="0"/>
              <a:t> &gt;20% and </a:t>
            </a:r>
            <a:r>
              <a:rPr lang="en-US" dirty="0" err="1"/>
              <a:t>mRSS</a:t>
            </a:r>
            <a:r>
              <a:rPr lang="en-US" dirty="0"/>
              <a:t> ≥5, or occurrence of predefined </a:t>
            </a:r>
            <a:r>
              <a:rPr lang="en-US" dirty="0" err="1"/>
              <a:t>SSc</a:t>
            </a:r>
            <a:r>
              <a:rPr lang="en-US" dirty="0"/>
              <a:t>-related complications). </a:t>
            </a:r>
          </a:p>
          <a:p>
            <a:r>
              <a:rPr lang="en-US" b="1" dirty="0"/>
              <a:t>Results: </a:t>
            </a:r>
            <a:r>
              <a:rPr lang="en-US" dirty="0"/>
              <a:t>Among 212 randomly assigned patients, 81% were women; baseline mean values were age 48 years, </a:t>
            </a:r>
            <a:r>
              <a:rPr lang="en-US" dirty="0" err="1"/>
              <a:t>SSc</a:t>
            </a:r>
            <a:r>
              <a:rPr lang="en-US" dirty="0"/>
              <a:t> duration 23 months, </a:t>
            </a:r>
            <a:r>
              <a:rPr lang="en-US" dirty="0" err="1"/>
              <a:t>mRSS</a:t>
            </a:r>
            <a:r>
              <a:rPr lang="en-US" dirty="0"/>
              <a:t> 20.4, and percent predicted FVC 82.1% (210 patients were treated [PBO, 106; TCZ, 104]). At week 48, the primary end point (change in </a:t>
            </a:r>
            <a:r>
              <a:rPr lang="en-US" dirty="0" err="1"/>
              <a:t>mRSS</a:t>
            </a:r>
            <a:r>
              <a:rPr lang="en-US" dirty="0"/>
              <a:t>) was not met but improved numerically (PBO, -4.41; TCZ, -6.14; adjusted difference in least squares mean, -1.73 [95% CI: -3.78, 0.32]; </a:t>
            </a:r>
            <a:r>
              <a:rPr lang="en-US" i="1" dirty="0"/>
              <a:t>p</a:t>
            </a:r>
            <a:r>
              <a:rPr lang="en-US" dirty="0"/>
              <a:t> = 0.098) (Figure). Therefore, all other </a:t>
            </a:r>
            <a:r>
              <a:rPr lang="en-US" i="1" dirty="0"/>
              <a:t>p</a:t>
            </a:r>
            <a:r>
              <a:rPr lang="en-US" dirty="0"/>
              <a:t> values were considered nominal. The cumulative distribution of change from baseline to week 48 in percent predicted FVC favored TCZ over PBO (median [IQR]: PBO, -3.9 [-7.2, 0.6] vs TCZ, -0.6 [-5.3, 3.9]; van </a:t>
            </a:r>
            <a:r>
              <a:rPr lang="en-US" dirty="0" err="1"/>
              <a:t>Elteren</a:t>
            </a:r>
            <a:r>
              <a:rPr lang="en-US" dirty="0"/>
              <a:t> </a:t>
            </a:r>
            <a:r>
              <a:rPr lang="en-US" i="1" dirty="0"/>
              <a:t>p </a:t>
            </a:r>
            <a:r>
              <a:rPr lang="en-US" dirty="0"/>
              <a:t>= 0.0015). The difference in mean change from baseline in FVC at week 48 was 167 mL (95% CI: 83, 250) in favor of TCZ. Preservation of lung function with TCZ was shown by change from baseline in FVC over time (Figure). The hazard ratio (95% CI) for the time to treatment failure end point was 0.63 (0.37, 1.06) in favor of TCZ (Cox proportional hazards model; </a:t>
            </a:r>
            <a:r>
              <a:rPr lang="en-US" i="1" dirty="0"/>
              <a:t>p</a:t>
            </a:r>
            <a:r>
              <a:rPr lang="en-US" dirty="0"/>
              <a:t> = 0.082). Safety was consistent with known complications of </a:t>
            </a:r>
            <a:r>
              <a:rPr lang="en-US" dirty="0" err="1"/>
              <a:t>SSc</a:t>
            </a:r>
            <a:r>
              <a:rPr lang="en-US" dirty="0"/>
              <a:t> and with the safety profile of TCZ; serious adverse events were reported by 17% of PBO patients and 13% of TCZ patients; serious infections were reported by 7% and 2% of patients, respectively.  </a:t>
            </a:r>
          </a:p>
          <a:p>
            <a:r>
              <a:rPr lang="en-US" b="1" dirty="0"/>
              <a:t>Conclusion: </a:t>
            </a:r>
            <a:r>
              <a:rPr lang="en-US" dirty="0"/>
              <a:t>The primary end point was not met; however, clinically meaningful and consistent differences in FVC were shown in 2 randomized controlled trials. Time to treatment failure is supportive of a clinical benefit of TCZ in </a:t>
            </a:r>
            <a:r>
              <a:rPr lang="en-US" dirty="0" err="1"/>
              <a:t>SSc</a:t>
            </a:r>
            <a:r>
              <a:rPr lang="en-US" dirty="0"/>
              <a:t>. </a:t>
            </a:r>
            <a:r>
              <a:rPr lang="en-US" i="1" dirty="0"/>
              <a:t>References:</a:t>
            </a:r>
            <a:r>
              <a:rPr lang="en-US" b="1" dirty="0"/>
              <a:t> </a:t>
            </a:r>
            <a:r>
              <a:rPr lang="en-US" dirty="0"/>
              <a:t>1. Khanna D et al. </a:t>
            </a:r>
            <a:r>
              <a:rPr lang="en-US" i="1" dirty="0"/>
              <a:t>Lancet. </a:t>
            </a:r>
            <a:r>
              <a:rPr lang="en-US" dirty="0"/>
              <a:t>2016;387:2630-2640. 2. Khanna D et al. </a:t>
            </a:r>
            <a:r>
              <a:rPr lang="en-US" i="1" dirty="0"/>
              <a:t>Ann Rheum Dis.</a:t>
            </a:r>
            <a:r>
              <a:rPr lang="en-US" dirty="0"/>
              <a:t> 2018;77:212-220. Medical writing: Sara Duggan, PhD, funded by F. Hoffmann-La Roche Ltd.</a:t>
            </a:r>
          </a:p>
          <a:p>
            <a:endParaRPr lang="en-US" dirty="0"/>
          </a:p>
          <a:p>
            <a:r>
              <a:rPr lang="en-GB" sz="1200" b="1" i="0" u="none" strike="noStrike" kern="1200" cap="all" dirty="0">
                <a:solidFill>
                  <a:schemeClr val="tx1"/>
                </a:solidFill>
                <a:effectLst/>
                <a:latin typeface="Arial" panose="020B0604020202020204" pitchFamily="34" charset="0"/>
                <a:ea typeface="+mn-ea"/>
                <a:cs typeface="Arial" panose="020B0604020202020204" pitchFamily="34" charset="0"/>
              </a:rPr>
              <a:t>Abstract Number: 900</a:t>
            </a:r>
            <a:endParaRPr lang="en-GB" sz="1200" b="0" i="0" u="none" strike="noStrike" kern="1200" cap="all"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Abatacept Vs. Placebo in Early Diffuse Cutaneous Systemic Sclerosis— Results of a Phase 2 Investigator Initiated, Double-Blind, Placebo-Controlled,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Multicenter</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Randomized Controlled Trial Study</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Abatacept (ABA) is a recombinant fusion protein including extracellular domain of human CTLA4 and hinge‑ CH2‑CH3 of the Fc domain of human IgG. This phase 2 trial assessed the safety and efficacy of ABA 125 mg subcutaneous (SC) versus placebo SC given every week on skin fibrosis using the modified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Rodnan</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skin score (mRSS) in diffuse cutaneous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clinicaltrials.gov NCT02161406).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Methods: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 12-month, investigator-initiated, double-blind, randomized placebo-controlled trial was conducted between 2014 to 2018 at 27 US, Canadian and UK sites. Eligible subjects were randomized in a 1:1 ratio to either ABA or matching placebo, stratified by duration of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(≤18 vs &gt;18 to ≤36 months). Key inclusion criteria included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with disease duration of ≤ 36 months (defined as first non−Raynaud phenomenon) and mRSS ≥ 10 and ≤ 35 units for disease duration of ≤ 18 months and mRSS ≥ 15 and ≤ 45 units with evidence of active disease for disease duration of &gt;18-36 months. Escape therapy was allowed at 6 months for worsening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Primary outcomes included safety and change in mRSS over 12 months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ΔmRSS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Secondary endpoints included ΔFVC%, ΔHAQ-DI,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Δpatient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and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Δphysician</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global assessment, and ACR CRISS (composite measure in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The primary endpoint of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ΔmRSS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assessed using a linear mixed model with primary end point data censored after initiation of escape therapy.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88 subjects were randomized (44/group) and formed the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mITT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group; 34 (77%) and 35 (80%) completed the 12-month double-blind treatment period in ABA and placebo groups, respectively. At baseline, the mean age was 49 years, 75% were female, mean disease duration was 1.59 years, 60% had disease duration ≤ 18 months, mRSS was 22.4, mean FVC% was 85.3%, and mean HAQ-DI was 1.0. Compliance with both drugs was &gt;98%. ABA was well tolerated with comparable adverse events (AEs), serious AEs, and AEs of special interest (e.g., infections and malignancies) between treatments. There were 3 deaths during the treatment— 2 in ABA (both scleroderma renal crisis-days 11 and 46) and 1 in placebo (sudden cardiac arrest- day 310). The primary endpoint showed an adjusted mean decrease of mRSS of -6.24 in ABA vs. -4.49 in placebo, p= 0.28 (Table). The secondary outcome measures were statistically significant (HAQ-DI, physician global assessment, and ACR CRISS) or showed numerical results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favoring</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ABA (Table). A larger proportion of placebo subjects required escape immunosuppressive therapy vs. ABA (36% vs. 16%, p=0.03).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Conclusion: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In patients with early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ABA was well tolerated, but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ΔmRSS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not statistically significant. Secondary outcome measures showed evidence in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favor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of ABA, including greater requirement of escape therapy in the placebo group. mRSS showed large variability, despite recruiting an early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dcSSc</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population. </a:t>
            </a:r>
          </a:p>
          <a:p>
            <a:endParaRPr lang="en-GB" dirty="0"/>
          </a:p>
          <a:p>
            <a:endParaRPr lang="en-US" dirty="0"/>
          </a:p>
          <a:p>
            <a:r>
              <a:rPr lang="en-US" b="1" dirty="0"/>
              <a:t> </a:t>
            </a:r>
            <a:endParaRPr lang="en-US" dirty="0"/>
          </a:p>
          <a:p>
            <a:r>
              <a:rPr lang="en-US" b="1" dirty="0"/>
              <a:t>Disclosure:</a:t>
            </a:r>
            <a:r>
              <a:rPr lang="en-US" dirty="0"/>
              <a:t> </a:t>
            </a:r>
            <a:r>
              <a:rPr lang="en-US" b="1" dirty="0"/>
              <a:t>D. Khanna</a:t>
            </a:r>
            <a:r>
              <a:rPr lang="en-US" dirty="0"/>
              <a:t>, None; </a:t>
            </a:r>
            <a:r>
              <a:rPr lang="en-US" b="1" dirty="0"/>
              <a:t>C. J. F. Lin</a:t>
            </a:r>
            <a:r>
              <a:rPr lang="en-US" dirty="0"/>
              <a:t>, Genentech, Inc., 3; </a:t>
            </a:r>
            <a:r>
              <a:rPr lang="en-US" b="1" dirty="0"/>
              <a:t>M. </a:t>
            </a:r>
            <a:r>
              <a:rPr lang="en-US" b="1" dirty="0" err="1"/>
              <a:t>Kuwana</a:t>
            </a:r>
            <a:r>
              <a:rPr lang="en-US" dirty="0"/>
              <a:t>, Actelion, 2,Chugai, Bayer, Boehringer Ingelheim, </a:t>
            </a:r>
            <a:r>
              <a:rPr lang="en-US" dirty="0" err="1"/>
              <a:t>Corbus</a:t>
            </a:r>
            <a:r>
              <a:rPr lang="en-US" dirty="0"/>
              <a:t>, 5,Chugai, Actelion, 8; </a:t>
            </a:r>
            <a:r>
              <a:rPr lang="en-US" b="1" dirty="0"/>
              <a:t>Y. </a:t>
            </a:r>
            <a:r>
              <a:rPr lang="en-US" b="1" dirty="0" err="1"/>
              <a:t>Allanore</a:t>
            </a:r>
            <a:r>
              <a:rPr lang="en-US" dirty="0"/>
              <a:t>, Roche, Sanofi, </a:t>
            </a:r>
            <a:r>
              <a:rPr lang="en-US" dirty="0" err="1"/>
              <a:t>Inventiva</a:t>
            </a:r>
            <a:r>
              <a:rPr lang="en-US" dirty="0"/>
              <a:t>, BMS, Pfizer, 2,Actelion, Boehringer, Roche, Sanofi, </a:t>
            </a:r>
            <a:r>
              <a:rPr lang="en-US" dirty="0" err="1"/>
              <a:t>Inventiva</a:t>
            </a:r>
            <a:r>
              <a:rPr lang="en-US" dirty="0"/>
              <a:t>, </a:t>
            </a:r>
            <a:r>
              <a:rPr lang="en-US" dirty="0" err="1"/>
              <a:t>medac</a:t>
            </a:r>
            <a:r>
              <a:rPr lang="en-US" dirty="0"/>
              <a:t>, Bayer, BMS, Pfizer, 5; </a:t>
            </a:r>
            <a:r>
              <a:rPr lang="en-US" b="1" dirty="0"/>
              <a:t>A. </a:t>
            </a:r>
            <a:r>
              <a:rPr lang="en-US" b="1" dirty="0" err="1"/>
              <a:t>Batalov</a:t>
            </a:r>
            <a:r>
              <a:rPr lang="en-US" dirty="0"/>
              <a:t>, None; </a:t>
            </a:r>
            <a:r>
              <a:rPr lang="en-US" b="1" dirty="0"/>
              <a:t>I. </a:t>
            </a:r>
            <a:r>
              <a:rPr lang="en-US" b="1" dirty="0" err="1"/>
              <a:t>Butrimiene</a:t>
            </a:r>
            <a:r>
              <a:rPr lang="en-US" dirty="0"/>
              <a:t>, None; </a:t>
            </a:r>
            <a:r>
              <a:rPr lang="en-US" b="1" dirty="0"/>
              <a:t>P. </a:t>
            </a:r>
            <a:r>
              <a:rPr lang="en-US" b="1" dirty="0" err="1"/>
              <a:t>Carreira</a:t>
            </a:r>
            <a:r>
              <a:rPr lang="en-US" dirty="0"/>
              <a:t>, None; </a:t>
            </a:r>
            <a:r>
              <a:rPr lang="en-US" b="1" dirty="0"/>
              <a:t>M. </a:t>
            </a:r>
            <a:r>
              <a:rPr lang="en-US" b="1" dirty="0" err="1"/>
              <a:t>Matucci</a:t>
            </a:r>
            <a:r>
              <a:rPr lang="en-US" b="1" dirty="0"/>
              <a:t> </a:t>
            </a:r>
            <a:r>
              <a:rPr lang="en-US" b="1" dirty="0" err="1"/>
              <a:t>Cerinic</a:t>
            </a:r>
            <a:r>
              <a:rPr lang="en-US" dirty="0"/>
              <a:t>, None; </a:t>
            </a:r>
            <a:r>
              <a:rPr lang="en-US" b="1" dirty="0"/>
              <a:t>O. Distler</a:t>
            </a:r>
            <a:r>
              <a:rPr lang="en-US" dirty="0"/>
              <a:t>, Actelion, Bayer, Boehringer Ingelheim, Mitsubishi Tanabe Pharma, Roche, 2,Actelion, </a:t>
            </a:r>
            <a:r>
              <a:rPr lang="en-US" dirty="0" err="1"/>
              <a:t>AnaMar</a:t>
            </a:r>
            <a:r>
              <a:rPr lang="en-US" dirty="0"/>
              <a:t>, Bayer, Boehringer Ingelheim, </a:t>
            </a:r>
            <a:r>
              <a:rPr lang="en-US" dirty="0" err="1"/>
              <a:t>ChemomAb</a:t>
            </a:r>
            <a:r>
              <a:rPr lang="en-US" dirty="0"/>
              <a:t>, </a:t>
            </a:r>
            <a:r>
              <a:rPr lang="en-US" dirty="0" err="1"/>
              <a:t>espeRare</a:t>
            </a:r>
            <a:r>
              <a:rPr lang="en-US" dirty="0"/>
              <a:t> foundations, Genentech/Roche, GSK, </a:t>
            </a:r>
            <a:r>
              <a:rPr lang="en-US" dirty="0" err="1"/>
              <a:t>Inventiva</a:t>
            </a:r>
            <a:r>
              <a:rPr lang="en-US" dirty="0"/>
              <a:t>, </a:t>
            </a:r>
            <a:r>
              <a:rPr lang="en-US" dirty="0" err="1"/>
              <a:t>Italfarmaco</a:t>
            </a:r>
            <a:r>
              <a:rPr lang="en-US" dirty="0"/>
              <a:t>, Lilly, </a:t>
            </a:r>
            <a:r>
              <a:rPr lang="en-US" dirty="0" err="1"/>
              <a:t>medac</a:t>
            </a:r>
            <a:r>
              <a:rPr lang="en-US" dirty="0"/>
              <a:t>, </a:t>
            </a:r>
            <a:r>
              <a:rPr lang="en-US" dirty="0" err="1"/>
              <a:t>MedImmune</a:t>
            </a:r>
            <a:r>
              <a:rPr lang="en-US" dirty="0"/>
              <a:t>, Mitsubishi Tanabe Pharma, Novartis, Pfizer, Sanofi, </a:t>
            </a:r>
            <a:r>
              <a:rPr lang="en-US" dirty="0" err="1"/>
              <a:t>Sinoxa</a:t>
            </a:r>
            <a:r>
              <a:rPr lang="en-US" dirty="0"/>
              <a:t>, UCB, 5,mir-29 for the treatment of systemic sclerosis licensed, 9; </a:t>
            </a:r>
            <a:r>
              <a:rPr lang="en-US" b="1" dirty="0"/>
              <a:t>D. M. </a:t>
            </a:r>
            <a:r>
              <a:rPr lang="en-US" b="1" dirty="0" err="1"/>
              <a:t>Kaliterna</a:t>
            </a:r>
            <a:r>
              <a:rPr lang="en-US" dirty="0"/>
              <a:t>, None; </a:t>
            </a:r>
            <a:r>
              <a:rPr lang="en-US" b="1" dirty="0"/>
              <a:t>C. Mihai</a:t>
            </a:r>
            <a:r>
              <a:rPr lang="en-US" dirty="0"/>
              <a:t>, Roche, Actelion, Geneva </a:t>
            </a:r>
            <a:r>
              <a:rPr lang="en-US" dirty="0" err="1"/>
              <a:t>Romfarm</a:t>
            </a:r>
            <a:r>
              <a:rPr lang="en-US" dirty="0"/>
              <a:t>, 5; </a:t>
            </a:r>
            <a:r>
              <a:rPr lang="en-US" b="1" dirty="0"/>
              <a:t>M. </a:t>
            </a:r>
            <a:r>
              <a:rPr lang="en-US" b="1" dirty="0" err="1"/>
              <a:t>Mogensen</a:t>
            </a:r>
            <a:r>
              <a:rPr lang="en-US" dirty="0"/>
              <a:t>, None; </a:t>
            </a:r>
            <a:r>
              <a:rPr lang="en-US" b="1" dirty="0"/>
              <a:t>M. </a:t>
            </a:r>
            <a:r>
              <a:rPr lang="en-US" b="1" dirty="0" err="1"/>
              <a:t>Olesinska</a:t>
            </a:r>
            <a:r>
              <a:rPr lang="en-US" dirty="0"/>
              <a:t>, Roche, 5; </a:t>
            </a:r>
            <a:r>
              <a:rPr lang="en-US" b="1" dirty="0"/>
              <a:t>J. E. Pope</a:t>
            </a:r>
            <a:r>
              <a:rPr lang="en-US" dirty="0"/>
              <a:t>, Lilly, 5; </a:t>
            </a:r>
            <a:r>
              <a:rPr lang="en-US" b="1" dirty="0"/>
              <a:t>G. </a:t>
            </a:r>
            <a:r>
              <a:rPr lang="en-US" b="1" dirty="0" err="1"/>
              <a:t>Riemekasten</a:t>
            </a:r>
            <a:r>
              <a:rPr lang="en-US" dirty="0"/>
              <a:t>, Roche, Chugai, 9; </a:t>
            </a:r>
            <a:r>
              <a:rPr lang="en-US" b="1" dirty="0"/>
              <a:t>T. S. Rodriguez-Reyna</a:t>
            </a:r>
            <a:r>
              <a:rPr lang="en-US" dirty="0"/>
              <a:t>, Roche, 9; </a:t>
            </a:r>
            <a:r>
              <a:rPr lang="en-US" b="1" dirty="0"/>
              <a:t>M. J. Santos</a:t>
            </a:r>
            <a:r>
              <a:rPr lang="en-US" dirty="0"/>
              <a:t>, None; </a:t>
            </a:r>
            <a:r>
              <a:rPr lang="en-US" b="1" dirty="0"/>
              <a:t>J. van </a:t>
            </a:r>
            <a:r>
              <a:rPr lang="en-US" b="1" dirty="0" err="1"/>
              <a:t>Laar</a:t>
            </a:r>
            <a:r>
              <a:rPr lang="en-US" dirty="0"/>
              <a:t>, Roche, 5,Genentech, Inc., 2; </a:t>
            </a:r>
            <a:r>
              <a:rPr lang="en-US" b="1" dirty="0"/>
              <a:t>H. Spotswood</a:t>
            </a:r>
            <a:r>
              <a:rPr lang="en-US" dirty="0"/>
              <a:t>, Roche, 1,Roche, 3; </a:t>
            </a:r>
            <a:r>
              <a:rPr lang="en-US" b="1" dirty="0"/>
              <a:t>J. Siegel</a:t>
            </a:r>
            <a:r>
              <a:rPr lang="en-US" dirty="0"/>
              <a:t>, Genentech, Inc., 1,Genentech, Inc., 3; </a:t>
            </a:r>
            <a:r>
              <a:rPr lang="en-US" b="1" dirty="0"/>
              <a:t>A. </a:t>
            </a:r>
            <a:r>
              <a:rPr lang="en-US" b="1" dirty="0" err="1"/>
              <a:t>Jahreis</a:t>
            </a:r>
            <a:r>
              <a:rPr lang="en-US" dirty="0"/>
              <a:t>, Roche, 1,Genentech, Inc., 3; </a:t>
            </a:r>
            <a:r>
              <a:rPr lang="en-US" b="1" dirty="0"/>
              <a:t>D. E. </a:t>
            </a:r>
            <a:r>
              <a:rPr lang="en-US" b="1" dirty="0" err="1"/>
              <a:t>Furst</a:t>
            </a:r>
            <a:r>
              <a:rPr lang="en-US" dirty="0"/>
              <a:t>, Roche/Genentech, 2; </a:t>
            </a:r>
            <a:r>
              <a:rPr lang="en-US" b="1" dirty="0"/>
              <a:t>C. P. Denton</a:t>
            </a:r>
            <a:r>
              <a:rPr lang="en-US" dirty="0"/>
              <a:t>, GSK, CSF Behring, </a:t>
            </a:r>
            <a:r>
              <a:rPr lang="en-US" dirty="0" err="1"/>
              <a:t>Inventiva</a:t>
            </a:r>
            <a:r>
              <a:rPr lang="en-US" dirty="0"/>
              <a:t>, 2,Roche/Genentech, Actelion, GSK, Sanofi, </a:t>
            </a:r>
            <a:r>
              <a:rPr lang="en-US" dirty="0" err="1"/>
              <a:t>Inventiva</a:t>
            </a:r>
            <a:r>
              <a:rPr lang="en-US" dirty="0"/>
              <a:t>, CSL Behring, Boehringer Ingelheim, Bayer, 5. </a:t>
            </a:r>
          </a:p>
          <a:p>
            <a:r>
              <a:rPr lang="en-US" b="1" dirty="0"/>
              <a:t>To cite this abstract in AMA style:</a:t>
            </a:r>
            <a:endParaRPr lang="en-US" dirty="0"/>
          </a:p>
          <a:p>
            <a:r>
              <a:rPr lang="en-US" dirty="0"/>
              <a:t>Khanna D, Lin CJF, </a:t>
            </a:r>
            <a:r>
              <a:rPr lang="en-US" dirty="0" err="1"/>
              <a:t>Kuwana</a:t>
            </a:r>
            <a:r>
              <a:rPr lang="en-US" dirty="0"/>
              <a:t> M, </a:t>
            </a:r>
            <a:r>
              <a:rPr lang="en-US" dirty="0" err="1"/>
              <a:t>Allanore</a:t>
            </a:r>
            <a:r>
              <a:rPr lang="en-US" dirty="0"/>
              <a:t> Y, </a:t>
            </a:r>
            <a:r>
              <a:rPr lang="en-US" dirty="0" err="1"/>
              <a:t>Batalov</a:t>
            </a:r>
            <a:r>
              <a:rPr lang="en-US" dirty="0"/>
              <a:t> A, </a:t>
            </a:r>
            <a:r>
              <a:rPr lang="en-US" dirty="0" err="1"/>
              <a:t>Butrimiene</a:t>
            </a:r>
            <a:r>
              <a:rPr lang="en-US" dirty="0"/>
              <a:t> I, </a:t>
            </a:r>
            <a:r>
              <a:rPr lang="en-US" dirty="0" err="1"/>
              <a:t>Carreira</a:t>
            </a:r>
            <a:r>
              <a:rPr lang="en-US" dirty="0"/>
              <a:t> P, </a:t>
            </a:r>
            <a:r>
              <a:rPr lang="en-US" dirty="0" err="1"/>
              <a:t>Matucci</a:t>
            </a:r>
            <a:r>
              <a:rPr lang="en-US" dirty="0"/>
              <a:t> </a:t>
            </a:r>
            <a:r>
              <a:rPr lang="en-US" dirty="0" err="1"/>
              <a:t>Cerinic</a:t>
            </a:r>
            <a:r>
              <a:rPr lang="en-US" dirty="0"/>
              <a:t> M, Distler O, </a:t>
            </a:r>
            <a:r>
              <a:rPr lang="en-US" dirty="0" err="1"/>
              <a:t>Kaliterna</a:t>
            </a:r>
            <a:r>
              <a:rPr lang="en-US" dirty="0"/>
              <a:t> DM, Mihai C, </a:t>
            </a:r>
            <a:r>
              <a:rPr lang="en-US" dirty="0" err="1"/>
              <a:t>Mogensen</a:t>
            </a:r>
            <a:r>
              <a:rPr lang="en-US" dirty="0"/>
              <a:t> M, </a:t>
            </a:r>
            <a:r>
              <a:rPr lang="en-US" dirty="0" err="1"/>
              <a:t>Olesinska</a:t>
            </a:r>
            <a:r>
              <a:rPr lang="en-US" dirty="0"/>
              <a:t> M, Pope JE, </a:t>
            </a:r>
            <a:r>
              <a:rPr lang="en-US" dirty="0" err="1"/>
              <a:t>Riemekasten</a:t>
            </a:r>
            <a:r>
              <a:rPr lang="en-US" dirty="0"/>
              <a:t> G, Rodriguez-Reyna TS, Santos MJ, van </a:t>
            </a:r>
            <a:r>
              <a:rPr lang="en-US" dirty="0" err="1"/>
              <a:t>Laar</a:t>
            </a:r>
            <a:r>
              <a:rPr lang="en-US" dirty="0"/>
              <a:t> J, Spotswood H, Siegel J, </a:t>
            </a:r>
            <a:r>
              <a:rPr lang="en-US" dirty="0" err="1"/>
              <a:t>Jahreis</a:t>
            </a:r>
            <a:r>
              <a:rPr lang="en-US" dirty="0"/>
              <a:t> A, </a:t>
            </a:r>
            <a:r>
              <a:rPr lang="en-US" dirty="0" err="1"/>
              <a:t>Furst</a:t>
            </a:r>
            <a:r>
              <a:rPr lang="en-US" dirty="0"/>
              <a:t> DE, Denton CP. Efficacy and Safety of Tocilizumab for the Treatment of Systemic Sclerosis: Results from a Phase 3 Randomized Controlled Trial [abstract]. </a:t>
            </a:r>
            <a:r>
              <a:rPr lang="en-US" i="1" dirty="0"/>
              <a:t>Arthritis </a:t>
            </a:r>
            <a:r>
              <a:rPr lang="en-US" i="1" dirty="0" err="1"/>
              <a:t>Rheumatol</a:t>
            </a:r>
            <a:r>
              <a:rPr lang="en-US" i="1" dirty="0"/>
              <a:t>.</a:t>
            </a:r>
            <a:r>
              <a:rPr lang="en-US" dirty="0"/>
              <a:t> 2018; 70 (suppl 10). https://acrabstracts.org/abstract/efficacy-and-safety-of-tocilizumab-for-the-treatment-of-systemic-sclerosis-results-from-a-phase-3-randomized-controlled-trial/. Accessed October 2, 2018. </a:t>
            </a:r>
          </a:p>
          <a:p>
            <a:endParaRPr lang="en-US" dirty="0"/>
          </a:p>
        </p:txBody>
      </p:sp>
    </p:spTree>
    <p:extLst>
      <p:ext uri="{BB962C8B-B14F-4D97-AF65-F5344CB8AC3E}">
        <p14:creationId xmlns:p14="http://schemas.microsoft.com/office/powerpoint/2010/main" val="3634274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US" b="1" dirty="0"/>
              <a:t>Abstract Number: L10</a:t>
            </a:r>
            <a:endParaRPr lang="en-US" dirty="0"/>
          </a:p>
          <a:p>
            <a:r>
              <a:rPr lang="en-US" b="1" dirty="0"/>
              <a:t>Clinical Efficacy of Leflunomide/Hydroxychloroquine Combination Therapy in Patients with Primary </a:t>
            </a:r>
            <a:r>
              <a:rPr lang="en-US" b="1" dirty="0" err="1"/>
              <a:t>Sjogren’s</a:t>
            </a:r>
            <a:r>
              <a:rPr lang="en-US" b="1" dirty="0"/>
              <a:t> Syndrome: Results of a Placebo-Controlled Double-Blind Randomized Clinical Trial</a:t>
            </a:r>
          </a:p>
          <a:p>
            <a:r>
              <a:rPr lang="en-US" b="1" dirty="0"/>
              <a:t>Timothy R.D.J. Radstake</a:t>
            </a:r>
            <a:r>
              <a:rPr lang="en-US" baseline="30000" dirty="0"/>
              <a:t>1</a:t>
            </a:r>
            <a:r>
              <a:rPr lang="en-US" dirty="0"/>
              <a:t>, </a:t>
            </a:r>
            <a:r>
              <a:rPr lang="en-US" dirty="0" err="1"/>
              <a:t>Eefje</a:t>
            </a:r>
            <a:r>
              <a:rPr lang="en-US" dirty="0"/>
              <a:t> H.M. van der Heijden</a:t>
            </a:r>
            <a:r>
              <a:rPr lang="en-US" baseline="30000" dirty="0"/>
              <a:t>2</a:t>
            </a:r>
            <a:r>
              <a:rPr lang="en-US" dirty="0"/>
              <a:t>, Frederique M. Moret</a:t>
            </a:r>
            <a:r>
              <a:rPr lang="en-US" baseline="30000" dirty="0"/>
              <a:t>3</a:t>
            </a:r>
            <a:r>
              <a:rPr lang="en-US" dirty="0"/>
              <a:t>, Maarten R. Hillen</a:t>
            </a:r>
            <a:r>
              <a:rPr lang="en-US" baseline="30000" dirty="0"/>
              <a:t>4</a:t>
            </a:r>
            <a:r>
              <a:rPr lang="en-US" dirty="0"/>
              <a:t>, Ana P. Lopes</a:t>
            </a:r>
            <a:r>
              <a:rPr lang="en-US" baseline="30000" dirty="0"/>
              <a:t>5</a:t>
            </a:r>
            <a:r>
              <a:rPr lang="en-US" dirty="0"/>
              <a:t>, </a:t>
            </a:r>
            <a:r>
              <a:rPr lang="en-US" dirty="0" err="1"/>
              <a:t>Toine</a:t>
            </a:r>
            <a:r>
              <a:rPr lang="en-US" dirty="0"/>
              <a:t> Rosenberg</a:t>
            </a:r>
            <a:r>
              <a:rPr lang="en-US" baseline="30000" dirty="0"/>
              <a:t>6</a:t>
            </a:r>
            <a:r>
              <a:rPr lang="en-US" dirty="0"/>
              <a:t>, Nard Janssen</a:t>
            </a:r>
            <a:r>
              <a:rPr lang="en-US" baseline="30000" dirty="0"/>
              <a:t>6</a:t>
            </a:r>
            <a:r>
              <a:rPr lang="en-US" dirty="0"/>
              <a:t>, </a:t>
            </a:r>
            <a:r>
              <a:rPr lang="en-US" dirty="0" err="1"/>
              <a:t>Aike</a:t>
            </a:r>
            <a:r>
              <a:rPr lang="en-US" dirty="0"/>
              <a:t> A. Kruize</a:t>
            </a:r>
            <a:r>
              <a:rPr lang="en-US" baseline="30000" dirty="0"/>
              <a:t>7</a:t>
            </a:r>
            <a:r>
              <a:rPr lang="en-US" dirty="0"/>
              <a:t> and Joel A.G. van Roon</a:t>
            </a:r>
            <a:r>
              <a:rPr lang="en-US" baseline="30000" dirty="0"/>
              <a:t>3</a:t>
            </a:r>
            <a:r>
              <a:rPr lang="en-US" dirty="0"/>
              <a:t>, </a:t>
            </a:r>
            <a:r>
              <a:rPr lang="en-US" baseline="30000" dirty="0"/>
              <a:t>1</a:t>
            </a:r>
            <a:r>
              <a:rPr lang="en-US" dirty="0"/>
              <a:t>Department of Rheumatology &amp; Clinical Immunology, University Medical Center Utrecht, Utrecht, Netherlands, </a:t>
            </a:r>
            <a:r>
              <a:rPr lang="en-US" baseline="30000" dirty="0"/>
              <a:t>2</a:t>
            </a:r>
            <a:r>
              <a:rPr lang="en-US" dirty="0"/>
              <a:t>Department of Rheumatology and Clinical Immunology, Laboratory of Translational Immunology, University Medical Center Utrecht, Utrecht, Netherlands, </a:t>
            </a:r>
            <a:r>
              <a:rPr lang="en-US" baseline="30000" dirty="0"/>
              <a:t>3</a:t>
            </a:r>
            <a:r>
              <a:rPr lang="en-US" dirty="0"/>
              <a:t>Rheumatology &amp; Clinical Immunology/ Laboratory of Translational Immunology, University Medical Center Utrecht, Utrecht, Netherlands, </a:t>
            </a:r>
            <a:r>
              <a:rPr lang="en-US" baseline="30000" dirty="0"/>
              <a:t>4</a:t>
            </a:r>
            <a:r>
              <a:rPr lang="en-US" dirty="0"/>
              <a:t>Rheumatology &amp; Clinical Immunology, University Medical Center Utrecht, Utrecht, Netherlands, </a:t>
            </a:r>
            <a:r>
              <a:rPr lang="en-US" baseline="30000" dirty="0"/>
              <a:t>5</a:t>
            </a:r>
            <a:r>
              <a:rPr lang="en-US" dirty="0"/>
              <a:t>Laboratory of Translational Immunology, University Medical Center Utrecht, Utrecht, Netherlands, </a:t>
            </a:r>
            <a:r>
              <a:rPr lang="en-US" baseline="30000" dirty="0"/>
              <a:t>6</a:t>
            </a:r>
            <a:r>
              <a:rPr lang="en-US" dirty="0"/>
              <a:t>Department of Oral-Maxillofacial Surgery, University Medical Center Utrecht, Utrecht, Netherlands, </a:t>
            </a:r>
            <a:r>
              <a:rPr lang="en-US" baseline="30000" dirty="0"/>
              <a:t>7</a:t>
            </a:r>
            <a:r>
              <a:rPr lang="en-US" dirty="0"/>
              <a:t>Department of Rheumatology and Clinical Immunology, University Medical Center Utrecht, Utrecht, Netherlands</a:t>
            </a:r>
          </a:p>
          <a:p>
            <a:endParaRPr lang="en-US" dirty="0"/>
          </a:p>
          <a:p>
            <a:r>
              <a:rPr lang="en-US" b="1" dirty="0"/>
              <a:t>Background/Purpose: </a:t>
            </a:r>
            <a:r>
              <a:rPr lang="en-US" dirty="0"/>
              <a:t>Primary </a:t>
            </a:r>
            <a:r>
              <a:rPr lang="en-US" dirty="0" err="1"/>
              <a:t>Sjogren’s</a:t>
            </a:r>
            <a:r>
              <a:rPr lang="en-US" dirty="0"/>
              <a:t> syndrome (</a:t>
            </a:r>
            <a:r>
              <a:rPr lang="en-US" dirty="0" err="1"/>
              <a:t>pSS</a:t>
            </a:r>
            <a:r>
              <a:rPr lang="en-US" dirty="0"/>
              <a:t>) is a systemic, progressive autoimmune disease characterized by secretory gland dysfunction which lacks effective therapy. Clinical trials in patients with </a:t>
            </a:r>
            <a:r>
              <a:rPr lang="en-US" dirty="0" err="1"/>
              <a:t>pSS</a:t>
            </a:r>
            <a:r>
              <a:rPr lang="en-US" dirty="0"/>
              <a:t> using leflunomide (LEF) or hydroxychloroquine (HCQ) previously effectively inhibited B cell hyperactivity, but induced only modest insignificant effects on clinical parameters. LEF and HCQ have complementary inhibitory properties on different immune cells, including B cells, T cells and </a:t>
            </a:r>
            <a:r>
              <a:rPr lang="en-US" dirty="0" err="1"/>
              <a:t>pDCs</a:t>
            </a:r>
            <a:r>
              <a:rPr lang="en-US" dirty="0"/>
              <a:t>. In vitro LEF and HCQ additively inhibit T and B cell activation as well as CXCL13 production. To study the potentially additive clinical effects of these drugs we conducted a randomized, double–blind, placebo-controlled, mono-center proof of concept study to evaluate the efficacy, safety and tolerability of LEF/HCQ therapy in patients with </a:t>
            </a:r>
            <a:r>
              <a:rPr lang="en-US" dirty="0" err="1"/>
              <a:t>pSS</a:t>
            </a:r>
            <a:r>
              <a:rPr lang="en-US" dirty="0"/>
              <a:t> (</a:t>
            </a:r>
            <a:r>
              <a:rPr lang="en-US" dirty="0" err="1"/>
              <a:t>REPURpSS</a:t>
            </a:r>
            <a:r>
              <a:rPr lang="en-US" dirty="0"/>
              <a:t>-I study). </a:t>
            </a:r>
          </a:p>
          <a:p>
            <a:r>
              <a:rPr lang="en-US" b="1" dirty="0"/>
              <a:t>Methods: </a:t>
            </a:r>
            <a:r>
              <a:rPr lang="en-US" dirty="0"/>
              <a:t>Clinically active (ESSDAI≥5) </a:t>
            </a:r>
            <a:r>
              <a:rPr lang="en-US" dirty="0" err="1"/>
              <a:t>pSS</a:t>
            </a:r>
            <a:r>
              <a:rPr lang="en-US" dirty="0"/>
              <a:t> patients (n=29) were randomized to receive LEF 20mg daily and HCQ 400 mg twice daily or placebo/placebo (2:1) for 24 weeks. Primary and secondary endpoints were changes in ESSDAI and stimulated whole saliva (SWS) flow at 24 weeks, respectively. Other outcomes assessed were Patient Reported </a:t>
            </a:r>
            <a:r>
              <a:rPr lang="en-US" dirty="0" err="1"/>
              <a:t>Indeces</a:t>
            </a:r>
            <a:r>
              <a:rPr lang="en-US" dirty="0"/>
              <a:t> (ESSPRI), Multi-dimensional Fatigue Inventory (MFI), Physician’s and Patient’s Global Assessments, SF-36, and various circulating mediators. Outcomes also included safety assessments. </a:t>
            </a:r>
          </a:p>
          <a:p>
            <a:r>
              <a:rPr lang="en-US" b="1" dirty="0"/>
              <a:t>Results: </a:t>
            </a:r>
            <a:r>
              <a:rPr lang="en-US" dirty="0"/>
              <a:t>Twenty-nine patients were enrolled: 8 patients received placebo and 21 received LEF/HCQ combination therapy (mean baseline ESSDAI scores of 11.5 and 11.8, respectively). Overall, LEF/HCQ was safe and well-tolerated. There was a single serious AE requiring de-blinding (pancreatitis at week 16 in the placebo cohort). The ESSDAI score at 24 weeks significantly improved in the LEF/HCQ group (p=0.044, n=9 responders with ESSDAI decrease ≥3) compared to baseline, in contrast to those receiving placebo (p=0.818, 1 responder). As anticipated, lymphopenia and elevated CK levels were significantly higher in the LEF/HCQ group. When calculating ESSDAI scores without these, stronger decreases in the LEF/HCQ group (p=0.000) compared to placebo (p=0.940) were observed. In this case eleven patients in the LEF/HCQ group displayed a decline in ESSDAI of ≥3 (average decrease 6.64 points), whereas this was not observed in the placebo group. Oral dryness showed significant improvement (SWS from 823 to 1366 </a:t>
            </a:r>
            <a:r>
              <a:rPr lang="en-US" dirty="0" err="1"/>
              <a:t>μl</a:t>
            </a:r>
            <a:r>
              <a:rPr lang="en-US" dirty="0"/>
              <a:t>/5 minutes, p=0.04) in the LEF/HCQ treated group as compared to decline in the placebo group (SWS from 1125 to 815 </a:t>
            </a:r>
            <a:r>
              <a:rPr lang="en-US" dirty="0" err="1"/>
              <a:t>μl</a:t>
            </a:r>
            <a:r>
              <a:rPr lang="en-US" dirty="0"/>
              <a:t>/5min, p=0.169). Significant improvements in other measures such as ESSPRI, ESSPRI pain, ESSPRI fatigue, Physician’s Global Assessment, and Patient’s Global Assessment were also observed in the LEF/HCQ group (all at least p&lt;0.05) but not in those receiving placebo. Serum IgG, IgM rheumatoid factor (p&lt;0.0001 and 0.001 resp.) and CXCL13 decreased, whereas C3 and C4 increased (p=0.016 and p=0.003) in the LEF/HCQ group, but not in the placebo-treated patients. </a:t>
            </a:r>
          </a:p>
          <a:p>
            <a:r>
              <a:rPr lang="en-US" b="1" dirty="0"/>
              <a:t>Conclusion: </a:t>
            </a:r>
            <a:r>
              <a:rPr lang="en-US" dirty="0"/>
              <a:t>This pilot RCT suggests clinical efficacy for LEF/HCQ combination therapy in almost half of the patients with primary </a:t>
            </a:r>
            <a:r>
              <a:rPr lang="en-US" dirty="0" err="1"/>
              <a:t>Sjögren`s</a:t>
            </a:r>
            <a:r>
              <a:rPr lang="en-US" dirty="0"/>
              <a:t> syndrome. Larger RCT’s are needed to confirm the observed effects and to identify potential biomarkers for response.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685F5-632A-46C8-859C-3FD4AA9592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80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i="0" u="none" strike="noStrike" kern="1200" cap="all" dirty="0">
                <a:solidFill>
                  <a:schemeClr val="tx1"/>
                </a:solidFill>
                <a:effectLst/>
                <a:latin typeface="Arial" panose="020B0604020202020204" pitchFamily="34" charset="0"/>
                <a:ea typeface="+mn-ea"/>
                <a:cs typeface="Arial" panose="020B0604020202020204" pitchFamily="34" charset="0"/>
              </a:rPr>
              <a:t>Abstract Number: 2268</a:t>
            </a:r>
            <a:endParaRPr lang="en-GB" sz="1200" b="0" i="0" u="none" strike="noStrike" kern="1200" cap="all"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Anti-IL6-Receptor Tocilizumab in Graves’ Orbitopathy.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Multicenter</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Study of 46 Patients</a:t>
            </a:r>
          </a:p>
          <a:p>
            <a:r>
              <a:rPr lang="en-US" b="1" dirty="0"/>
              <a:t>Background/Purpose: </a:t>
            </a:r>
            <a:r>
              <a:rPr lang="en-US" dirty="0"/>
              <a:t>To assess the efficacy of Tocilizumab (TCZ) in refractory thyroid associated orbitopathy (TAO) due to Grave’s disease.</a:t>
            </a:r>
          </a:p>
          <a:p>
            <a:r>
              <a:rPr lang="en-US" b="1" dirty="0"/>
              <a:t>Methods: </a:t>
            </a:r>
            <a:r>
              <a:rPr lang="en-US" dirty="0"/>
              <a:t>Multicenter study of 46 patients with TAO refractory to conventional immunosuppressive therapy. </a:t>
            </a:r>
          </a:p>
          <a:p>
            <a:r>
              <a:rPr lang="en-US" b="1" dirty="0"/>
              <a:t>Results: </a:t>
            </a:r>
            <a:r>
              <a:rPr lang="en-US" dirty="0"/>
              <a:t>We studied 46 patients (85 eyes) (37 women/9 men); mean age at diagnosis 49.2±11.8 years. Besides oral corticosteroids and before the onset of TCZ, patients had been treated with pulses of intravenous methylprednisolone (n=42), radioactive iodine (n=4), methotrexate (n=2) and other drugs (methimazole in 8 cases, leflunomide in 1, azathioprine in 1, selenium in 11). Urgent decompressive surgery had to be performed in 7 patients. According to the classification of severity of the EUGOGO group (European Group on Graves’ Orbitopathy) using the clinical activity score (CAS), before TCZ onset patients whose data were available had severe (n=27 eyes) or moderate (n=34 eyes) disease. Moreover, patients presented exophthalmos (n=53 eyes), strabismus (n=37 eyes), muscle fibrosis (n=38 eyes) and dysthyroid optic neuropathy (n=10 eyes). TCZ was used in monotherapy (n=43) or combined with methotrexate (n=2) or azathioprine (n=1) at 8 mg/kg/iv/4 weeks (n=41) or 162 mg/</a:t>
            </a:r>
            <a:r>
              <a:rPr lang="en-US" dirty="0" err="1"/>
              <a:t>sc</a:t>
            </a:r>
            <a:r>
              <a:rPr lang="en-US" dirty="0"/>
              <a:t>/week (n=5). TCZ yielded rapid and maintained improvement in all ocular parameters as shown in Table 1. After a mean of 7.42±6.41 months using TCZ and a mean follow-up of 16.47±11.99 months, all patients experienced ocular improvement, with TCZ withdrawal in 28 cases due to complete remission (n=10), improvement (n=12) or stability of ocular inflammation (n=3), inefficacy (n=2) and total thyroidectomy (n=1). Only 5 relevant adverse effects were observed (neutropenia, external otitis, otitis media, costal osteitis and gingival hyperplasia, 1 each). </a:t>
            </a:r>
          </a:p>
          <a:p>
            <a:r>
              <a:rPr lang="en-US" b="1" dirty="0"/>
              <a:t>Abbreviations</a:t>
            </a:r>
            <a:r>
              <a:rPr lang="en-US" dirty="0"/>
              <a:t>: VA= visual acuity; IOP= intraocular pressure; CAS= clinical activity score (0/7 at baseline, 0/10 in the rest of time measures).</a:t>
            </a:r>
          </a:p>
          <a:p>
            <a:r>
              <a:rPr lang="en-US" b="1" dirty="0"/>
              <a:t>Disclosure:</a:t>
            </a:r>
            <a:r>
              <a:rPr lang="en-US" dirty="0"/>
              <a:t> </a:t>
            </a:r>
            <a:r>
              <a:rPr lang="en-US" b="1" dirty="0"/>
              <a:t>B. Atienza-Mateo</a:t>
            </a:r>
            <a:r>
              <a:rPr lang="en-US" dirty="0"/>
              <a:t>, None; </a:t>
            </a:r>
            <a:r>
              <a:rPr lang="en-US" b="1" dirty="0"/>
              <a:t>J. L. Martín-Varillas</a:t>
            </a:r>
            <a:r>
              <a:rPr lang="en-US" dirty="0"/>
              <a:t>, None; </a:t>
            </a:r>
            <a:r>
              <a:rPr lang="en-US" b="1" dirty="0"/>
              <a:t>V. Calvo-Río</a:t>
            </a:r>
            <a:r>
              <a:rPr lang="en-US" dirty="0"/>
              <a:t>, None; </a:t>
            </a:r>
            <a:r>
              <a:rPr lang="en-US" b="1" dirty="0"/>
              <a:t>R. Demetrio-Pablo</a:t>
            </a:r>
            <a:r>
              <a:rPr lang="en-US" dirty="0"/>
              <a:t>, None; </a:t>
            </a:r>
            <a:r>
              <a:rPr lang="en-US" b="1" dirty="0"/>
              <a:t>D. Prieto Peña</a:t>
            </a:r>
            <a:r>
              <a:rPr lang="en-US" dirty="0"/>
              <a:t>, None; </a:t>
            </a:r>
            <a:r>
              <a:rPr lang="en-US" b="1" dirty="0"/>
              <a:t>M. Calderón </a:t>
            </a:r>
            <a:r>
              <a:rPr lang="en-US" b="1" dirty="0" err="1"/>
              <a:t>Goercke</a:t>
            </a:r>
            <a:r>
              <a:rPr lang="en-US" dirty="0"/>
              <a:t>, None; </a:t>
            </a:r>
            <a:r>
              <a:rPr lang="en-US" b="1" dirty="0"/>
              <a:t>E. Valls-Pascual</a:t>
            </a:r>
            <a:r>
              <a:rPr lang="en-US" dirty="0"/>
              <a:t>, None; </a:t>
            </a:r>
            <a:r>
              <a:rPr lang="en-US" b="1" dirty="0"/>
              <a:t>B. Valls-Espinosa</a:t>
            </a:r>
            <a:r>
              <a:rPr lang="en-US" dirty="0"/>
              <a:t>, None; </a:t>
            </a:r>
            <a:r>
              <a:rPr lang="en-US" b="1" dirty="0"/>
              <a:t>O. </a:t>
            </a:r>
            <a:r>
              <a:rPr lang="en-US" b="1" dirty="0" err="1"/>
              <a:t>Maiz</a:t>
            </a:r>
            <a:r>
              <a:rPr lang="en-US" b="1" dirty="0"/>
              <a:t>-Alonso</a:t>
            </a:r>
            <a:r>
              <a:rPr lang="en-US" dirty="0"/>
              <a:t>, None; </a:t>
            </a:r>
            <a:r>
              <a:rPr lang="en-US" b="1" dirty="0"/>
              <a:t>A. Blanco</a:t>
            </a:r>
            <a:r>
              <a:rPr lang="en-US" dirty="0"/>
              <a:t>, None; </a:t>
            </a:r>
            <a:r>
              <a:rPr lang="en-US" b="1" dirty="0"/>
              <a:t>I. Torre-</a:t>
            </a:r>
            <a:r>
              <a:rPr lang="en-US" b="1" dirty="0" err="1"/>
              <a:t>Salaberri</a:t>
            </a:r>
            <a:r>
              <a:rPr lang="en-US" dirty="0"/>
              <a:t>, None; </a:t>
            </a:r>
            <a:r>
              <a:rPr lang="en-US" b="1" dirty="0"/>
              <a:t>V. Rodriguez-Mendez</a:t>
            </a:r>
            <a:r>
              <a:rPr lang="en-US" dirty="0"/>
              <a:t>, None; </a:t>
            </a:r>
            <a:r>
              <a:rPr lang="en-US" b="1" dirty="0"/>
              <a:t>A. Garcia-Aparicio</a:t>
            </a:r>
            <a:r>
              <a:rPr lang="en-US" dirty="0"/>
              <a:t>, None; </a:t>
            </a:r>
            <a:r>
              <a:rPr lang="en-US" b="1" dirty="0"/>
              <a:t>R. </a:t>
            </a:r>
            <a:r>
              <a:rPr lang="en-US" b="1" dirty="0" err="1"/>
              <a:t>Veroz</a:t>
            </a:r>
            <a:r>
              <a:rPr lang="en-US" b="1" dirty="0"/>
              <a:t> González</a:t>
            </a:r>
            <a:r>
              <a:rPr lang="en-US" dirty="0"/>
              <a:t>, None; </a:t>
            </a:r>
            <a:r>
              <a:rPr lang="en-US" b="1" dirty="0"/>
              <a:t>V. </a:t>
            </a:r>
            <a:r>
              <a:rPr lang="en-US" b="1" dirty="0" err="1"/>
              <a:t>Jovaní</a:t>
            </a:r>
            <a:r>
              <a:rPr lang="en-US" dirty="0"/>
              <a:t>, None; </a:t>
            </a:r>
            <a:r>
              <a:rPr lang="en-US" b="1" dirty="0"/>
              <a:t>D. </a:t>
            </a:r>
            <a:r>
              <a:rPr lang="en-US" b="1" dirty="0" err="1"/>
              <a:t>Peiteado</a:t>
            </a:r>
            <a:r>
              <a:rPr lang="en-US" dirty="0"/>
              <a:t>, None; </a:t>
            </a:r>
            <a:r>
              <a:rPr lang="en-US" b="1" dirty="0"/>
              <a:t>M. Sanchez </a:t>
            </a:r>
            <a:r>
              <a:rPr lang="en-US" b="1" dirty="0" err="1"/>
              <a:t>Orgaz</a:t>
            </a:r>
            <a:r>
              <a:rPr lang="en-US" dirty="0"/>
              <a:t>, None; </a:t>
            </a:r>
            <a:r>
              <a:rPr lang="en-US" b="1" dirty="0"/>
              <a:t>S. </a:t>
            </a:r>
            <a:r>
              <a:rPr lang="en-US" b="1" dirty="0" err="1"/>
              <a:t>Castañeda</a:t>
            </a:r>
            <a:r>
              <a:rPr lang="en-US" dirty="0"/>
              <a:t>, None; </a:t>
            </a:r>
            <a:r>
              <a:rPr lang="en-US" b="1" dirty="0"/>
              <a:t>E. </a:t>
            </a:r>
            <a:r>
              <a:rPr lang="en-US" b="1" dirty="0" err="1"/>
              <a:t>Tomero</a:t>
            </a:r>
            <a:r>
              <a:rPr lang="en-US" dirty="0"/>
              <a:t>, None; </a:t>
            </a:r>
            <a:r>
              <a:rPr lang="en-US" b="1" dirty="0"/>
              <a:t>F. J. </a:t>
            </a:r>
            <a:r>
              <a:rPr lang="en-US" b="1" dirty="0" err="1"/>
              <a:t>Toyos</a:t>
            </a:r>
            <a:r>
              <a:rPr lang="en-US" b="1" dirty="0"/>
              <a:t> </a:t>
            </a:r>
            <a:r>
              <a:rPr lang="en-US" b="1" dirty="0" err="1"/>
              <a:t>Sáenz</a:t>
            </a:r>
            <a:r>
              <a:rPr lang="en-US" b="1" dirty="0"/>
              <a:t> de </a:t>
            </a:r>
            <a:r>
              <a:rPr lang="en-US" b="1" dirty="0" err="1"/>
              <a:t>Miera</a:t>
            </a:r>
            <a:r>
              <a:rPr lang="en-US" dirty="0"/>
              <a:t>, None; </a:t>
            </a:r>
            <a:r>
              <a:rPr lang="en-US" b="1" dirty="0"/>
              <a:t>V. </a:t>
            </a:r>
            <a:r>
              <a:rPr lang="en-US" b="1" dirty="0" err="1"/>
              <a:t>Pinillos</a:t>
            </a:r>
            <a:r>
              <a:rPr lang="en-US" dirty="0"/>
              <a:t>, None; </a:t>
            </a:r>
            <a:r>
              <a:rPr lang="en-US" b="1" dirty="0"/>
              <a:t>E. </a:t>
            </a:r>
            <a:r>
              <a:rPr lang="en-US" b="1" dirty="0" err="1"/>
              <a:t>Aurrecoechea</a:t>
            </a:r>
            <a:r>
              <a:rPr lang="en-US" dirty="0"/>
              <a:t>, None; </a:t>
            </a:r>
            <a:r>
              <a:rPr lang="en-US" b="1" dirty="0"/>
              <a:t>Á. Mora</a:t>
            </a:r>
            <a:r>
              <a:rPr lang="en-US" dirty="0"/>
              <a:t>, None; </a:t>
            </a:r>
            <a:r>
              <a:rPr lang="en-US" b="1" dirty="0"/>
              <a:t>A. Conesa</a:t>
            </a:r>
            <a:r>
              <a:rPr lang="en-US" dirty="0"/>
              <a:t>, None; </a:t>
            </a:r>
            <a:r>
              <a:rPr lang="en-US" b="1" dirty="0"/>
              <a:t>M. Fernández</a:t>
            </a:r>
            <a:r>
              <a:rPr lang="en-US" dirty="0"/>
              <a:t>, None; </a:t>
            </a:r>
            <a:r>
              <a:rPr lang="en-US" b="1" dirty="0"/>
              <a:t>N. </a:t>
            </a:r>
            <a:r>
              <a:rPr lang="en-US" b="1" dirty="0" err="1"/>
              <a:t>Avilés</a:t>
            </a:r>
            <a:r>
              <a:rPr lang="en-US" dirty="0"/>
              <a:t>, None; </a:t>
            </a:r>
            <a:r>
              <a:rPr lang="en-US" b="1" dirty="0"/>
              <a:t>J. A. </a:t>
            </a:r>
            <a:r>
              <a:rPr lang="en-US" b="1" dirty="0" err="1"/>
              <a:t>Troyano</a:t>
            </a:r>
            <a:r>
              <a:rPr lang="en-US" dirty="0"/>
              <a:t>, None; </a:t>
            </a:r>
            <a:r>
              <a:rPr lang="en-US" b="1" dirty="0"/>
              <a:t>M. A. González-Gay</a:t>
            </a:r>
            <a:r>
              <a:rPr lang="en-US" dirty="0"/>
              <a:t>, None; </a:t>
            </a:r>
            <a:r>
              <a:rPr lang="en-US" b="1" dirty="0"/>
              <a:t>R. Blanco</a:t>
            </a:r>
            <a:r>
              <a:rPr lang="en-US" dirty="0"/>
              <a:t>, None. </a:t>
            </a:r>
          </a:p>
          <a:p>
            <a:r>
              <a:rPr lang="en-US" b="1" dirty="0"/>
              <a:t>To cite this abstract in AMA style:</a:t>
            </a:r>
            <a:endParaRPr lang="en-US" dirty="0"/>
          </a:p>
          <a:p>
            <a:r>
              <a:rPr lang="en-US" dirty="0"/>
              <a:t>Atienza-Mateo B, Martín-Varillas JL, Calvo-Río V, Demetrio-Pablo R, Prieto Peña D, Calderón </a:t>
            </a:r>
            <a:r>
              <a:rPr lang="en-US" dirty="0" err="1"/>
              <a:t>Goercke</a:t>
            </a:r>
            <a:r>
              <a:rPr lang="en-US" dirty="0"/>
              <a:t> M, Valls-Pascual E, Valls-Espinosa B, </a:t>
            </a:r>
            <a:r>
              <a:rPr lang="en-US" dirty="0" err="1"/>
              <a:t>Maiz</a:t>
            </a:r>
            <a:r>
              <a:rPr lang="en-US" dirty="0"/>
              <a:t>-Alonso O, Blanco A, Torre-</a:t>
            </a:r>
            <a:r>
              <a:rPr lang="en-US" dirty="0" err="1"/>
              <a:t>Salaberri</a:t>
            </a:r>
            <a:r>
              <a:rPr lang="en-US" dirty="0"/>
              <a:t> I, Rodriguez-Mendez V, Garcia-Aparicio A, </a:t>
            </a:r>
            <a:r>
              <a:rPr lang="en-US" dirty="0" err="1"/>
              <a:t>Veroz</a:t>
            </a:r>
            <a:r>
              <a:rPr lang="en-US" dirty="0"/>
              <a:t> González R, </a:t>
            </a:r>
            <a:r>
              <a:rPr lang="en-US" dirty="0" err="1"/>
              <a:t>Jovaní</a:t>
            </a:r>
            <a:r>
              <a:rPr lang="en-US" dirty="0"/>
              <a:t> V, </a:t>
            </a:r>
            <a:r>
              <a:rPr lang="en-US" dirty="0" err="1"/>
              <a:t>Peiteado</a:t>
            </a:r>
            <a:r>
              <a:rPr lang="en-US" dirty="0"/>
              <a:t> D, Sanchez </a:t>
            </a:r>
            <a:r>
              <a:rPr lang="en-US" dirty="0" err="1"/>
              <a:t>Orgaz</a:t>
            </a:r>
            <a:r>
              <a:rPr lang="en-US" dirty="0"/>
              <a:t> M, </a:t>
            </a:r>
            <a:r>
              <a:rPr lang="en-US" dirty="0" err="1"/>
              <a:t>Castañeda</a:t>
            </a:r>
            <a:r>
              <a:rPr lang="en-US" dirty="0"/>
              <a:t> S, </a:t>
            </a:r>
            <a:r>
              <a:rPr lang="en-US" dirty="0" err="1"/>
              <a:t>Tomero</a:t>
            </a:r>
            <a:r>
              <a:rPr lang="en-US" dirty="0"/>
              <a:t> E, </a:t>
            </a:r>
            <a:r>
              <a:rPr lang="en-US" dirty="0" err="1"/>
              <a:t>Toyos</a:t>
            </a:r>
            <a:r>
              <a:rPr lang="en-US" dirty="0"/>
              <a:t> </a:t>
            </a:r>
            <a:r>
              <a:rPr lang="en-US" dirty="0" err="1"/>
              <a:t>Sáenz</a:t>
            </a:r>
            <a:r>
              <a:rPr lang="en-US" dirty="0"/>
              <a:t> de </a:t>
            </a:r>
            <a:r>
              <a:rPr lang="en-US" dirty="0" err="1"/>
              <a:t>Miera</a:t>
            </a:r>
            <a:r>
              <a:rPr lang="en-US" dirty="0"/>
              <a:t> FJ, </a:t>
            </a:r>
            <a:r>
              <a:rPr lang="en-US" dirty="0" err="1"/>
              <a:t>Pinillos</a:t>
            </a:r>
            <a:r>
              <a:rPr lang="en-US" dirty="0"/>
              <a:t> V, </a:t>
            </a:r>
            <a:r>
              <a:rPr lang="en-US" dirty="0" err="1"/>
              <a:t>Aurrecoechea</a:t>
            </a:r>
            <a:r>
              <a:rPr lang="en-US" dirty="0"/>
              <a:t> E, Mora Á, Conesa A, Fernández M, </a:t>
            </a:r>
            <a:r>
              <a:rPr lang="en-US" dirty="0" err="1"/>
              <a:t>Avilés</a:t>
            </a:r>
            <a:r>
              <a:rPr lang="en-US" dirty="0"/>
              <a:t> N, </a:t>
            </a:r>
            <a:r>
              <a:rPr lang="en-US" dirty="0" err="1"/>
              <a:t>Troyano</a:t>
            </a:r>
            <a:r>
              <a:rPr lang="en-US" dirty="0"/>
              <a:t> JA, González-Gay MA, Blanco R. Anti-IL6-Receptor Tocilizumab in Graves’ Orbitopathy. Multicenter Study of 46 Patients [abstract]. </a:t>
            </a:r>
            <a:r>
              <a:rPr lang="en-US" i="1" dirty="0"/>
              <a:t>Arthritis </a:t>
            </a:r>
            <a:r>
              <a:rPr lang="en-US" i="1" dirty="0" err="1"/>
              <a:t>Rheumatol</a:t>
            </a:r>
            <a:r>
              <a:rPr lang="en-US" i="1" dirty="0"/>
              <a:t>.</a:t>
            </a:r>
            <a:r>
              <a:rPr lang="en-US" dirty="0"/>
              <a:t> 2018; 70 (suppl 10). https://acrabstracts.org/abstract/anti-il6-receptor-tocilizumab-in-graves-orbitopathy-multicenter-study-of-46-patients/. Accessed October 2, 2018. </a:t>
            </a:r>
          </a:p>
          <a:p>
            <a:endParaRPr lang="en-US" dirty="0"/>
          </a:p>
        </p:txBody>
      </p:sp>
    </p:spTree>
    <p:extLst>
      <p:ext uri="{BB962C8B-B14F-4D97-AF65-F5344CB8AC3E}">
        <p14:creationId xmlns:p14="http://schemas.microsoft.com/office/powerpoint/2010/main" val="2223638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2789</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Efficacy of </a:t>
            </a:r>
            <a:r>
              <a:rPr lang="en-GB" sz="1200" b="1" kern="1200" dirty="0" err="1">
                <a:solidFill>
                  <a:schemeClr val="tx1"/>
                </a:solidFill>
                <a:effectLst/>
                <a:latin typeface="Arial" panose="020B0604020202020204" pitchFamily="34" charset="0"/>
                <a:ea typeface="+mn-ea"/>
                <a:cs typeface="Arial" panose="020B0604020202020204" pitchFamily="34" charset="0"/>
              </a:rPr>
              <a:t>Apremilast</a:t>
            </a:r>
            <a:r>
              <a:rPr lang="en-GB" sz="1200" b="1" kern="1200" dirty="0">
                <a:solidFill>
                  <a:schemeClr val="tx1"/>
                </a:solidFill>
                <a:effectLst/>
                <a:latin typeface="Arial" panose="020B0604020202020204" pitchFamily="34" charset="0"/>
                <a:ea typeface="+mn-ea"/>
                <a:cs typeface="Arial" panose="020B0604020202020204" pitchFamily="34" charset="0"/>
              </a:rPr>
              <a:t> for Oral Ulcers Associated with Active </a:t>
            </a:r>
            <a:r>
              <a:rPr lang="en-GB" sz="1200" b="1" kern="1200" dirty="0" err="1">
                <a:solidFill>
                  <a:schemeClr val="tx1"/>
                </a:solidFill>
                <a:effectLst/>
                <a:latin typeface="Arial" panose="020B0604020202020204" pitchFamily="34" charset="0"/>
                <a:ea typeface="+mn-ea"/>
                <a:cs typeface="Arial" panose="020B0604020202020204" pitchFamily="34" charset="0"/>
              </a:rPr>
              <a:t>Behçet’s</a:t>
            </a:r>
            <a:r>
              <a:rPr lang="en-GB" sz="1200" b="1" kern="1200" dirty="0">
                <a:solidFill>
                  <a:schemeClr val="tx1"/>
                </a:solidFill>
                <a:effectLst/>
                <a:latin typeface="Arial" panose="020B0604020202020204" pitchFamily="34" charset="0"/>
                <a:ea typeface="+mn-ea"/>
                <a:cs typeface="Arial" panose="020B0604020202020204" pitchFamily="34" charset="0"/>
              </a:rPr>
              <a:t> Syndrome over 28 Weeks: Results from a Phase III Study</a:t>
            </a:r>
          </a:p>
          <a:p>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Gulen</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Hatemi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Alfred Mahr</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Yoshiaki Ishigatsubo</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Yeong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Wook</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Song</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Melike</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Melikoglu</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Sue Cheng</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Shannon McCue</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Maria Paris</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Mindy Chen</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and Yusuf Yazici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Rheumatology, Istanbul University,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Cerrahpasa</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Medical School, Istanbul, Turkey,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Hospital Saint-Louis, University Paris Diderot, Paris, France,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Yokohama City University Graduate School of Medicine, Yokohama,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Rheumatology, Seoul National University Hospital, Seoul, Korea, Republic of (South),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Istanbul University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Cerrahpasa</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Medical School, Istanbul, Turkey,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Celgene Corporation, Summit, NJ,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7</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New York University School of Medicine, New York, NY</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is a chronic, relapsing, multi-system inflammatory disorder characterized by recurrent oral ulcers (OU), which can be disabling and substantially impact quality of life. In a phase III study (RELIEF),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apremilast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(APR) reduced the number and pain of OU in patients with active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over 12 weeks.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Methods: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In this phase III,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multicenter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placebo (PBO)-controlled study, adult patients with active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(defined by ≥3 OU at randomization or ≥2 OU at screening and at randomization without active major organ involvement) were randomized (1:1) to PBO or APR 30 mg BID for 12 weeks. All patients then received APR treatment through Week 64. The primary endpoint was area under the curve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for total number of OU over 12 weeks, which reflects the number of OU over time and accounts for the recurring-remitting course of OU. The current analysis assessed APR efficacy in the treatment of OU for up to 28 weeks.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 total of 207 patients were randomized and received ≥1 dose of study medication (PBO: n=103; APR: n=104). At baseline (BL), mean OU counts were 4.2 (APR) and 3.9 (PBO) and mean visual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analog</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scale pain scores were 61.2 (APR) and 60.8 (PBO). The primary endpoint of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achieved; a statistically significantly lower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observed for APR vs. PBO (129.54 vs. 222.14;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P</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&lt;0.0001, multiple imputation). APR treatment resulted in a significantly lower number of OU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P</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≤0.0015, multiple imputation) and reduction in OU pain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P</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≤0.0035, mixed-effects model for repeated measures) compared with PBO at every visit from Week 1 through Week 12. APR efficacy was sustained with continued treatment through 28 weeks. At Week 28, 62% of patients achieved complete response of OU, with a 70% relative reduction in OU pain from BL. Patients initially randomized to PBO and switched to APR at Week 12 showed comparable benefits (Figures). At Week 28, 59.0% of patients achieved complete remission of OU, with a 68% relative reduction in OU pain from BL. The incidence of any adverse event (AE) was comparable between APR and PBO during the PBO-controlled period (78.8% and 71.8%, respectively). The most common AEs were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diarrhea</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nausea, headache, and upper respiratory tract infection; most AEs were mild or moderate in severity. No new safety concerns were identified with up to 28 weeks of APR treatment.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Conclusion: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APR demonstrated efficacy in the treatment of OU in patients with active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Benefits were sustained for up to 28 weeks with continued treatment. APR was generally well tolerated and safety was consistent with the known safety profile of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apremilast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p>
          <a:p>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cap="all" dirty="0">
                <a:solidFill>
                  <a:schemeClr val="tx1"/>
                </a:solidFill>
                <a:effectLst/>
                <a:latin typeface="Arial" panose="020B0604020202020204" pitchFamily="34" charset="0"/>
                <a:ea typeface="+mn-ea"/>
                <a:cs typeface="Arial" panose="020B0604020202020204" pitchFamily="34" charset="0"/>
              </a:rPr>
              <a:t>Abstract Number: 1791</a:t>
            </a:r>
            <a:endParaRPr lang="en-GB" sz="1200" b="0" i="0" u="none" strike="noStrike" kern="1200" cap="all"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Efficacy of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Apremilast</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for Oral Ulcers Associated with Active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Syndrome in a Phase III Study: A Prespecified Analysis By Baseline Patient Demographics and Disease Characteristics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Background/Purpose: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is a chronic, multi-system inflammatory disorder characterized by recurrent oral ulcers (OU) that can be disabling and negatively affect quality of life.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Apremilast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(APR), an oral phosphodiesterase 4 inhibitor that modulates inflammatory pathways, has demonstrated efficacy in the treatment of OU of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in a phase III,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multicenter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randomized, double-blind, placebo (PBO)-controlled study (RELIEF).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Methods: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In this phase III,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multicenter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study, adult patients with active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Behçet’s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syndrome (with ≥3 OU at randomization or ≥2 OU at screening + randomization, without active major organ involvement) were randomized (1:1) to receive APR 30 mg BID or PBO BID for 12 weeks followed by a 52-week active-treatment phase. The primary endpoint was area under the curve for total number of OU over 12 weeks (OU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AUC reflects the change in the number of OU over time, accounting for the clinical characteristic that OU repeatedly remit and recur. In a planned analysis, OU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was examined among subgroups of patients defined by BL demographics and disease characteristics.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 total of 207 patients were randomized and received ≥1 dose of study medication (APR: n=104; PBO: n=103). At BL, mean numbers of OU were 4.2 for APR and 3.9 for PBO. At Week 12,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least-squares mean</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OU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(LS</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mean ± SE) was significantly lower in patients receiving APR vs. PBO (129.5 ± 15.9 vs. 222.1 ± 15.9;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P</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&lt;0.0001). A treatment effect in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favor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of the APR treatment group vs. PBO was observed for AUC</a:t>
            </a:r>
            <a:r>
              <a:rPr lang="en-GB" sz="1200" b="0" i="0" u="none" strike="noStrike" kern="1200" baseline="-25000" dirty="0">
                <a:solidFill>
                  <a:schemeClr val="tx1"/>
                </a:solidFill>
                <a:effectLst/>
                <a:latin typeface="Arial" panose="020B0604020202020204" pitchFamily="34" charset="0"/>
                <a:ea typeface="+mn-ea"/>
                <a:cs typeface="Arial" panose="020B0604020202020204" pitchFamily="34" charset="0"/>
              </a:rPr>
              <a:t>Wk0-12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for OU counts in each of the prespecified subgroups examined. A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favorable</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treatment effect was observed for each demographic subgroup, BL disease characteristic (including duration of disease and BL OU count), geographic region, and prior use of colchicine and corticosteroids (Figure). </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The incidence of adverse events (AEs) was comparable between APR and PBO (78.8% and 71.8%, respectively). The most common AEs were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diarrhea</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nausea, headache, and upper respiratory tract infection; most AEs were mild or moderate in severity.</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Conclusion: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Subgroup analyses of the AUC for the number of OU from BL through Week 12 demonstrated the consistent efficacy of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apremilast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in all of the subgroups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analyzed</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The safety profile was consistent with the known safety profile of APR. </a:t>
            </a:r>
          </a:p>
          <a:p>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3003186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Good response defined and documented in the chart by the treating physician</a:t>
            </a:r>
          </a:p>
          <a:p>
            <a:pPr lvl="1"/>
            <a:r>
              <a:rPr lang="en-US" sz="2000" b="1" dirty="0"/>
              <a:t>VAS pain score (from 65 ±25 to 21 ± 20 mm, P&lt;0.0001)</a:t>
            </a:r>
          </a:p>
          <a:p>
            <a:pPr lvl="1"/>
            <a:r>
              <a:rPr lang="en-US" sz="2000" b="1" dirty="0"/>
              <a:t>TJC (5.8±5.0 to 1.0±1.0, P&lt;0.0001) </a:t>
            </a:r>
          </a:p>
          <a:p>
            <a:pPr lvl="1"/>
            <a:r>
              <a:rPr lang="en-US" sz="2000" b="1" dirty="0"/>
              <a:t>SJC (3.9±2.7 to 0.9±1.0, P&lt;0.0001)</a:t>
            </a:r>
          </a:p>
          <a:p>
            <a:pPr lvl="1"/>
            <a:r>
              <a:rPr lang="en-US" sz="2000" b="1" dirty="0"/>
              <a:t>CRP level (116.1 ±71.6 to 26.0 ±23.1 mg/l, P&lt;0.0001)</a:t>
            </a:r>
            <a:endParaRPr lang="en-US" sz="1050" b="1" i="0" kern="1200" dirty="0">
              <a:solidFill>
                <a:schemeClr val="tx1"/>
              </a:solidFill>
              <a:effectLst/>
              <a:latin typeface="Arial" panose="020B0604020202020204" pitchFamily="34" charset="0"/>
              <a:ea typeface="+mn-ea"/>
              <a:cs typeface="Arial" panose="020B0604020202020204" pitchFamily="34" charset="0"/>
            </a:endParaRPr>
          </a:p>
          <a:p>
            <a:r>
              <a:rPr lang="en-US" sz="1050" b="1" i="0" kern="1200" dirty="0">
                <a:solidFill>
                  <a:schemeClr val="tx1"/>
                </a:solidFill>
                <a:effectLst/>
                <a:latin typeface="Arial" panose="020B0604020202020204" pitchFamily="34" charset="0"/>
                <a:ea typeface="+mn-ea"/>
                <a:cs typeface="Arial" panose="020B0604020202020204" pitchFamily="34" charset="0"/>
              </a:rPr>
              <a:t>FRI0243</a:t>
            </a:r>
            <a:endParaRPr lang="en-US" sz="1050" b="0" i="0" kern="1200" dirty="0">
              <a:solidFill>
                <a:schemeClr val="tx1"/>
              </a:solidFill>
              <a:effectLst/>
              <a:latin typeface="Arial" panose="020B0604020202020204" pitchFamily="34" charset="0"/>
              <a:ea typeface="+mn-ea"/>
              <a:cs typeface="Arial" panose="020B0604020202020204" pitchFamily="34" charset="0"/>
            </a:endParaRPr>
          </a:p>
          <a:p>
            <a:r>
              <a:rPr lang="en-US" sz="1050" b="1" i="0" kern="1200" dirty="0">
                <a:solidFill>
                  <a:schemeClr val="tx1"/>
                </a:solidFill>
                <a:effectLst/>
                <a:latin typeface="Arial" panose="020B0604020202020204" pitchFamily="34" charset="0"/>
                <a:ea typeface="+mn-ea"/>
                <a:cs typeface="Arial" panose="020B0604020202020204" pitchFamily="34" charset="0"/>
              </a:rPr>
              <a:t>ANAKINRA FOR CALCIUM PYROPHOSPHATE CRYSTAL ARTHRITIS: AN EFFICIENT, SAFE ALTERNATIVE TREATMENT</a:t>
            </a:r>
            <a:endParaRPr lang="en-US" sz="1050" b="0" i="0" kern="1200" dirty="0">
              <a:solidFill>
                <a:schemeClr val="tx1"/>
              </a:solidFill>
              <a:effectLst/>
              <a:latin typeface="Arial" panose="020B0604020202020204" pitchFamily="34" charset="0"/>
              <a:ea typeface="+mn-ea"/>
              <a:cs typeface="Arial" panose="020B0604020202020204" pitchFamily="34" charset="0"/>
            </a:endParaRPr>
          </a:p>
          <a:p>
            <a:r>
              <a:rPr lang="en-US" sz="1050" b="0" i="0" kern="1200" dirty="0">
                <a:solidFill>
                  <a:schemeClr val="tx1"/>
                </a:solidFill>
                <a:effectLst/>
                <a:latin typeface="Arial" panose="020B0604020202020204" pitchFamily="34" charset="0"/>
                <a:ea typeface="+mn-ea"/>
                <a:cs typeface="Arial" panose="020B0604020202020204" pitchFamily="34" charset="0"/>
              </a:rPr>
              <a:t>M. Thomas</a:t>
            </a:r>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50" b="0" i="0" kern="1200" dirty="0">
                <a:solidFill>
                  <a:schemeClr val="tx1"/>
                </a:solidFill>
                <a:effectLst/>
                <a:latin typeface="Arial" panose="020B0604020202020204" pitchFamily="34" charset="0"/>
                <a:ea typeface="+mn-ea"/>
                <a:cs typeface="Arial" panose="020B0604020202020204" pitchFamily="34" charset="0"/>
              </a:rPr>
              <a:t>, M. FORIEN</a:t>
            </a:r>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50" b="0" i="0" kern="1200" dirty="0">
                <a:solidFill>
                  <a:schemeClr val="tx1"/>
                </a:solidFill>
                <a:effectLst/>
                <a:latin typeface="Arial" panose="020B0604020202020204" pitchFamily="34" charset="0"/>
                <a:ea typeface="+mn-ea"/>
                <a:cs typeface="Arial" panose="020B0604020202020204" pitchFamily="34" charset="0"/>
              </a:rPr>
              <a:t>, E. PALAZZO</a:t>
            </a:r>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50" b="0" i="0" kern="1200" dirty="0">
                <a:solidFill>
                  <a:schemeClr val="tx1"/>
                </a:solidFill>
                <a:effectLst/>
                <a:latin typeface="Arial" panose="020B0604020202020204" pitchFamily="34" charset="0"/>
                <a:ea typeface="+mn-ea"/>
                <a:cs typeface="Arial" panose="020B0604020202020204" pitchFamily="34" charset="0"/>
              </a:rPr>
              <a:t>, P. DIEUDÉ</a:t>
            </a:r>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50" b="0" i="0" kern="1200" dirty="0">
                <a:solidFill>
                  <a:schemeClr val="tx1"/>
                </a:solidFill>
                <a:effectLst/>
                <a:latin typeface="Arial" panose="020B0604020202020204" pitchFamily="34" charset="0"/>
                <a:ea typeface="+mn-ea"/>
                <a:cs typeface="Arial" panose="020B0604020202020204" pitchFamily="34" charset="0"/>
              </a:rPr>
              <a:t>, S. OTTAVIANI</a:t>
            </a:r>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endParaRPr lang="en-US" sz="1050" b="0" i="0" kern="1200" dirty="0">
              <a:solidFill>
                <a:schemeClr val="tx1"/>
              </a:solidFill>
              <a:effectLst/>
              <a:latin typeface="Arial" panose="020B0604020202020204" pitchFamily="34" charset="0"/>
              <a:ea typeface="+mn-ea"/>
              <a:cs typeface="Arial" panose="020B0604020202020204" pitchFamily="34" charset="0"/>
            </a:endParaRPr>
          </a:p>
          <a:p>
            <a:r>
              <a:rPr lang="en-US" sz="105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50" b="0" i="0" kern="1200" dirty="0">
                <a:solidFill>
                  <a:schemeClr val="tx1"/>
                </a:solidFill>
                <a:effectLst/>
                <a:latin typeface="Arial" panose="020B0604020202020204" pitchFamily="34" charset="0"/>
                <a:ea typeface="+mn-ea"/>
                <a:cs typeface="Arial" panose="020B0604020202020204" pitchFamily="34" charset="0"/>
              </a:rPr>
              <a:t>Rheumatology, </a:t>
            </a:r>
            <a:r>
              <a:rPr lang="en-US" sz="1050" b="0" i="0" kern="1200" dirty="0" err="1">
                <a:solidFill>
                  <a:schemeClr val="tx1"/>
                </a:solidFill>
                <a:effectLst/>
                <a:latin typeface="Arial" panose="020B0604020202020204" pitchFamily="34" charset="0"/>
                <a:ea typeface="+mn-ea"/>
                <a:cs typeface="Arial" panose="020B0604020202020204" pitchFamily="34" charset="0"/>
              </a:rPr>
              <a:t>Hôpital</a:t>
            </a:r>
            <a:r>
              <a:rPr lang="en-US" sz="1050" b="0" i="0" kern="1200" dirty="0">
                <a:solidFill>
                  <a:schemeClr val="tx1"/>
                </a:solidFill>
                <a:effectLst/>
                <a:latin typeface="Arial" panose="020B0604020202020204" pitchFamily="34" charset="0"/>
                <a:ea typeface="+mn-ea"/>
                <a:cs typeface="Arial" panose="020B0604020202020204" pitchFamily="34" charset="0"/>
              </a:rPr>
              <a:t> BICHAT, PARIS, France</a:t>
            </a:r>
          </a:p>
          <a:p>
            <a:r>
              <a:rPr lang="en-US" sz="1050" b="0" i="0" kern="1200" dirty="0">
                <a:solidFill>
                  <a:schemeClr val="tx1"/>
                </a:solidFill>
                <a:effectLst/>
                <a:latin typeface="Arial" panose="020B0604020202020204" pitchFamily="34" charset="0"/>
                <a:ea typeface="+mn-ea"/>
                <a:cs typeface="Arial" panose="020B0604020202020204" pitchFamily="34" charset="0"/>
              </a:rPr>
              <a:t> </a:t>
            </a:r>
          </a:p>
          <a:p>
            <a:r>
              <a:rPr lang="en-US" sz="1050" b="1" i="0" kern="1200" dirty="0">
                <a:solidFill>
                  <a:schemeClr val="tx1"/>
                </a:solidFill>
                <a:effectLst/>
                <a:latin typeface="Arial" panose="020B0604020202020204" pitchFamily="34" charset="0"/>
                <a:ea typeface="+mn-ea"/>
                <a:cs typeface="Arial" panose="020B0604020202020204" pitchFamily="34" charset="0"/>
              </a:rPr>
              <a:t>Background:</a:t>
            </a:r>
            <a:r>
              <a:rPr lang="en-US" sz="1050" b="0" i="0" kern="1200" dirty="0">
                <a:solidFill>
                  <a:schemeClr val="tx1"/>
                </a:solidFill>
                <a:effectLst/>
                <a:latin typeface="Arial" panose="020B0604020202020204" pitchFamily="34" charset="0"/>
                <a:ea typeface="+mn-ea"/>
                <a:cs typeface="Arial" panose="020B0604020202020204" pitchFamily="34" charset="0"/>
              </a:rPr>
              <a:t> Calcium pyrophosphate (CPP) deposition is a frequent joint disease with increased prevalence in older people in whom treatment of acute CPP arthritis with conventional therapies such as colchicine, corticosteroids or non-steroidal anti-inflammatory drugs (NSAIDs) could be contraindicated or not used at an optimal dose. As recommended in gout,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might represent an alternative treatment for acute arthritis. In contrast, the relevance of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in acute CPP arthritis has not given much attention.</a:t>
            </a:r>
          </a:p>
          <a:p>
            <a:r>
              <a:rPr lang="en-US" sz="1050" b="1" i="0" kern="1200" dirty="0">
                <a:solidFill>
                  <a:schemeClr val="tx1"/>
                </a:solidFill>
                <a:effectLst/>
                <a:latin typeface="Arial" panose="020B0604020202020204" pitchFamily="34" charset="0"/>
                <a:ea typeface="+mn-ea"/>
                <a:cs typeface="Arial" panose="020B0604020202020204" pitchFamily="34" charset="0"/>
              </a:rPr>
              <a:t>Objectives:</a:t>
            </a:r>
            <a:r>
              <a:rPr lang="en-US" sz="1050" b="0" i="0" kern="1200" dirty="0">
                <a:solidFill>
                  <a:schemeClr val="tx1"/>
                </a:solidFill>
                <a:effectLst/>
                <a:latin typeface="Arial" panose="020B0604020202020204" pitchFamily="34" charset="0"/>
                <a:ea typeface="+mn-ea"/>
                <a:cs typeface="Arial" panose="020B0604020202020204" pitchFamily="34" charset="0"/>
              </a:rPr>
              <a:t> We further aimed to analyze the efficacy and safety of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in acute CPP arthritis in a large cohort.</a:t>
            </a:r>
          </a:p>
          <a:p>
            <a:r>
              <a:rPr lang="en-US" sz="1050" b="1" i="0" kern="1200" dirty="0">
                <a:solidFill>
                  <a:schemeClr val="tx1"/>
                </a:solidFill>
                <a:effectLst/>
                <a:latin typeface="Arial" panose="020B0604020202020204" pitchFamily="34" charset="0"/>
                <a:ea typeface="+mn-ea"/>
                <a:cs typeface="Arial" panose="020B0604020202020204" pitchFamily="34" charset="0"/>
              </a:rPr>
              <a:t>Methods:</a:t>
            </a:r>
            <a:r>
              <a:rPr lang="en-US" sz="1050" b="0" i="0" kern="1200" dirty="0">
                <a:solidFill>
                  <a:schemeClr val="tx1"/>
                </a:solidFill>
                <a:effectLst/>
                <a:latin typeface="Arial" panose="020B0604020202020204" pitchFamily="34" charset="0"/>
                <a:ea typeface="+mn-ea"/>
                <a:cs typeface="Arial" panose="020B0604020202020204" pitchFamily="34" charset="0"/>
              </a:rPr>
              <a:t> We retrospectively included all patients receiving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for acute CPP arthritis between January 2011 and 2017. Medical history data were collected including hypertension, diabetes mellitus, cardiovascular disease, history of gastroduodenal ulcer, renal impairment and concomitant treatments including anticoagulants or antiplatelet drugs. The following data were collected before and 4 days after the first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injection: swollen joint count (SJC), tender joint count (TJC), pain score on a visual analog scale (VAS, 0-100 mm) and C-reactive protein (CRP) level. A good response was defined according the evaluation of the physician or documentation in the chart of the phrase “good response” after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treatment.</a:t>
            </a:r>
          </a:p>
          <a:p>
            <a:r>
              <a:rPr lang="en-US" sz="1050" b="1" i="0" kern="1200" dirty="0">
                <a:solidFill>
                  <a:schemeClr val="tx1"/>
                </a:solidFill>
                <a:effectLst/>
                <a:latin typeface="Arial" panose="020B0604020202020204" pitchFamily="34" charset="0"/>
                <a:ea typeface="+mn-ea"/>
                <a:cs typeface="Arial" panose="020B0604020202020204" pitchFamily="34" charset="0"/>
              </a:rPr>
              <a:t>Results:</a:t>
            </a:r>
            <a:r>
              <a:rPr lang="en-US" sz="1050" b="0" i="0" kern="1200" dirty="0">
                <a:solidFill>
                  <a:schemeClr val="tx1"/>
                </a:solidFill>
                <a:effectLst/>
                <a:latin typeface="Arial" panose="020B0604020202020204" pitchFamily="34" charset="0"/>
                <a:ea typeface="+mn-ea"/>
                <a:cs typeface="Arial" panose="020B0604020202020204" pitchFamily="34" charset="0"/>
              </a:rPr>
              <a:t> We included 33 patients (24 women; mean age 79.2  12.8 years). Mean duration of acute arthritis 13.2 ± 12.9 days. CPP arthritis was confirmed by the presence of CCP crystals in synovial fluid in 28/33 (84.8%) patients. For the remaining 5 patients, the diagnosis was confirmed by CPP deposition features seen on imaging. Corticosteroids, NSAIDs and colchicine were previous treatments, without significant improvement in 12 (36.4%), 7 (21.2%) and 18 (54.5%) patients, respectively. The mean dose of corticosteroids was 20.8 ±8.2 mg/day. Among the 33 patients, 32 had a documented visit at day 4. The number of good responders was 27 (81.8%). At day 4, patients showed decreased mean VAS pain score (from 64.8 ±26.5 to 21.2 ±19.7 mm, p &lt;0.0001), TJC (5.8 ±5.0 to 1.0 ±1.0, p &lt;0.0001), SJC (3.9 ±2.7 to 0.9 ±1.0, p &lt;0.0001) and CRP level (116.1 ±71.6 to 26.0 ±23.1 mg/l, p &lt;0.0001).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was well tolerated. Only one patient had pneumonitis that was resolved with oral antibacterial agents.</a:t>
            </a:r>
          </a:p>
          <a:p>
            <a:r>
              <a:rPr lang="en-US" sz="1050" b="1" i="0" kern="1200" dirty="0">
                <a:solidFill>
                  <a:schemeClr val="tx1"/>
                </a:solidFill>
                <a:effectLst/>
                <a:latin typeface="Arial" panose="020B0604020202020204" pitchFamily="34" charset="0"/>
                <a:ea typeface="+mn-ea"/>
                <a:cs typeface="Arial" panose="020B0604020202020204" pitchFamily="34" charset="0"/>
              </a:rPr>
              <a:t>Conclusions:</a:t>
            </a:r>
            <a:r>
              <a:rPr lang="en-US" sz="1050" b="0" i="0" kern="1200" dirty="0">
                <a:solidFill>
                  <a:schemeClr val="tx1"/>
                </a:solidFill>
                <a:effectLst/>
                <a:latin typeface="Arial" panose="020B0604020202020204" pitchFamily="34" charset="0"/>
                <a:ea typeface="+mn-ea"/>
                <a:cs typeface="Arial" panose="020B0604020202020204" pitchFamily="34" charset="0"/>
              </a:rPr>
              <a:t> Our results suggest that </a:t>
            </a:r>
            <a:r>
              <a:rPr lang="en-US" sz="1050" b="0" i="0" kern="1200" dirty="0" err="1">
                <a:solidFill>
                  <a:schemeClr val="tx1"/>
                </a:solidFill>
                <a:effectLst/>
                <a:latin typeface="Arial" panose="020B0604020202020204" pitchFamily="34" charset="0"/>
                <a:ea typeface="+mn-ea"/>
                <a:cs typeface="Arial" panose="020B0604020202020204" pitchFamily="34" charset="0"/>
              </a:rPr>
              <a:t>anakinra</a:t>
            </a:r>
            <a:r>
              <a:rPr lang="en-US" sz="1050" b="0" i="0" kern="1200" dirty="0">
                <a:solidFill>
                  <a:schemeClr val="tx1"/>
                </a:solidFill>
                <a:effectLst/>
                <a:latin typeface="Arial" panose="020B0604020202020204" pitchFamily="34" charset="0"/>
                <a:ea typeface="+mn-ea"/>
                <a:cs typeface="Arial" panose="020B0604020202020204" pitchFamily="34" charset="0"/>
              </a:rPr>
              <a:t> could be a relevant alternative for managing acute CPP arthritis, leading to rapid relief of inflammatory symptoms, with a good tolerance.</a:t>
            </a:r>
          </a:p>
          <a:p>
            <a:r>
              <a:rPr lang="en-US" sz="1050" b="1" i="0" kern="1200" dirty="0">
                <a:solidFill>
                  <a:schemeClr val="tx1"/>
                </a:solidFill>
                <a:effectLst/>
                <a:latin typeface="Arial" panose="020B0604020202020204" pitchFamily="34" charset="0"/>
                <a:ea typeface="+mn-ea"/>
                <a:cs typeface="Arial" panose="020B0604020202020204" pitchFamily="34" charset="0"/>
              </a:rPr>
              <a:t>Disclosure of Interest</a:t>
            </a:r>
            <a:r>
              <a:rPr lang="en-US" sz="1050" b="0" i="0" kern="1200" dirty="0">
                <a:solidFill>
                  <a:schemeClr val="tx1"/>
                </a:solidFill>
                <a:effectLst/>
                <a:latin typeface="Arial" panose="020B0604020202020204" pitchFamily="34" charset="0"/>
                <a:ea typeface="+mn-ea"/>
                <a:cs typeface="Arial" panose="020B0604020202020204" pitchFamily="34" charset="0"/>
              </a:rPr>
              <a:t>: None declared</a:t>
            </a:r>
          </a:p>
          <a:p>
            <a:r>
              <a:rPr lang="en-US" sz="1050" b="1" i="0" kern="1200" dirty="0">
                <a:solidFill>
                  <a:schemeClr val="tx1"/>
                </a:solidFill>
                <a:effectLst/>
                <a:latin typeface="Arial" panose="020B0604020202020204" pitchFamily="34" charset="0"/>
                <a:ea typeface="+mn-ea"/>
                <a:cs typeface="Arial" panose="020B0604020202020204" pitchFamily="34" charset="0"/>
              </a:rPr>
              <a:t>DOI:</a:t>
            </a:r>
            <a:r>
              <a:rPr lang="en-US" sz="1050" b="0" i="0" kern="1200" dirty="0">
                <a:solidFill>
                  <a:schemeClr val="tx1"/>
                </a:solidFill>
                <a:effectLst/>
                <a:latin typeface="Arial" panose="020B0604020202020204" pitchFamily="34" charset="0"/>
                <a:ea typeface="+mn-ea"/>
                <a:cs typeface="Arial" panose="020B0604020202020204" pitchFamily="34" charset="0"/>
              </a:rPr>
              <a:t> 10.1136/annrheumdis-2018-eular.4956</a:t>
            </a:r>
          </a:p>
        </p:txBody>
      </p:sp>
      <p:sp>
        <p:nvSpPr>
          <p:cNvPr id="4" name="Slide Number Placeholder 3"/>
          <p:cNvSpPr>
            <a:spLocks noGrp="1"/>
          </p:cNvSpPr>
          <p:nvPr>
            <p:ph type="sldNum" sz="quarter" idx="10"/>
          </p:nvPr>
        </p:nvSpPr>
        <p:spPr>
          <a:xfrm>
            <a:off x="3855838" y="9440646"/>
            <a:ext cx="2949787" cy="49696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05E2-1FCE-47AE-97D5-72F63684BF6F}"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281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Safety concerns prompted widespread adoption of BP holidays after 3–5 years of use (atypical femur fracture, osteonecrosis of the jaw [ONJ]); but little data on </a:t>
            </a:r>
            <a:r>
              <a:rPr lang="en-GB" sz="1200" dirty="0" err="1"/>
              <a:t>benefit:risk</a:t>
            </a:r>
            <a:r>
              <a:rPr lang="en-GB" sz="1200" dirty="0"/>
              <a:t> of holidays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OP0017</a:t>
            </a:r>
            <a:endParaRPr lang="en-US" dirty="0"/>
          </a:p>
          <a:p>
            <a:r>
              <a:rPr lang="en-US" sz="1200" b="1" kern="1200" dirty="0">
                <a:solidFill>
                  <a:schemeClr val="tx1"/>
                </a:solidFill>
                <a:effectLst/>
                <a:latin typeface="+mn-lt"/>
                <a:ea typeface="+mn-ea"/>
                <a:cs typeface="+mn-cs"/>
              </a:rPr>
              <a:t>THE IMPACT OF THE DURATION OF BISPHOSPHONATE DRUG HOLIDAYS ON HIP FRACTURE RATES</a:t>
            </a:r>
            <a:endParaRPr lang="en-US" dirty="0"/>
          </a:p>
          <a:p>
            <a:r>
              <a:rPr lang="en-US" sz="1200" kern="1200" dirty="0">
                <a:solidFill>
                  <a:schemeClr val="tx1"/>
                </a:solidFill>
                <a:effectLst/>
                <a:latin typeface="+mn-lt"/>
                <a:ea typeface="+mn-ea"/>
                <a:cs typeface="+mn-cs"/>
              </a:rPr>
              <a:t>J. R. </a:t>
            </a:r>
            <a:r>
              <a:rPr lang="en-US" dirty="0"/>
              <a:t>Curtis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 </a:t>
            </a:r>
            <a:r>
              <a:rPr lang="en-US" dirty="0"/>
              <a:t>Chen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Z. </a:t>
            </a:r>
            <a:r>
              <a:rPr lang="en-US" dirty="0"/>
              <a:t>Li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 </a:t>
            </a:r>
            <a:r>
              <a:rPr lang="en-US" dirty="0"/>
              <a:t>Arora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G. </a:t>
            </a:r>
            <a:r>
              <a:rPr lang="en-US" dirty="0"/>
              <a:t>Saag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 C. </a:t>
            </a:r>
            <a:r>
              <a:rPr lang="en-US" dirty="0"/>
              <a:t>Wright</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 </a:t>
            </a:r>
            <a:r>
              <a:rPr lang="en-US" dirty="0"/>
              <a:t>Daigle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 </a:t>
            </a:r>
            <a:r>
              <a:rPr lang="en-US" dirty="0"/>
              <a:t>Kilgore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 </a:t>
            </a:r>
            <a:r>
              <a:rPr lang="en-US" dirty="0"/>
              <a:t>Delzell</a:t>
            </a:r>
            <a:r>
              <a:rPr lang="en-US" sz="1200" kern="1200" baseline="30000" dirty="0">
                <a:solidFill>
                  <a:schemeClr val="tx1"/>
                </a:solidFill>
                <a:effectLst/>
                <a:latin typeface="+mn-lt"/>
                <a:ea typeface="+mn-ea"/>
                <a:cs typeface="+mn-cs"/>
              </a:rPr>
              <a:t>2</a:t>
            </a:r>
            <a:endParaRPr lang="en-US" dirty="0"/>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UNIVERSITY OF ALABAMA AT BIRMINGHAM, </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UNIVERSITY OF ALABAMA AT BIRMINGHAM - RETIRED, Birmingham, United States</a:t>
            </a:r>
            <a:endParaRPr lang="en-US" dirty="0"/>
          </a:p>
          <a:p>
            <a:r>
              <a:rPr lang="en-US" sz="1200" kern="1200" dirty="0">
                <a:solidFill>
                  <a:schemeClr val="tx1"/>
                </a:solidFill>
                <a:effectLst/>
                <a:latin typeface="+mn-lt"/>
                <a:ea typeface="+mn-ea"/>
                <a:cs typeface="+mn-cs"/>
              </a:rPr>
              <a:t> </a:t>
            </a:r>
            <a:endParaRPr lang="en-US" dirty="0"/>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Given FDA warnings, drug holidays (temporary or permanent discontinuation) of bisphosphonates (BPs) after long-term (3-5 years) continuous therapy is becoming increasingly common in the United States (US). However, the benefits and risks of stopping BPs, and the optimal timing to restart, remain unclear. </a:t>
            </a:r>
            <a:endParaRPr lang="en-US" dirty="0"/>
          </a:p>
          <a:p>
            <a:r>
              <a:rPr lang="en-US" sz="1200" b="1" kern="1200" dirty="0">
                <a:solidFill>
                  <a:schemeClr val="tx1"/>
                </a:solidFill>
                <a:effectLst/>
                <a:latin typeface="+mn-lt"/>
                <a:ea typeface="+mn-ea"/>
                <a:cs typeface="+mn-cs"/>
              </a:rPr>
              <a:t>Objectives:</a:t>
            </a:r>
            <a:r>
              <a:rPr lang="en-US" sz="1200" kern="1200" dirty="0">
                <a:solidFill>
                  <a:schemeClr val="tx1"/>
                </a:solidFill>
                <a:effectLst/>
                <a:latin typeface="+mn-lt"/>
                <a:ea typeface="+mn-ea"/>
                <a:cs typeface="+mn-cs"/>
              </a:rPr>
              <a:t> We conducted a population-based cohort study of women on long term BP therapy to evaluate the rate of hip fracture following a drug holiday. </a:t>
            </a:r>
            <a:endParaRPr lang="en-US" dirty="0"/>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We used Medicare data (2006-2014) to identify all women with medical and pharmacy coverage who initiated a BP and were at least 80% adherent for ≥3 years (‘baseline’), at which follow-up time began. Patients using other bone therapies (e.g. </a:t>
            </a:r>
            <a:r>
              <a:rPr lang="en-US" sz="1200" kern="1200" dirty="0" err="1">
                <a:solidFill>
                  <a:schemeClr val="tx1"/>
                </a:solidFill>
                <a:effectLst/>
                <a:latin typeface="+mn-lt"/>
                <a:ea typeface="+mn-ea"/>
                <a:cs typeface="+mn-cs"/>
              </a:rPr>
              <a:t>denosumab</a:t>
            </a:r>
            <a:r>
              <a:rPr lang="en-US" sz="1200" kern="1200" dirty="0">
                <a:solidFill>
                  <a:schemeClr val="tx1"/>
                </a:solidFill>
                <a:effectLst/>
                <a:latin typeface="+mn-lt"/>
                <a:ea typeface="+mn-ea"/>
                <a:cs typeface="+mn-cs"/>
              </a:rPr>
              <a:t>, estrogen, </a:t>
            </a:r>
            <a:r>
              <a:rPr lang="en-US" sz="1200" kern="1200" dirty="0" err="1">
                <a:solidFill>
                  <a:schemeClr val="tx1"/>
                </a:solidFill>
                <a:effectLst/>
                <a:latin typeface="+mn-lt"/>
                <a:ea typeface="+mn-ea"/>
                <a:cs typeface="+mn-cs"/>
              </a:rPr>
              <a:t>teriparatide</a:t>
            </a:r>
            <a:r>
              <a:rPr lang="en-US" sz="1200" kern="1200" dirty="0">
                <a:solidFill>
                  <a:schemeClr val="tx1"/>
                </a:solidFill>
                <a:effectLst/>
                <a:latin typeface="+mn-lt"/>
                <a:ea typeface="+mn-ea"/>
                <a:cs typeface="+mn-cs"/>
              </a:rPr>
              <a:t>, calcitonin) were excluded or censored if they started after follow-up began. We calculated crude rates of hip fracture for continuing BP therapy and among those who discontinued, for categories of time since discontinuing (i.e., length of drug holiday), extending up to 3 years. We used Cox proportional hazards models to evaluate the risk of discontinuing per the length of the drug holiday, using age as the time axis and controlling for potentially confounding factors, with and without adjusting for death as a competing risk. </a:t>
            </a:r>
            <a:endParaRPr lang="en-US" dirty="0"/>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We identified 156,236 women who were highly adherent, long-term BP users. The mean (SD) age was 78.5 (7.5) years. The most commonly used BPs were alendronate (71.7% ever use, 52% exclusive use) and </a:t>
            </a:r>
            <a:r>
              <a:rPr lang="en-US" sz="1200" kern="1200" dirty="0" err="1">
                <a:solidFill>
                  <a:schemeClr val="tx1"/>
                </a:solidFill>
                <a:effectLst/>
                <a:latin typeface="+mn-lt"/>
                <a:ea typeface="+mn-ea"/>
                <a:cs typeface="+mn-cs"/>
              </a:rPr>
              <a:t>zoledronic</a:t>
            </a:r>
            <a:r>
              <a:rPr lang="en-US" sz="1200" kern="1200" dirty="0">
                <a:solidFill>
                  <a:schemeClr val="tx1"/>
                </a:solidFill>
                <a:effectLst/>
                <a:latin typeface="+mn-lt"/>
                <a:ea typeface="+mn-ea"/>
                <a:cs typeface="+mn-cs"/>
              </a:rPr>
              <a:t> acid (16.2% ever use, 8.9% exclusive use). During a median (IQR)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of 2.1 (1.0, 3.3) years, 62,676 (40.1%) of women stopped BP therapy for at least 6 months or more. Among these women, 7,947 (12.7%) subsequently restarted any BP. Overall, 16,904 (10.8 %) died.</a:t>
            </a:r>
            <a:endParaRPr lang="en-US" dirty="0"/>
          </a:p>
          <a:p>
            <a:r>
              <a:rPr lang="en-US" dirty="0">
                <a:effectLst/>
              </a:rPr>
              <a:t>A total of 3,745 hip fractures occurred during follow-up. Hip fracture rates were lowest among women who were current users, and gradually increased as the length of the drug holiday increased, achieving their maximum with a drug holiday &gt;2 years (Table).</a:t>
            </a:r>
          </a:p>
          <a:p>
            <a:pPr fontAlgn="t"/>
            <a:r>
              <a:rPr lang="en-US" b="1" dirty="0">
                <a:effectLst/>
              </a:rPr>
              <a:t>Table: Hip fracture Rate By Duration of BP Drug Holiday, Adjusting for Competing Risk of Death</a:t>
            </a:r>
            <a:endParaRPr lang="en-US" dirty="0">
              <a:effectLst/>
            </a:endParaRPr>
          </a:p>
          <a:p>
            <a:pPr fontAlgn="t"/>
            <a:r>
              <a:rPr lang="en-US" b="1" dirty="0">
                <a:effectLst/>
              </a:rPr>
              <a:t>Time since Bisphosphonate Discontinuation (</a:t>
            </a:r>
            <a:r>
              <a:rPr lang="en-US" b="1" dirty="0" err="1">
                <a:effectLst/>
              </a:rPr>
              <a:t>yrs</a:t>
            </a:r>
            <a:r>
              <a:rPr lang="en-US" b="1" dirty="0">
                <a:effectLst/>
              </a:rPr>
              <a:t>)</a:t>
            </a:r>
            <a:endParaRPr lang="en-US" dirty="0">
              <a:effectLst/>
            </a:endParaRPr>
          </a:p>
          <a:p>
            <a:pPr fontAlgn="t"/>
            <a:r>
              <a:rPr lang="en-US" b="1" dirty="0">
                <a:effectLst/>
              </a:rPr>
              <a:t>Number of hip fractures, n</a:t>
            </a:r>
            <a:endParaRPr lang="en-US" dirty="0">
              <a:effectLst/>
            </a:endParaRPr>
          </a:p>
          <a:p>
            <a:pPr fontAlgn="t"/>
            <a:r>
              <a:rPr lang="en-US" b="1" dirty="0">
                <a:effectLst/>
              </a:rPr>
              <a:t>Crude Incidence Rate per 1,000 person-years</a:t>
            </a:r>
            <a:endParaRPr lang="en-US" dirty="0">
              <a:effectLst/>
            </a:endParaRPr>
          </a:p>
          <a:p>
            <a:pPr fontAlgn="t"/>
            <a:r>
              <a:rPr lang="en-US" b="1" dirty="0">
                <a:effectLst/>
              </a:rPr>
              <a:t>Adjusted* Hazard Ratio </a:t>
            </a:r>
            <a:br>
              <a:rPr lang="en-US" b="1" dirty="0">
                <a:effectLst/>
              </a:rPr>
            </a:br>
            <a:r>
              <a:rPr lang="en-US" b="1" dirty="0">
                <a:effectLst/>
              </a:rPr>
              <a:t>(95% CI)</a:t>
            </a:r>
            <a:endParaRPr lang="en-US" dirty="0">
              <a:effectLst/>
            </a:endParaRPr>
          </a:p>
          <a:p>
            <a:pPr fontAlgn="t"/>
            <a:r>
              <a:rPr lang="en-US" dirty="0">
                <a:effectLst/>
              </a:rPr>
              <a:t>0 (i.e. current use)</a:t>
            </a:r>
          </a:p>
          <a:p>
            <a:pPr fontAlgn="t"/>
            <a:r>
              <a:rPr lang="en-US" dirty="0">
                <a:effectLst/>
              </a:rPr>
              <a:t>1958</a:t>
            </a:r>
          </a:p>
          <a:p>
            <a:pPr fontAlgn="t"/>
            <a:r>
              <a:rPr lang="en-US" dirty="0">
                <a:effectLst/>
              </a:rPr>
              <a:t>9.6 (9.2, 10.1)</a:t>
            </a:r>
          </a:p>
          <a:p>
            <a:pPr fontAlgn="t"/>
            <a:r>
              <a:rPr lang="en-US" dirty="0">
                <a:effectLst/>
              </a:rPr>
              <a:t>1.0 (reference)</a:t>
            </a:r>
          </a:p>
          <a:p>
            <a:pPr fontAlgn="t"/>
            <a:r>
              <a:rPr lang="en-US" dirty="0">
                <a:effectLst/>
              </a:rPr>
              <a:t>&gt;0 to &lt;= 3 months</a:t>
            </a:r>
          </a:p>
          <a:p>
            <a:pPr fontAlgn="t"/>
            <a:r>
              <a:rPr lang="en-US" dirty="0">
                <a:effectLst/>
              </a:rPr>
              <a:t>530</a:t>
            </a:r>
          </a:p>
          <a:p>
            <a:pPr fontAlgn="t"/>
            <a:r>
              <a:rPr lang="en-US" dirty="0">
                <a:effectLst/>
              </a:rPr>
              <a:t>13.1 (12.0, 14.3)</a:t>
            </a:r>
          </a:p>
          <a:p>
            <a:pPr fontAlgn="t"/>
            <a:r>
              <a:rPr lang="en-US" dirty="0">
                <a:effectLst/>
              </a:rPr>
              <a:t>1.29 (1.17, 1.42)</a:t>
            </a:r>
          </a:p>
          <a:p>
            <a:pPr fontAlgn="t"/>
            <a:r>
              <a:rPr lang="en-US" dirty="0">
                <a:effectLst/>
              </a:rPr>
              <a:t>&gt;3 months &lt;=1 year</a:t>
            </a:r>
          </a:p>
          <a:p>
            <a:pPr fontAlgn="t"/>
            <a:r>
              <a:rPr lang="en-US" dirty="0">
                <a:effectLst/>
              </a:rPr>
              <a:t>539</a:t>
            </a:r>
          </a:p>
          <a:p>
            <a:pPr fontAlgn="t"/>
            <a:r>
              <a:rPr lang="en-US" dirty="0">
                <a:effectLst/>
              </a:rPr>
              <a:t>12.0 (11.0, 13.1)</a:t>
            </a:r>
          </a:p>
          <a:p>
            <a:pPr fontAlgn="t"/>
            <a:r>
              <a:rPr lang="en-US" dirty="0">
                <a:effectLst/>
              </a:rPr>
              <a:t>1.12 (1.02, 1.24)</a:t>
            </a:r>
          </a:p>
          <a:p>
            <a:pPr fontAlgn="t"/>
            <a:r>
              <a:rPr lang="en-US" dirty="0">
                <a:effectLst/>
              </a:rPr>
              <a:t>&gt;1 to &lt;=2 years</a:t>
            </a:r>
          </a:p>
          <a:p>
            <a:pPr fontAlgn="t"/>
            <a:r>
              <a:rPr lang="en-US" dirty="0">
                <a:effectLst/>
              </a:rPr>
              <a:t>422</a:t>
            </a:r>
          </a:p>
          <a:p>
            <a:pPr fontAlgn="t"/>
            <a:r>
              <a:rPr lang="en-US" dirty="0">
                <a:effectLst/>
              </a:rPr>
              <a:t>13.3 (12.0, 14.6)</a:t>
            </a:r>
          </a:p>
          <a:p>
            <a:pPr fontAlgn="t"/>
            <a:r>
              <a:rPr lang="en-US" dirty="0">
                <a:effectLst/>
              </a:rPr>
              <a:t>1.21 (1.09, 1.35)</a:t>
            </a:r>
          </a:p>
          <a:p>
            <a:pPr fontAlgn="t"/>
            <a:r>
              <a:rPr lang="en-US" dirty="0">
                <a:effectLst/>
              </a:rPr>
              <a:t>&gt;2 to &lt;=3 years</a:t>
            </a:r>
          </a:p>
          <a:p>
            <a:pPr fontAlgn="t"/>
            <a:r>
              <a:rPr lang="en-US" dirty="0">
                <a:effectLst/>
              </a:rPr>
              <a:t>235</a:t>
            </a:r>
          </a:p>
          <a:p>
            <a:pPr fontAlgn="t"/>
            <a:r>
              <a:rPr lang="en-US" dirty="0">
                <a:effectLst/>
              </a:rPr>
              <a:t>15.7 (13.7, 17.8)</a:t>
            </a:r>
          </a:p>
          <a:p>
            <a:pPr fontAlgn="t"/>
            <a:r>
              <a:rPr lang="en-US" dirty="0">
                <a:effectLst/>
              </a:rPr>
              <a:t>1.39(1.21, 1.59)</a:t>
            </a:r>
          </a:p>
          <a:p>
            <a:pPr fontAlgn="t"/>
            <a:r>
              <a:rPr lang="en-US" dirty="0">
                <a:effectLst/>
              </a:rPr>
              <a:t>*adjusted for age, region, race, rural or urban, median income, calendar year, comorbidity(fragility fracture, </a:t>
            </a:r>
            <a:r>
              <a:rPr lang="en-US" dirty="0" err="1">
                <a:effectLst/>
              </a:rPr>
              <a:t>charlson</a:t>
            </a:r>
            <a:r>
              <a:rPr lang="en-US" dirty="0">
                <a:effectLst/>
              </a:rPr>
              <a:t> comorbidity index score), DXA, number of physician visits, care by a rheumatologist or endocrinologist, long term care residence, vitamin D deficiency, glucocorticoids, and proton pump inhibitors</a:t>
            </a:r>
          </a:p>
          <a:p>
            <a:r>
              <a:rPr lang="en-US" sz="1200" b="1" kern="1200" dirty="0">
                <a:solidFill>
                  <a:schemeClr val="tx1"/>
                </a:solidFill>
                <a:effectLst/>
                <a:latin typeface="+mn-lt"/>
                <a:ea typeface="+mn-ea"/>
                <a:cs typeface="+mn-cs"/>
              </a:rPr>
              <a:t>Conclusions:</a:t>
            </a:r>
            <a:r>
              <a:rPr lang="en-US" sz="1200" kern="1200" dirty="0">
                <a:solidFill>
                  <a:schemeClr val="tx1"/>
                </a:solidFill>
                <a:effectLst/>
                <a:latin typeface="+mn-lt"/>
                <a:ea typeface="+mn-ea"/>
                <a:cs typeface="+mn-cs"/>
              </a:rPr>
              <a:t> In a large cohort of U.S. women, a BP drug holiday greater than 2 years was associated with a significantly increased risk for hip fracture of up to 39% compared to continued BP use. </a:t>
            </a:r>
            <a:endParaRPr lang="en-US" dirty="0"/>
          </a:p>
          <a:p>
            <a:r>
              <a:rPr lang="en-US" sz="1200" b="1" kern="1200" dirty="0">
                <a:solidFill>
                  <a:schemeClr val="tx1"/>
                </a:solidFill>
                <a:effectLst/>
                <a:latin typeface="+mn-lt"/>
                <a:ea typeface="+mn-ea"/>
                <a:cs typeface="+mn-cs"/>
              </a:rPr>
              <a:t>Disclosure of Interest</a:t>
            </a:r>
            <a:r>
              <a:rPr lang="en-US" sz="1200" kern="1200" dirty="0">
                <a:solidFill>
                  <a:schemeClr val="tx1"/>
                </a:solidFill>
                <a:effectLst/>
                <a:latin typeface="+mn-lt"/>
                <a:ea typeface="+mn-ea"/>
                <a:cs typeface="+mn-cs"/>
              </a:rPr>
              <a:t>: J. Curtis Grant/research support from: AbbVie, Amgen, BMS, </a:t>
            </a:r>
            <a:r>
              <a:rPr lang="en-US" sz="1200" kern="1200" dirty="0" err="1">
                <a:solidFill>
                  <a:schemeClr val="tx1"/>
                </a:solidFill>
                <a:effectLst/>
                <a:latin typeface="+mn-lt"/>
                <a:ea typeface="+mn-ea"/>
                <a:cs typeface="+mn-cs"/>
              </a:rPr>
              <a:t>Corrona</a:t>
            </a:r>
            <a:r>
              <a:rPr lang="en-US" sz="1200" kern="1200" dirty="0">
                <a:solidFill>
                  <a:schemeClr val="tx1"/>
                </a:solidFill>
                <a:effectLst/>
                <a:latin typeface="+mn-lt"/>
                <a:ea typeface="+mn-ea"/>
                <a:cs typeface="+mn-cs"/>
              </a:rPr>
              <a:t>, Janssen, Lilly, Myriad, Pfizer, Roche/Genentech, UCB, Consultant for: AbbVie, Amgen, BMS, </a:t>
            </a:r>
            <a:r>
              <a:rPr lang="en-US" sz="1200" kern="1200" dirty="0" err="1">
                <a:solidFill>
                  <a:schemeClr val="tx1"/>
                </a:solidFill>
                <a:effectLst/>
                <a:latin typeface="+mn-lt"/>
                <a:ea typeface="+mn-ea"/>
                <a:cs typeface="+mn-cs"/>
              </a:rPr>
              <a:t>Corrona</a:t>
            </a:r>
            <a:r>
              <a:rPr lang="en-US" sz="1200" kern="1200" dirty="0">
                <a:solidFill>
                  <a:schemeClr val="tx1"/>
                </a:solidFill>
                <a:effectLst/>
                <a:latin typeface="+mn-lt"/>
                <a:ea typeface="+mn-ea"/>
                <a:cs typeface="+mn-cs"/>
              </a:rPr>
              <a:t>, Janssen, Lilly, Myriad, Pfizer, Roche/Genentech, UCB, R. Chen Grant/research support from: Amgen, Z. Li Grant/research support from: Amgen, T. Arora Grant/research support from: Amgen, K. </a:t>
            </a:r>
            <a:r>
              <a:rPr lang="en-US" sz="1200" kern="1200" dirty="0" err="1">
                <a:solidFill>
                  <a:schemeClr val="tx1"/>
                </a:solidFill>
                <a:effectLst/>
                <a:latin typeface="+mn-lt"/>
                <a:ea typeface="+mn-ea"/>
                <a:cs typeface="+mn-cs"/>
              </a:rPr>
              <a:t>Saag</a:t>
            </a:r>
            <a:r>
              <a:rPr lang="en-US" sz="1200" kern="1200" dirty="0">
                <a:solidFill>
                  <a:schemeClr val="tx1"/>
                </a:solidFill>
                <a:effectLst/>
                <a:latin typeface="+mn-lt"/>
                <a:ea typeface="+mn-ea"/>
                <a:cs typeface="+mn-cs"/>
              </a:rPr>
              <a:t> Grant/research support from: Amgen, Merck, Consultant for: Amgen, Merck, Radius, N. Wright: None declared, S. Daigle: None declared, M. Kilgore Grant/research support from: Amgen, E. </a:t>
            </a:r>
            <a:r>
              <a:rPr lang="en-US" sz="1200" kern="1200" dirty="0" err="1">
                <a:solidFill>
                  <a:schemeClr val="tx1"/>
                </a:solidFill>
                <a:effectLst/>
                <a:latin typeface="+mn-lt"/>
                <a:ea typeface="+mn-ea"/>
                <a:cs typeface="+mn-cs"/>
              </a:rPr>
              <a:t>Delzell</a:t>
            </a:r>
            <a:r>
              <a:rPr lang="en-US" sz="1200" kern="1200" dirty="0">
                <a:solidFill>
                  <a:schemeClr val="tx1"/>
                </a:solidFill>
                <a:effectLst/>
                <a:latin typeface="+mn-lt"/>
                <a:ea typeface="+mn-ea"/>
                <a:cs typeface="+mn-cs"/>
              </a:rPr>
              <a:t>: None declared</a:t>
            </a:r>
            <a:endParaRPr lang="en-US" dirty="0"/>
          </a:p>
          <a:p>
            <a:r>
              <a:rPr lang="en-US" sz="1200" b="1" kern="1200" dirty="0">
                <a:solidFill>
                  <a:schemeClr val="tx1"/>
                </a:solidFill>
                <a:effectLst/>
                <a:latin typeface="+mn-lt"/>
                <a:ea typeface="+mn-ea"/>
                <a:cs typeface="+mn-cs"/>
              </a:rPr>
              <a:t>DOI</a:t>
            </a:r>
            <a:r>
              <a:rPr lang="en-US" b="1" dirty="0"/>
              <a:t>:</a:t>
            </a:r>
            <a:r>
              <a:rPr lang="en-US" sz="1200" kern="1200" dirty="0">
                <a:solidFill>
                  <a:schemeClr val="tx1"/>
                </a:solidFill>
                <a:effectLst/>
                <a:latin typeface="+mn-lt"/>
                <a:ea typeface="+mn-ea"/>
                <a:cs typeface="+mn-cs"/>
              </a:rPr>
              <a:t> </a:t>
            </a:r>
            <a:r>
              <a:rPr lang="en-US" sz="1200" dirty="0">
                <a:effectLst/>
              </a:rPr>
              <a:t>10.1136/annrheumdis-2018-eular.</a:t>
            </a:r>
            <a:r>
              <a:rPr lang="en-US" sz="1200" kern="1200" dirty="0">
                <a:solidFill>
                  <a:schemeClr val="tx1"/>
                </a:solidFill>
                <a:effectLst/>
                <a:latin typeface="+mn-lt"/>
                <a:ea typeface="+mn-ea"/>
                <a:cs typeface="+mn-cs"/>
              </a:rPr>
              <a:t>4953</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40DDA-6190-4953-85F4-A7317E2F84D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963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PD-1:Pembrolizumab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Ketruda</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NSCLC</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Melanoma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Hodgkin lymphoma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Urothelial carcinoma</a:t>
            </a:r>
            <a:endParaRPr lang="en-US" sz="1200" b="0" i="0" u="none" strike="noStrike" dirty="0">
              <a:effectLst/>
              <a:latin typeface="Arial" panose="020B0604020202020204" pitchFamily="34" charset="0"/>
            </a:endParaRPr>
          </a:p>
          <a:p>
            <a:pPr rtl="0" eaLnBrk="1" fontAlgn="t" latinLnBrk="0" hangingPunct="1"/>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PD-1: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Nivolumab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Opdivo</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a:t>
            </a:r>
            <a:endParaRPr lang="en-US" sz="1200" b="1"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Hodgkin lymphoma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Renal cell carcinoma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NSCLC</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Melanoma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Head and neck</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Urothelial carcinoma</a:t>
            </a:r>
          </a:p>
          <a:p>
            <a:pPr rtl="0" eaLnBrk="1" fontAlgn="t" latinLnBrk="0" hangingPunct="1"/>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PD-L1: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Atezolizumab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Tecentriq</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Urothelial carcinoma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NSCLC</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p>
          <a:p>
            <a:pPr rtl="0" eaLnBrk="1" fontAlgn="t" latinLnBrk="0" hangingPunct="1"/>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PD-L1: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Durvalumab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Imfinzi</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a:t>
            </a:r>
            <a:endParaRPr lang="en-US" sz="1200" b="1"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Urothelial carcinoma</a:t>
            </a:r>
            <a:endParaRPr lang="en-US" sz="1200" b="0" i="0" u="none" strike="noStrike" dirty="0">
              <a:effectLst/>
              <a:latin typeface="Arial" panose="020B0604020202020204" pitchFamily="34" charset="0"/>
            </a:endParaRPr>
          </a:p>
          <a:p>
            <a:pPr rtl="0" eaLnBrk="1" fontAlgn="t" latinLnBrk="0" hangingPunct="1"/>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PD-L1: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Avelumab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Bavencio</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a:t>
            </a:r>
            <a:br>
              <a:rPr lang="en-GB" sz="1200" b="1" i="0" u="none" strike="noStrike" kern="1200" dirty="0">
                <a:solidFill>
                  <a:schemeClr val="tx1"/>
                </a:solidFill>
                <a:effectLst/>
                <a:latin typeface="Arial" panose="020B0604020202020204" pitchFamily="34" charset="0"/>
                <a:ea typeface="+mn-ea"/>
                <a:cs typeface="Arial" panose="020B0604020202020204" pitchFamily="34" charset="0"/>
              </a:rPr>
            </a:b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Merkel-cell carcinoma</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Urothelial cell carcinoma</a:t>
            </a:r>
            <a:endParaRPr lang="en-US" sz="1200" b="0" i="0" u="none" strike="noStrike" dirty="0">
              <a:effectLst/>
              <a:latin typeface="Arial" panose="020B0604020202020204" pitchFamily="34" charset="0"/>
            </a:endParaRPr>
          </a:p>
          <a:p>
            <a:pPr rtl="0" eaLnBrk="1" fontAlgn="t" latinLnBrk="0" hangingPunct="1"/>
            <a:endParaRPr lang="en-US" sz="1200" b="0" i="0" u="none" strike="noStrike" dirty="0">
              <a:effectLst/>
              <a:latin typeface="Arial" panose="020B0604020202020204" pitchFamily="34" charset="0"/>
            </a:endParaRPr>
          </a:p>
          <a:p>
            <a:pPr rtl="0" eaLnBrk="1" fontAlgn="t" latinLnBrk="0" hangingPunct="1"/>
            <a:r>
              <a:rPr lang="en-GB" sz="1200" b="1" i="0" u="none" strike="noStrike" kern="1200" baseline="30000" dirty="0">
                <a:solidFill>
                  <a:schemeClr val="tx1"/>
                </a:solidFill>
                <a:effectLst/>
                <a:latin typeface="Arial" panose="020B0604020202020204" pitchFamily="34" charset="0"/>
                <a:ea typeface="+mn-ea"/>
                <a:cs typeface="Arial" panose="020B0604020202020204" pitchFamily="34" charset="0"/>
              </a:rPr>
              <a:t>)</a:t>
            </a:r>
            <a:endParaRPr lang="en-US" sz="1200" b="0" i="0" u="none" strike="noStrike" dirty="0">
              <a:effectLst/>
              <a:latin typeface="Arial" panose="020B0604020202020204" pitchFamily="34" charset="0"/>
            </a:endParaRPr>
          </a:p>
          <a:p>
            <a:pPr rtl="0" eaLnBrk="1" fontAlgn="t" latinLnBrk="0" hangingPunct="1"/>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CTLA-4: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Ipilumab</a:t>
            </a: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1" i="0" u="none" strike="noStrike" kern="1200" dirty="0" err="1">
                <a:solidFill>
                  <a:schemeClr val="tx1"/>
                </a:solidFill>
                <a:effectLst/>
                <a:latin typeface="Arial" panose="020B0604020202020204" pitchFamily="34" charset="0"/>
                <a:ea typeface="+mn-ea"/>
                <a:cs typeface="Arial" panose="020B0604020202020204" pitchFamily="34" charset="0"/>
              </a:rPr>
              <a:t>Yervoy</a:t>
            </a:r>
            <a:r>
              <a:rPr lang="en-GB" sz="1200" b="1" i="0" u="none" strike="noStrike" kern="1200" baseline="30000" dirty="0" err="1">
                <a:solidFill>
                  <a:schemeClr val="tx1"/>
                </a:solidFill>
                <a:effectLst/>
                <a:latin typeface="Arial" panose="020B0604020202020204" pitchFamily="34" charset="0"/>
                <a:ea typeface="+mn-ea"/>
                <a:cs typeface="Arial" panose="020B0604020202020204" pitchFamily="34" charset="0"/>
              </a:rPr>
              <a:t>TM</a:t>
            </a:r>
            <a:endParaRPr lang="en-US" sz="1200" b="0" i="0" u="none" strike="noStrike" dirty="0">
              <a:effectLst/>
              <a:latin typeface="Arial" panose="020B0604020202020204" pitchFamily="34" charset="0"/>
            </a:endParaRPr>
          </a:p>
          <a:p>
            <a:pPr rtl="0" eaLnBrk="1" fontAlgn="t" latinLnBrk="0" hangingPunct="1"/>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Melanoma (monotherapy and in combi with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nivolumab</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t>
            </a:r>
            <a:endParaRPr lang="en-US" sz="1200" b="0" i="0" u="none" strike="noStrike" dirty="0">
              <a:effectLst/>
              <a:latin typeface="Arial" panose="020B0604020202020204" pitchFamily="34" charset="0"/>
            </a:endParaRPr>
          </a:p>
          <a:p>
            <a:pPr rtl="0" eaLnBrk="1" fontAlgn="t" latinLnBrk="0" hangingPunct="1"/>
            <a:endParaRPr lang="en-US" dirty="0"/>
          </a:p>
        </p:txBody>
      </p:sp>
    </p:spTree>
    <p:extLst>
      <p:ext uri="{BB962C8B-B14F-4D97-AF65-F5344CB8AC3E}">
        <p14:creationId xmlns:p14="http://schemas.microsoft.com/office/powerpoint/2010/main" val="2361860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OP0197</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RHEUMATIC AND MUSCULOSKELETAL ADVERSE EVENTS ASSOCIATED WITH IMMUNE CHECKPOINT INHIBITORS: DATA MINING OF THE US FOOD AND DRUG ADMINISTRATION ADVERSE EVENT REPORTING SYSTEM </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X. Pundole</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M. Sarangdhar</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 M. E. Suarez-Almazor</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The University of Texas MD Anderson Cancer </a:t>
            </a:r>
            <a:r>
              <a:rPr lang="en-GB" sz="1200" kern="1200" dirty="0" err="1">
                <a:solidFill>
                  <a:schemeClr val="tx1"/>
                </a:solidFill>
                <a:effectLst/>
                <a:latin typeface="Arial" panose="020B0604020202020204" pitchFamily="34" charset="0"/>
                <a:ea typeface="+mn-ea"/>
                <a:cs typeface="Arial" panose="020B0604020202020204" pitchFamily="34" charset="0"/>
              </a:rPr>
              <a:t>Center</a:t>
            </a:r>
            <a:r>
              <a:rPr lang="en-GB" sz="1200" kern="1200" dirty="0">
                <a:solidFill>
                  <a:schemeClr val="tx1"/>
                </a:solidFill>
                <a:effectLst/>
                <a:latin typeface="Arial" panose="020B0604020202020204" pitchFamily="34" charset="0"/>
                <a:ea typeface="+mn-ea"/>
                <a:cs typeface="Arial" panose="020B0604020202020204" pitchFamily="34" charset="0"/>
              </a:rPr>
              <a:t>, Houston, </a:t>
            </a:r>
            <a:r>
              <a:rPr lang="en-GB" sz="1200" kern="1200" baseline="30000" dirty="0">
                <a:solidFill>
                  <a:schemeClr val="tx1"/>
                </a:solidFill>
                <a:effectLst/>
                <a:latin typeface="Arial" panose="020B0604020202020204" pitchFamily="34" charset="0"/>
                <a:ea typeface="+mn-ea"/>
                <a:cs typeface="Arial" panose="020B0604020202020204" pitchFamily="34" charset="0"/>
              </a:rPr>
              <a:t>2</a:t>
            </a:r>
            <a:r>
              <a:rPr lang="en-GB" sz="1200" kern="1200" dirty="0">
                <a:solidFill>
                  <a:schemeClr val="tx1"/>
                </a:solidFill>
                <a:effectLst/>
                <a:latin typeface="Arial" panose="020B0604020202020204" pitchFamily="34" charset="0"/>
                <a:ea typeface="+mn-ea"/>
                <a:cs typeface="Arial" panose="020B0604020202020204" pitchFamily="34" charset="0"/>
              </a:rPr>
              <a:t>Division of Biomedical Informatics, Cincinnati Children's Hospital Medical </a:t>
            </a:r>
            <a:r>
              <a:rPr lang="en-GB" sz="1200" kern="1200" dirty="0" err="1">
                <a:solidFill>
                  <a:schemeClr val="tx1"/>
                </a:solidFill>
                <a:effectLst/>
                <a:latin typeface="Arial" panose="020B0604020202020204" pitchFamily="34" charset="0"/>
                <a:ea typeface="+mn-ea"/>
                <a:cs typeface="Arial" panose="020B0604020202020204" pitchFamily="34" charset="0"/>
              </a:rPr>
              <a:t>Center</a:t>
            </a:r>
            <a:r>
              <a:rPr lang="en-GB" sz="1200" kern="1200" dirty="0">
                <a:solidFill>
                  <a:schemeClr val="tx1"/>
                </a:solidFill>
                <a:effectLst/>
                <a:latin typeface="Arial" panose="020B0604020202020204" pitchFamily="34" charset="0"/>
                <a:ea typeface="+mn-ea"/>
                <a:cs typeface="Arial" panose="020B0604020202020204" pitchFamily="34" charset="0"/>
              </a:rPr>
              <a:t>, Cincinnati, </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Department of General Internal Medicine, Section of Rheumatology and Clinical Immunology, The University of Texas MD Anderson Cancer </a:t>
            </a:r>
            <a:r>
              <a:rPr lang="en-GB" sz="1200" kern="1200" dirty="0" err="1">
                <a:solidFill>
                  <a:schemeClr val="tx1"/>
                </a:solidFill>
                <a:effectLst/>
                <a:latin typeface="Arial" panose="020B0604020202020204" pitchFamily="34" charset="0"/>
                <a:ea typeface="+mn-ea"/>
                <a:cs typeface="Arial" panose="020B0604020202020204" pitchFamily="34" charset="0"/>
              </a:rPr>
              <a:t>Center</a:t>
            </a:r>
            <a:r>
              <a:rPr lang="en-GB" sz="1200" kern="1200" dirty="0">
                <a:solidFill>
                  <a:schemeClr val="tx1"/>
                </a:solidFill>
                <a:effectLst/>
                <a:latin typeface="Arial" panose="020B0604020202020204" pitchFamily="34" charset="0"/>
                <a:ea typeface="+mn-ea"/>
                <a:cs typeface="Arial" panose="020B0604020202020204" pitchFamily="34" charset="0"/>
              </a:rPr>
              <a:t>, Houston, United States</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b="1" kern="1200" dirty="0">
                <a:solidFill>
                  <a:schemeClr val="tx1"/>
                </a:solidFill>
                <a:effectLst/>
                <a:latin typeface="Arial" panose="020B0604020202020204" pitchFamily="34" charset="0"/>
                <a:ea typeface="+mn-ea"/>
                <a:cs typeface="Arial" panose="020B0604020202020204" pitchFamily="34" charset="0"/>
              </a:rPr>
              <a:t>Background:</a:t>
            </a:r>
            <a:r>
              <a:rPr lang="en-GB" sz="1200" kern="1200" dirty="0">
                <a:solidFill>
                  <a:schemeClr val="tx1"/>
                </a:solidFill>
                <a:effectLst/>
                <a:latin typeface="Arial" panose="020B0604020202020204" pitchFamily="34" charset="0"/>
                <a:ea typeface="+mn-ea"/>
                <a:cs typeface="Arial" panose="020B0604020202020204" pitchFamily="34" charset="0"/>
              </a:rPr>
              <a:t> Immune-modulating monoclonal antibodies directed against immune checkpoints ((cytotoxic T lymphocyte-associated antigen 4 (CTLA-4), programmed cell death-1 receptor (PD-1) and its ligand PD-L1)), have demonstrated tremendous promise in the treatment of diverse solid </a:t>
            </a:r>
            <a:r>
              <a:rPr lang="en-GB" sz="1200" kern="1200" dirty="0" err="1">
                <a:solidFill>
                  <a:schemeClr val="tx1"/>
                </a:solidFill>
                <a:effectLst/>
                <a:latin typeface="Arial" panose="020B0604020202020204" pitchFamily="34" charset="0"/>
                <a:ea typeface="+mn-ea"/>
                <a:cs typeface="Arial" panose="020B0604020202020204" pitchFamily="34" charset="0"/>
              </a:rPr>
              <a:t>tumor</a:t>
            </a:r>
            <a:r>
              <a:rPr lang="en-GB" sz="1200" kern="1200" dirty="0">
                <a:solidFill>
                  <a:schemeClr val="tx1"/>
                </a:solidFill>
                <a:effectLst/>
                <a:latin typeface="Arial" panose="020B0604020202020204" pitchFamily="34" charset="0"/>
                <a:ea typeface="+mn-ea"/>
                <a:cs typeface="Arial" panose="020B0604020202020204" pitchFamily="34" charset="0"/>
              </a:rPr>
              <a:t> types, including melanoma, non-small cell lung cancer, among others and have improved survival rates of these cancer patients. However, these advances have created a new set of challenges in identifying and managing toxicities. </a:t>
            </a:r>
          </a:p>
          <a:p>
            <a:r>
              <a:rPr lang="en-GB" sz="1200" b="1" kern="1200" dirty="0">
                <a:solidFill>
                  <a:schemeClr val="tx1"/>
                </a:solidFill>
                <a:effectLst/>
                <a:latin typeface="Arial" panose="020B0604020202020204" pitchFamily="34" charset="0"/>
                <a:ea typeface="+mn-ea"/>
                <a:cs typeface="Arial" panose="020B0604020202020204" pitchFamily="34" charset="0"/>
              </a:rPr>
              <a:t>Objectives:</a:t>
            </a:r>
            <a:r>
              <a:rPr lang="en-GB" sz="1200" kern="1200" dirty="0">
                <a:solidFill>
                  <a:schemeClr val="tx1"/>
                </a:solidFill>
                <a:effectLst/>
                <a:latin typeface="Arial" panose="020B0604020202020204" pitchFamily="34" charset="0"/>
                <a:ea typeface="+mn-ea"/>
                <a:cs typeface="Arial" panose="020B0604020202020204" pitchFamily="34" charset="0"/>
              </a:rPr>
              <a:t> To identify emerging trends of rheumatic and musculoskeletal adverse events by immune checkpoint inhibitor (ICI) treatment in the US Food and Drug Administration (FDA) Adverse Events Reporting System (FAERS).</a:t>
            </a:r>
          </a:p>
          <a:p>
            <a:r>
              <a:rPr lang="en-GB" sz="1200" b="1" kern="1200" dirty="0">
                <a:solidFill>
                  <a:schemeClr val="tx1"/>
                </a:solidFill>
                <a:effectLst/>
                <a:latin typeface="Arial" panose="020B0604020202020204" pitchFamily="34" charset="0"/>
                <a:ea typeface="+mn-ea"/>
                <a:cs typeface="Arial" panose="020B0604020202020204" pitchFamily="34" charset="0"/>
              </a:rPr>
              <a:t>Methods:</a:t>
            </a:r>
            <a:r>
              <a:rPr lang="en-GB" sz="1200" kern="1200" dirty="0">
                <a:solidFill>
                  <a:schemeClr val="tx1"/>
                </a:solidFill>
                <a:effectLst/>
                <a:latin typeface="Arial" panose="020B0604020202020204" pitchFamily="34" charset="0"/>
                <a:ea typeface="+mn-ea"/>
                <a:cs typeface="Arial" panose="020B0604020202020204" pitchFamily="34" charset="0"/>
              </a:rPr>
              <a:t> We used </a:t>
            </a:r>
            <a:r>
              <a:rPr lang="en-GB" sz="1200" kern="1200" dirty="0" err="1">
                <a:solidFill>
                  <a:schemeClr val="tx1"/>
                </a:solidFill>
                <a:effectLst/>
                <a:latin typeface="Arial" panose="020B0604020202020204" pitchFamily="34" charset="0"/>
                <a:ea typeface="+mn-ea"/>
                <a:cs typeface="Arial" panose="020B0604020202020204" pitchFamily="34" charset="0"/>
              </a:rPr>
              <a:t>AERSMine</a:t>
            </a:r>
            <a:r>
              <a:rPr lang="en-GB" sz="1200" kern="1200" dirty="0">
                <a:solidFill>
                  <a:schemeClr val="tx1"/>
                </a:solidFill>
                <a:effectLst/>
                <a:latin typeface="Arial" panose="020B0604020202020204" pitchFamily="34" charset="0"/>
                <a:ea typeface="+mn-ea"/>
                <a:cs typeface="Arial" panose="020B0604020202020204" pitchFamily="34" charset="0"/>
              </a:rPr>
              <a:t>, an open-access web based application to mine the FAERS database from the first quarter (Q1) of 2011 to the third quarter (Q3) of 2017, approximately 7.1 million patients. Measures of disproportionality were calculated using well-established pharmacovigilance metrics, Relative Risks (RR) and safety signals (information component, (IC)), in a subset of patients with a cancer diagnosis. Terminology used for categorization of adverse events was as included in the FAERS. Fisher’s exact test was used to determine significant adverse event differences by ICI treatment and age.</a:t>
            </a:r>
          </a:p>
          <a:p>
            <a:r>
              <a:rPr lang="en-GB" sz="1200" b="1" kern="1200" dirty="0">
                <a:solidFill>
                  <a:schemeClr val="tx1"/>
                </a:solidFill>
                <a:effectLst/>
                <a:latin typeface="Arial" panose="020B0604020202020204" pitchFamily="34" charset="0"/>
                <a:ea typeface="+mn-ea"/>
                <a:cs typeface="Arial" panose="020B0604020202020204" pitchFamily="34" charset="0"/>
              </a:rPr>
              <a:t>Results:</a:t>
            </a:r>
            <a:r>
              <a:rPr lang="en-GB" sz="1200" kern="1200" dirty="0">
                <a:solidFill>
                  <a:schemeClr val="tx1"/>
                </a:solidFill>
                <a:effectLst/>
                <a:latin typeface="Arial" panose="020B0604020202020204" pitchFamily="34" charset="0"/>
                <a:ea typeface="+mn-ea"/>
                <a:cs typeface="Arial" panose="020B0604020202020204" pitchFamily="34" charset="0"/>
              </a:rPr>
              <a:t> We identified 30,939 unique patients with cancer and reports of immune checkpoint inhibitor associated toxicities. More than half of these reports were in relation with anti PD-1 inhibitors. Statistically significant adverse events associated with ICI therapy identified as toxicity signals with different agents included: (1) NIVOLUMAB: myositis (n=102; RR, 1.35; p&lt;0.01; IC, 0.43), rheumatoid arthritis (n=67; RR, 1.52; IC, 0.61), psoriatic arthropathy (n=20; RR, 1.93, IC, 0.95), musculoskeletal pain (n=76; RR, 1.37; IC, 0.45) and myasthenia gravis (n=66; RR, 1.42; IC, 0.50); (2) PEMBROLIZUMAB:  arthralgia (n=151; RR, 1.43; IC, 0.52) and pain in an extremity (n=58; RR, 1.35; IC, 0.43); (3) DURVALUMAB: polymyositis (n=2; RR, 4.41; IC, 2.15), rhabdomyolysis (n=4; RR, 2.68; IC, 1.42), and autoimmune arthritis (n=2; RR, 8.83; IC, 3.14); (4) IPILIMUMAB:  muscular weakness (n=157; RR, 1.70; IC, 0.76) and back pain (n=105; RR, 1.27; IC, 0.34). In general, rates of rheumatic and musculoskeletal adverse events were higher in men and in the elderly population (&gt; 65 years).</a:t>
            </a:r>
          </a:p>
          <a:p>
            <a:r>
              <a:rPr lang="en-GB" sz="1200" b="1" kern="1200" dirty="0">
                <a:solidFill>
                  <a:schemeClr val="tx1"/>
                </a:solidFill>
                <a:effectLst/>
                <a:latin typeface="Arial" panose="020B0604020202020204" pitchFamily="34" charset="0"/>
                <a:ea typeface="+mn-ea"/>
                <a:cs typeface="Arial" panose="020B0604020202020204" pitchFamily="34" charset="0"/>
              </a:rPr>
              <a:t>Conclusions:</a:t>
            </a:r>
            <a:r>
              <a:rPr lang="en-GB" sz="1200" kern="1200" dirty="0">
                <a:solidFill>
                  <a:schemeClr val="tx1"/>
                </a:solidFill>
                <a:effectLst/>
                <a:latin typeface="Arial" panose="020B0604020202020204" pitchFamily="34" charset="0"/>
                <a:ea typeface="+mn-ea"/>
                <a:cs typeface="Arial" panose="020B0604020202020204" pitchFamily="34" charset="0"/>
              </a:rPr>
              <a:t> A wide spectrum of rheumatic and musculoskeletal toxicity signals were detected with ICI’s. Clinicians need to be vigilant about these rare but debilitating complications. Future studies to explore mechanisms and optimal management strategies of these toxicities are warranted. </a:t>
            </a:r>
          </a:p>
          <a:p>
            <a:r>
              <a:rPr lang="en-GB" sz="1200" b="1" kern="1200" dirty="0">
                <a:solidFill>
                  <a:schemeClr val="tx1"/>
                </a:solidFill>
                <a:effectLst/>
                <a:latin typeface="Arial" panose="020B0604020202020204" pitchFamily="34" charset="0"/>
                <a:ea typeface="+mn-ea"/>
                <a:cs typeface="Arial" panose="020B0604020202020204" pitchFamily="34" charset="0"/>
              </a:rPr>
              <a:t>References: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Sarangdhar</a:t>
            </a:r>
            <a:r>
              <a:rPr lang="en-GB" sz="1200" kern="1200" dirty="0">
                <a:solidFill>
                  <a:schemeClr val="tx1"/>
                </a:solidFill>
                <a:effectLst/>
                <a:latin typeface="Arial" panose="020B0604020202020204" pitchFamily="34" charset="0"/>
                <a:ea typeface="+mn-ea"/>
                <a:cs typeface="Arial" panose="020B0604020202020204" pitchFamily="34" charset="0"/>
              </a:rPr>
              <a:t> M, </a:t>
            </a:r>
            <a:r>
              <a:rPr lang="en-GB" sz="1200" kern="1200" dirty="0" err="1">
                <a:solidFill>
                  <a:schemeClr val="tx1"/>
                </a:solidFill>
                <a:effectLst/>
                <a:latin typeface="Arial" panose="020B0604020202020204" pitchFamily="34" charset="0"/>
                <a:ea typeface="+mn-ea"/>
                <a:cs typeface="Arial" panose="020B0604020202020204" pitchFamily="34" charset="0"/>
              </a:rPr>
              <a:t>Tabar</a:t>
            </a:r>
            <a:r>
              <a:rPr lang="en-GB" sz="1200" kern="1200" dirty="0">
                <a:solidFill>
                  <a:schemeClr val="tx1"/>
                </a:solidFill>
                <a:effectLst/>
                <a:latin typeface="Arial" panose="020B0604020202020204" pitchFamily="34" charset="0"/>
                <a:ea typeface="+mn-ea"/>
                <a:cs typeface="Arial" panose="020B0604020202020204" pitchFamily="34" charset="0"/>
              </a:rPr>
              <a:t> S, Schmidt C, et al: Data mining differential clinical outcomes associated with drug regimens using adverse event reporting data. Nat </a:t>
            </a:r>
            <a:r>
              <a:rPr lang="en-GB" sz="1200" kern="1200" dirty="0" err="1">
                <a:solidFill>
                  <a:schemeClr val="tx1"/>
                </a:solidFill>
                <a:effectLst/>
                <a:latin typeface="Arial" panose="020B0604020202020204" pitchFamily="34" charset="0"/>
                <a:ea typeface="+mn-ea"/>
                <a:cs typeface="Arial" panose="020B0604020202020204" pitchFamily="34" charset="0"/>
              </a:rPr>
              <a:t>Biotechnol</a:t>
            </a:r>
            <a:r>
              <a:rPr lang="en-GB" sz="1200" kern="1200" dirty="0">
                <a:solidFill>
                  <a:schemeClr val="tx1"/>
                </a:solidFill>
                <a:effectLst/>
                <a:latin typeface="Arial" panose="020B0604020202020204" pitchFamily="34" charset="0"/>
                <a:ea typeface="+mn-ea"/>
                <a:cs typeface="Arial" panose="020B0604020202020204" pitchFamily="34" charset="0"/>
              </a:rPr>
              <a:t> 34:697-700, 2016</a:t>
            </a:r>
          </a:p>
          <a:p>
            <a:r>
              <a:rPr lang="en-GB" sz="1200" b="1"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kern="1200" dirty="0">
                <a:solidFill>
                  <a:schemeClr val="tx1"/>
                </a:solidFill>
                <a:effectLst/>
                <a:latin typeface="Arial" panose="020B0604020202020204" pitchFamily="34" charset="0"/>
                <a:ea typeface="+mn-ea"/>
                <a:cs typeface="Arial" panose="020B0604020202020204" pitchFamily="34" charset="0"/>
              </a:rPr>
              <a:t>: None declared</a:t>
            </a:r>
          </a:p>
          <a:p>
            <a:r>
              <a:rPr lang="en-GB" sz="1200" b="1" kern="1200" dirty="0">
                <a:solidFill>
                  <a:schemeClr val="tx1"/>
                </a:solidFill>
                <a:effectLst/>
                <a:latin typeface="Arial" panose="020B0604020202020204" pitchFamily="34" charset="0"/>
                <a:ea typeface="+mn-ea"/>
                <a:cs typeface="Arial" panose="020B0604020202020204" pitchFamily="34" charset="0"/>
              </a:rPr>
              <a:t>DOI:</a:t>
            </a:r>
            <a:r>
              <a:rPr lang="en-GB" sz="1200" kern="1200" dirty="0">
                <a:solidFill>
                  <a:schemeClr val="tx1"/>
                </a:solidFill>
                <a:effectLst/>
                <a:latin typeface="Arial" panose="020B0604020202020204" pitchFamily="34" charset="0"/>
                <a:ea typeface="+mn-ea"/>
                <a:cs typeface="Arial" panose="020B0604020202020204" pitchFamily="34" charset="0"/>
              </a:rPr>
              <a:t> 10.1136/annrheumdis-2018-eular.6113</a:t>
            </a:r>
          </a:p>
          <a:p>
            <a:endParaRPr lang="en-GB" dirty="0"/>
          </a:p>
        </p:txBody>
      </p:sp>
    </p:spTree>
    <p:extLst>
      <p:ext uri="{BB962C8B-B14F-4D97-AF65-F5344CB8AC3E}">
        <p14:creationId xmlns:p14="http://schemas.microsoft.com/office/powerpoint/2010/main" val="126594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41313"/>
            <a:ext cx="4421187" cy="2487612"/>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ABSTRACT NUMBER: L06</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Safety and </a:t>
            </a:r>
            <a:r>
              <a:rPr lang="en-US" sz="1200" b="1" i="0" u="none" strike="noStrike" kern="1200" baseline="0" dirty="0" err="1">
                <a:solidFill>
                  <a:schemeClr val="tx1"/>
                </a:solidFill>
                <a:latin typeface="Arial" panose="020B0604020202020204" pitchFamily="34" charset="0"/>
                <a:ea typeface="+mn-ea"/>
                <a:cs typeface="Arial" panose="020B0604020202020204" pitchFamily="34" charset="0"/>
              </a:rPr>
              <a:t>Effcacy</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 of Filgotinib in a Phase 3 Trial of Patients with Active Rheumatoid Arthritis and Inadequate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Response or Intolerance to Biologic DMARDs</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C. Genovese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Kenneth C.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Kalunian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David Walker , Jacques-Eric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Gottenberg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Kurt de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Vlam</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Neelufar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Moza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arian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Beatrix Bartok , Franziska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Matzkies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Jie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Gao , Ying Guo , Chantal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Tasset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John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Sundy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 Tsutomu </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Background/Purpose: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Filgotinib (FIL), an oral, selective, Janus Kinase 1 (JAK1) inhibitor was effective in phase 2 studies of active RA in patients (pts) with insufficient response to MTX, warranting further evaluation in phase 3.</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Methods: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 this global, phase 3 study (ClinicalTrials.gov Identifier: NCT02873936), pts with moderately-to-severely active RA and an inadequate response or intolerance to 1 or more prior biologic DMARDs (bDMARDs), were randomized 1:1:1 to once daily FIL 200 mg, 100 mg, or placebo (PBO) for 24 weeks; pts were required to continue stable conventional synthetic DMARDs. The primary endpoint was the proportion of subjects who achieved an ACR20 response at Week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Results: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Baseline characteristics of the 448 pts randomized and treated with the study drug (FIL 200 mg, n=147; FIL 100 mg, n=153; and PBO, n=148) included: 80.4% female; 23.4% ≥ 3 prior bDMARDs; 56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yrs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mean age; 12.4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yrs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RA disease duration; 27 of 68 tender joint count; 17 of 66 swollen joint count; and 5.9 DAS28(CRP).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 an ACR20 response was achieved by more pts receiving FIL 200</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mg or 100 mg than PBO (66.0, 57.5 and 31.1%, respectively; both p&lt;0.001)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The reduction from baseline in HAQ-Disability Index (HAQ-DI) at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Wk</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12 was greater in the FIL 200 mg and 100 mg groups compared to the PBO group (-0.55 and -0.48 vs -0.23, respectively; both p&lt;0.001). Other key secondary endpoints, including SF-36 and FACIT-Fatigue, were also met at both FIL doses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Adverse event (AE) rates were similar for FIL 200 mg, FIL 100 mg and PBO groups (69.4% and 63.4% vs 67.6%, respectively) as were rates of serious AEs (4.1%, 5.2% and 3.4%, respectively)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Table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There were 4 cases of uncomplicated herpes zoster (2 in each FIL group). There was one non-serious AE of retinal vein occlusion in the FIL 200 mg group; no other venous thrombotic events were reported. Two adjudicated MACE were reported: subarachnoid hemorrhage in the PBO group and myocardial ischemia in the FIL 100 mg group. There were no cases of opportunistic infection/active TB, malignancy, GI perforation or death.</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Conclusion: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 this phase 3 study of pts with highly active RA and prior inadequate response/intolerance to bDMARDs, treatment with FIL over a 24-week period was associated with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signi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􀃒cant improvement in the signs and symptoms of RA, with a safety pro􀃒le consistent with Phase 2 data. FIL may provide a novel treatment option for pts who continue to have active RA despite prior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biologic therapies. </a:t>
            </a:r>
            <a:endParaRPr lang="en-US" dirty="0"/>
          </a:p>
        </p:txBody>
      </p:sp>
    </p:spTree>
    <p:extLst>
      <p:ext uri="{BB962C8B-B14F-4D97-AF65-F5344CB8AC3E}">
        <p14:creationId xmlns:p14="http://schemas.microsoft.com/office/powerpoint/2010/main" val="428109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98101" y="8829967"/>
            <a:ext cx="2982120" cy="464820"/>
          </a:xfrm>
          <a:prstGeom prst="rect">
            <a:avLst/>
          </a:prstGeom>
        </p:spPr>
        <p:txBody>
          <a:bodyPr lIns="89703" tIns="44851" rIns="89703" bIns="44851"/>
          <a:lstStyle/>
          <a:p>
            <a:pPr marL="0" marR="0" lvl="0" indent="0" algn="r" defTabSz="897026" rtl="0" eaLnBrk="1" fontAlgn="auto" latinLnBrk="0" hangingPunct="1">
              <a:lnSpc>
                <a:spcPct val="100000"/>
              </a:lnSpc>
              <a:spcBef>
                <a:spcPts val="0"/>
              </a:spcBef>
              <a:spcAft>
                <a:spcPts val="0"/>
              </a:spcAft>
              <a:buClrTx/>
              <a:buSzTx/>
              <a:buFontTx/>
              <a:buNone/>
              <a:tabLst/>
              <a:defRPr/>
            </a:pPr>
            <a:fld id="{96FC05E2-1FCE-47AE-97D5-72F63684BF6F}"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897026"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26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41313"/>
            <a:ext cx="4421187" cy="2487612"/>
          </a:xfrm>
        </p:spPr>
      </p:sp>
      <p:sp>
        <p:nvSpPr>
          <p:cNvPr id="3" name="Notes Placeholder 2"/>
          <p:cNvSpPr>
            <a:spLocks noGrp="1"/>
          </p:cNvSpPr>
          <p:nvPr>
            <p:ph type="body" idx="1"/>
          </p:nvPr>
        </p:nvSpPr>
        <p:spPr/>
        <p:txBody>
          <a:bodyPr/>
          <a:lstStyle/>
          <a:p>
            <a:r>
              <a:rPr lang="en-GB" sz="1200" b="1" kern="1200" cap="all" dirty="0">
                <a:solidFill>
                  <a:schemeClr val="tx1"/>
                </a:solidFill>
                <a:effectLst/>
                <a:latin typeface="Arial" panose="020B0604020202020204" pitchFamily="34" charset="0"/>
                <a:ea typeface="+mn-ea"/>
                <a:cs typeface="Arial" panose="020B0604020202020204" pitchFamily="34" charset="0"/>
              </a:rPr>
              <a:t>Abstract Number: 888</a:t>
            </a:r>
            <a:endParaRPr lang="en-GB" sz="1200" kern="1200" cap="all"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Efficacy and Safety of the Novel Oral Janus Kinase (JAK) Inhibitor, </a:t>
            </a:r>
            <a:r>
              <a:rPr lang="en-GB" sz="1200" b="1" kern="1200" dirty="0" err="1">
                <a:solidFill>
                  <a:schemeClr val="tx1"/>
                </a:solidFill>
                <a:effectLst/>
                <a:latin typeface="Arial" panose="020B0604020202020204" pitchFamily="34" charset="0"/>
                <a:ea typeface="+mn-ea"/>
                <a:cs typeface="Arial" panose="020B0604020202020204" pitchFamily="34" charset="0"/>
              </a:rPr>
              <a:t>Peficitinib</a:t>
            </a:r>
            <a:r>
              <a:rPr lang="en-GB" sz="1200" b="1" kern="1200" dirty="0">
                <a:solidFill>
                  <a:schemeClr val="tx1"/>
                </a:solidFill>
                <a:effectLst/>
                <a:latin typeface="Arial" panose="020B0604020202020204" pitchFamily="34" charset="0"/>
                <a:ea typeface="+mn-ea"/>
                <a:cs typeface="Arial" panose="020B0604020202020204" pitchFamily="34" charset="0"/>
              </a:rPr>
              <a:t> (ASP015K), in a Phase 3, Double-Blind, Placebo-Controlled, Randomized Study of Patients with RA Who Had an Inadequate Response to Methotrexate</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Tsutomu Takeuchi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Yoshiya</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Tanaka</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Sakae Tanaka</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Atsushi Kawakami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Manabu Iwasaki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Mitsuhiro Rokuda</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Hiroyuki Izutsu</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Satoshi Ushijima</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Yuichiro</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Kaneko</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Teruaki</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Shiomi</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and Emi Yamada</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Division of Rheumatology, Department of Internal Medicine, Keio University School of Medicine, Tokyo,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University of Occupational and Environmental Health, Kitakyushu,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Nagasaki University, Nagasaki,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4</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University of Tokyo, Tokyo,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5</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Yokohama City University, Yokohama, Japan, </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Astellas Pharma, Inc., Tokyo, Japan</a:t>
            </a:r>
          </a:p>
          <a:p>
            <a:endParaRPr lang="en-US" b="1" dirty="0"/>
          </a:p>
          <a:p>
            <a:r>
              <a:rPr lang="en-US" b="1" dirty="0"/>
              <a:t>Background/Purpose: </a:t>
            </a:r>
            <a:r>
              <a:rPr lang="en-US" dirty="0" err="1"/>
              <a:t>Peficitinib</a:t>
            </a:r>
            <a:r>
              <a:rPr lang="en-US" dirty="0"/>
              <a:t> (ASP015K), a novel oral JAK inhibitor, demonstrated efficacy as once-daily monotherapy in patients with moderate-to-severe RA in a phase 2b study (NCT01649999)</a:t>
            </a:r>
            <a:r>
              <a:rPr lang="en-US" baseline="30000" dirty="0"/>
              <a:t>1</a:t>
            </a:r>
            <a:r>
              <a:rPr lang="en-US" dirty="0"/>
              <a:t>. We report phase 3 efficacy and safety data for </a:t>
            </a:r>
            <a:r>
              <a:rPr lang="en-US" dirty="0" err="1"/>
              <a:t>peficitinib</a:t>
            </a:r>
            <a:r>
              <a:rPr lang="en-US" dirty="0"/>
              <a:t>–methotrexate (MTX) combination in patients with RA who had an inadequate response to MTX (NCT02305849). </a:t>
            </a:r>
          </a:p>
          <a:p>
            <a:r>
              <a:rPr lang="en-US" b="1" dirty="0"/>
              <a:t>Methods: </a:t>
            </a:r>
            <a:r>
              <a:rPr lang="en-US" dirty="0"/>
              <a:t>This multicenter, randomized, double-blind, parallel-group, placebo (PBO)-controlled study was conducted in Japan. Patients had RA diagnosed within the past 10 years (1987 ACR or 2010 ACR/EULAR criteria), active disease (≥6 tender and painful joints and ≥6 swollen joints, using 68 and 66-joint assessment respectively; CRP ≥1.0 mg/</a:t>
            </a:r>
            <a:r>
              <a:rPr lang="en-US" dirty="0" err="1"/>
              <a:t>dL</a:t>
            </a:r>
            <a:r>
              <a:rPr lang="en-US" dirty="0"/>
              <a:t>; bone erosion; and ACPA or RF positivity) and inadequate response to MTX (administered for ≥90 days; ≥8 mg/week for ≥28 days prior to baseline). Patients were randomized 1:1:1 to 52-week MTX plus PBO, </a:t>
            </a:r>
            <a:r>
              <a:rPr lang="en-US" dirty="0" err="1"/>
              <a:t>peficitinib</a:t>
            </a:r>
            <a:r>
              <a:rPr lang="en-US" dirty="0"/>
              <a:t> 100 mg/day or </a:t>
            </a:r>
            <a:r>
              <a:rPr lang="en-US" dirty="0" err="1"/>
              <a:t>peficitinib</a:t>
            </a:r>
            <a:r>
              <a:rPr lang="en-US" dirty="0"/>
              <a:t> 150 mg/day. At week 12, inadequate responders in the PBO group (&lt;20% improvement from baseline in tender and swollen joint counts) were switched (under blinded conditions) to </a:t>
            </a:r>
            <a:r>
              <a:rPr lang="en-US" dirty="0" err="1"/>
              <a:t>peficitinib</a:t>
            </a:r>
            <a:r>
              <a:rPr lang="en-US" dirty="0"/>
              <a:t> 100/150 mg until end of treatment. Remaining patients in the PBO group were switched (under blinded conditions) to </a:t>
            </a:r>
            <a:r>
              <a:rPr lang="en-US" dirty="0" err="1"/>
              <a:t>peficitinib</a:t>
            </a:r>
            <a:r>
              <a:rPr lang="en-US" dirty="0"/>
              <a:t> at week 28. Concomitant stable MTX dose (≤16 mg/week) was mandatory. Primary efficacy variables were ACR20 response rate at week 12/early termination (ET) and change from baseline in modified Total Sharp score (mTSS) at week 28/ET. </a:t>
            </a:r>
          </a:p>
          <a:p>
            <a:r>
              <a:rPr lang="en-US" b="1" dirty="0"/>
              <a:t>Results: </a:t>
            </a:r>
            <a:r>
              <a:rPr lang="en-US" dirty="0"/>
              <a:t>519 patients were treated: PBO (n=170), </a:t>
            </a:r>
            <a:r>
              <a:rPr lang="en-US" dirty="0" err="1"/>
              <a:t>peficitinib</a:t>
            </a:r>
            <a:r>
              <a:rPr lang="en-US" dirty="0"/>
              <a:t> 100 mg (n=175) and </a:t>
            </a:r>
            <a:r>
              <a:rPr lang="en-US" dirty="0" err="1"/>
              <a:t>peficitinib</a:t>
            </a:r>
            <a:r>
              <a:rPr lang="en-US" dirty="0"/>
              <a:t> 150 mg (n=174). At week 12, 75 PBO-treated patients were switched to </a:t>
            </a:r>
            <a:r>
              <a:rPr lang="en-US" dirty="0" err="1"/>
              <a:t>peficitinib</a:t>
            </a:r>
            <a:r>
              <a:rPr lang="en-US" dirty="0"/>
              <a:t> 100 mg (n=37) and 150 mg (n=38) due to inadequate response. At week 12/ET, </a:t>
            </a:r>
            <a:r>
              <a:rPr lang="en-US" dirty="0" err="1"/>
              <a:t>peficitinib</a:t>
            </a:r>
            <a:r>
              <a:rPr lang="en-US" dirty="0"/>
              <a:t> showed superior efficacy vs PBO with respect to symptoms and inflammatory markers (</a:t>
            </a:r>
            <a:r>
              <a:rPr lang="en-US" b="1" dirty="0"/>
              <a:t>Table 1</a:t>
            </a:r>
            <a:r>
              <a:rPr lang="en-US" dirty="0"/>
              <a:t>). At weeks 28 and 52, peficitinib significantly reduced the mean mTSS change from baseline vs PBO (</a:t>
            </a:r>
            <a:r>
              <a:rPr lang="en-US" b="1" dirty="0"/>
              <a:t>Table 1</a:t>
            </a:r>
            <a:r>
              <a:rPr lang="en-US" dirty="0"/>
              <a:t>). Week 0–12 safety results were similar for PBO and </a:t>
            </a:r>
            <a:r>
              <a:rPr lang="en-US" dirty="0" err="1"/>
              <a:t>peficitinib</a:t>
            </a:r>
            <a:r>
              <a:rPr lang="en-US" dirty="0"/>
              <a:t> (</a:t>
            </a:r>
            <a:r>
              <a:rPr lang="en-US" b="1" dirty="0"/>
              <a:t>Table 2</a:t>
            </a:r>
            <a:r>
              <a:rPr lang="en-US" dirty="0"/>
              <a:t>). For the overall study period, incidence rate of serious infections per 100 patient-years was higher with </a:t>
            </a:r>
            <a:r>
              <a:rPr lang="en-US" dirty="0" err="1"/>
              <a:t>peficitinib</a:t>
            </a:r>
            <a:r>
              <a:rPr lang="en-US" dirty="0"/>
              <a:t> 100 mg/150 mg than PBO (</a:t>
            </a:r>
            <a:r>
              <a:rPr lang="en-US" b="1" dirty="0"/>
              <a:t>Table 2</a:t>
            </a:r>
            <a:r>
              <a:rPr lang="en-US" dirty="0"/>
              <a:t>). </a:t>
            </a:r>
          </a:p>
          <a:p>
            <a:r>
              <a:rPr lang="en-US" b="1" dirty="0"/>
              <a:t>Conclusion: </a:t>
            </a:r>
            <a:r>
              <a:rPr lang="en-US" dirty="0"/>
              <a:t>In patients with RA who had an inadequate response to MTX, peficitinib 100 mg/day and 150 mg/day demonstrated significant superiority vs PBO in reducing RA symptoms and suppressing joint destruction, according to primary efficacy variables (ACR response and change in mTSS). </a:t>
            </a:r>
            <a:r>
              <a:rPr lang="en-US" dirty="0" err="1"/>
              <a:t>Peficitinib</a:t>
            </a:r>
            <a:r>
              <a:rPr lang="en-US" dirty="0"/>
              <a:t> 100 mg and 150 mg showed acceptable safety and tolerability, with no new safety signals compared with other JAK inhibitors. </a:t>
            </a:r>
          </a:p>
          <a:p>
            <a:r>
              <a:rPr lang="en-US" dirty="0"/>
              <a:t>1. Takeuchi T, et al. Ann Rheum Dis 2016; 75: 1057–64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523E5-5F59-4DC8-BBBE-37DF297572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05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r>
              <a:rPr lang="en-US" b="1" dirty="0"/>
              <a:t>Abstract Number: 962</a:t>
            </a:r>
            <a:endParaRPr lang="en-US" dirty="0"/>
          </a:p>
          <a:p>
            <a:r>
              <a:rPr lang="en-US" b="1" dirty="0"/>
              <a:t>Safety Profile of </a:t>
            </a:r>
            <a:r>
              <a:rPr lang="en-US" b="1" dirty="0" err="1"/>
              <a:t>Baricitinib</a:t>
            </a:r>
            <a:r>
              <a:rPr lang="en-US" b="1" dirty="0"/>
              <a:t> for the Treatment of Rheumatoid Arthritis up to 6 Years: An Updated Integrated Safety Analysis</a:t>
            </a:r>
          </a:p>
          <a:p>
            <a:r>
              <a:rPr lang="en-US" b="1" dirty="0"/>
              <a:t>Mark C. Genovese</a:t>
            </a:r>
            <a:r>
              <a:rPr lang="en-US" baseline="30000" dirty="0"/>
              <a:t>1</a:t>
            </a:r>
            <a:r>
              <a:rPr lang="en-US" dirty="0"/>
              <a:t>, Josef S. Smolen</a:t>
            </a:r>
            <a:r>
              <a:rPr lang="en-US" baseline="30000" dirty="0"/>
              <a:t>2</a:t>
            </a:r>
            <a:r>
              <a:rPr lang="en-US" dirty="0"/>
              <a:t>, </a:t>
            </a:r>
          </a:p>
          <a:p>
            <a:endParaRPr lang="en-US" dirty="0"/>
          </a:p>
          <a:p>
            <a:r>
              <a:rPr lang="en-US" dirty="0"/>
              <a:t>, Terence P. Rooney</a:t>
            </a:r>
            <a:r>
              <a:rPr lang="en-US" baseline="30000" dirty="0"/>
              <a:t>4</a:t>
            </a:r>
            <a:r>
              <a:rPr lang="en-US" dirty="0"/>
              <a:t>, Christina L. Dickson</a:t>
            </a:r>
            <a:r>
              <a:rPr lang="en-US" baseline="30000" dirty="0"/>
              <a:t>4</a:t>
            </a:r>
            <a:r>
              <a:rPr lang="en-US" dirty="0"/>
              <a:t>, Xiao-Yan Yang</a:t>
            </a:r>
            <a:r>
              <a:rPr lang="en-US" baseline="30000" dirty="0"/>
              <a:t>4</a:t>
            </a:r>
            <a:r>
              <a:rPr lang="en-US" dirty="0"/>
              <a:t>, </a:t>
            </a:r>
            <a:r>
              <a:rPr lang="en-US" dirty="0" err="1"/>
              <a:t>Chadi</a:t>
            </a:r>
            <a:r>
              <a:rPr lang="en-US" dirty="0"/>
              <a:t> Saifan</a:t>
            </a:r>
            <a:r>
              <a:rPr lang="en-US" baseline="30000" dirty="0"/>
              <a:t>4</a:t>
            </a:r>
            <a:r>
              <a:rPr lang="en-US" dirty="0"/>
              <a:t>, </a:t>
            </a:r>
            <a:r>
              <a:rPr lang="en-US" dirty="0" err="1"/>
              <a:t>Anabela</a:t>
            </a:r>
            <a:r>
              <a:rPr lang="en-US" dirty="0"/>
              <a:t> Cardoso</a:t>
            </a:r>
            <a:r>
              <a:rPr lang="en-US" baseline="30000" dirty="0"/>
              <a:t>4</a:t>
            </a:r>
            <a:r>
              <a:rPr lang="en-US" dirty="0"/>
              <a:t>, Maher Issa</a:t>
            </a:r>
            <a:r>
              <a:rPr lang="en-US" baseline="30000" dirty="0"/>
              <a:t>4</a:t>
            </a:r>
            <a:r>
              <a:rPr lang="en-US" dirty="0"/>
              <a:t>, </a:t>
            </a:r>
            <a:r>
              <a:rPr lang="en-US" dirty="0" err="1"/>
              <a:t>Taeko</a:t>
            </a:r>
            <a:r>
              <a:rPr lang="en-US" dirty="0"/>
              <a:t> Ishii</a:t>
            </a:r>
            <a:r>
              <a:rPr lang="en-US" baseline="30000" dirty="0"/>
              <a:t>5</a:t>
            </a:r>
            <a:r>
              <a:rPr lang="en-US" dirty="0"/>
              <a:t> and Kevin Winthrop</a:t>
            </a:r>
            <a:r>
              <a:rPr lang="en-US" baseline="30000" dirty="0"/>
              <a:t>6</a:t>
            </a:r>
            <a:r>
              <a:rPr lang="en-US" dirty="0"/>
              <a:t>, </a:t>
            </a:r>
            <a:r>
              <a:rPr lang="en-US" baseline="30000" dirty="0"/>
              <a:t>1</a:t>
            </a:r>
            <a:r>
              <a:rPr lang="en-US" dirty="0"/>
              <a:t>Stanford University Medical Center, Palo Alto, CA, </a:t>
            </a:r>
            <a:r>
              <a:rPr lang="en-US" baseline="30000" dirty="0"/>
              <a:t>2</a:t>
            </a:r>
            <a:r>
              <a:rPr lang="en-US" dirty="0"/>
              <a:t>Division of Rheumatology, Department of Medicine 3, Medical University of Vienna, Vienna, Austria, </a:t>
            </a:r>
            <a:r>
              <a:rPr lang="en-US" baseline="30000" dirty="0"/>
              <a:t>3</a:t>
            </a:r>
            <a:r>
              <a:rPr lang="en-US" dirty="0"/>
              <a:t>Division of Rheumatology, Department of Internal Medicine, Keio University School of Medicine, Tokyo, Japan, </a:t>
            </a:r>
            <a:r>
              <a:rPr lang="en-US" baseline="30000" dirty="0"/>
              <a:t>4</a:t>
            </a:r>
            <a:r>
              <a:rPr lang="en-US" dirty="0"/>
              <a:t>Eli Lilly and Company, Indianapolis, IN, </a:t>
            </a:r>
            <a:r>
              <a:rPr lang="en-US" baseline="30000" dirty="0"/>
              <a:t>5</a:t>
            </a:r>
            <a:r>
              <a:rPr lang="en-US" dirty="0"/>
              <a:t>Eli Lilly and Company, Kobe, Japan, </a:t>
            </a:r>
            <a:r>
              <a:rPr lang="en-US" baseline="30000" dirty="0"/>
              <a:t>6</a:t>
            </a:r>
            <a:r>
              <a:rPr lang="en-US" dirty="0"/>
              <a:t>Oregon Health and Science University, Portland, OR</a:t>
            </a:r>
          </a:p>
          <a:p>
            <a:endParaRPr lang="en-US" dirty="0"/>
          </a:p>
          <a:p>
            <a:r>
              <a:rPr lang="en-US" b="1" dirty="0"/>
              <a:t>Background/Purpose: </a:t>
            </a:r>
            <a:r>
              <a:rPr lang="en-US" dirty="0"/>
              <a:t>Baricitinib (</a:t>
            </a:r>
            <a:r>
              <a:rPr lang="en-US" dirty="0" err="1"/>
              <a:t>bari</a:t>
            </a:r>
            <a:r>
              <a:rPr lang="en-US" dirty="0"/>
              <a:t>), an oral, selective inhibitor of Janus kinase (JAK) 1 and JAK 2, is approved for the treatment of moderately to severely active RA in adults in over 40 countries including European countries, US and Japan. We further describe the drug’s safety profile with updated data from an ongoing long-term extension (LTE) study. </a:t>
            </a:r>
          </a:p>
          <a:p>
            <a:r>
              <a:rPr lang="en-US" dirty="0"/>
              <a:t> </a:t>
            </a:r>
          </a:p>
          <a:p>
            <a:r>
              <a:rPr lang="en-US" b="1" dirty="0"/>
              <a:t>Methods: </a:t>
            </a:r>
            <a:r>
              <a:rPr lang="en-US" dirty="0"/>
              <a:t>Long-term safety of once-daily </a:t>
            </a:r>
            <a:r>
              <a:rPr lang="en-US" dirty="0" err="1"/>
              <a:t>bari</a:t>
            </a:r>
            <a:r>
              <a:rPr lang="en-US" dirty="0"/>
              <a:t> was evaluated in the “all-</a:t>
            </a:r>
            <a:r>
              <a:rPr lang="en-US" dirty="0" err="1"/>
              <a:t>bari</a:t>
            </a:r>
            <a:r>
              <a:rPr lang="en-US" dirty="0"/>
              <a:t>-RA” dataset, which includes all patients (pts) with active RA exposed to any </a:t>
            </a:r>
            <a:r>
              <a:rPr lang="en-US" dirty="0" err="1"/>
              <a:t>bari</a:t>
            </a:r>
            <a:r>
              <a:rPr lang="en-US" dirty="0"/>
              <a:t> dose from 8 randomized trials (4 Phase 3, 3 Phase 2, 1 Phase 1b) and 1 LTE study (data up to 01-April-2017). Previous all-</a:t>
            </a:r>
            <a:r>
              <a:rPr lang="en-US" dirty="0" err="1"/>
              <a:t>bari</a:t>
            </a:r>
            <a:r>
              <a:rPr lang="en-US" dirty="0"/>
              <a:t>-RA analyses</a:t>
            </a:r>
            <a:r>
              <a:rPr lang="en-US" baseline="30000" dirty="0"/>
              <a:t>1</a:t>
            </a:r>
            <a:r>
              <a:rPr lang="en-US" dirty="0"/>
              <a:t> are provided for comparison (data up to 10-Aug-2015 and 01-Sept-2016).</a:t>
            </a:r>
            <a:r>
              <a:rPr lang="en-US" baseline="30000" dirty="0"/>
              <a:t>2</a:t>
            </a:r>
            <a:r>
              <a:rPr lang="en-US" dirty="0"/>
              <a:t> Dose responses were evaluated based on the 4 Phase 2/3 trials in which </a:t>
            </a:r>
            <a:r>
              <a:rPr lang="en-US" dirty="0" err="1"/>
              <a:t>pts</a:t>
            </a:r>
            <a:r>
              <a:rPr lang="en-US" dirty="0"/>
              <a:t> were randomized to 2 or 4mg including data from the LTE (the “2mg-4mg-extended” dataset). Data were censored at rescue or dose change (as-treated analysis). Because of the latent period for malignancy, 2mg-4mg-extended was also analyzed without censoring for rescue or dose change (as-randomized analysis). Incidence rates (IR) per 100 patient-years (PY) were calculated. </a:t>
            </a:r>
          </a:p>
          <a:p>
            <a:r>
              <a:rPr lang="en-US" dirty="0"/>
              <a:t> </a:t>
            </a:r>
          </a:p>
          <a:p>
            <a:r>
              <a:rPr lang="en-US" b="1" dirty="0"/>
              <a:t>Results</a:t>
            </a:r>
            <a:r>
              <a:rPr lang="en-US" dirty="0"/>
              <a:t>: In the current analysis, 3492 pts received </a:t>
            </a:r>
            <a:r>
              <a:rPr lang="en-US" dirty="0" err="1"/>
              <a:t>bari</a:t>
            </a:r>
            <a:r>
              <a:rPr lang="en-US" dirty="0"/>
              <a:t> for 7860 total PY of exposure (an increase in over 1200 PY; 18% from 01-Sept-2016) for up to 6 years (Table 1). Of these, 2723 (78.0%) were treated for at least 52 weeks and 1788 (51.2%) were treated for at least 130 weeks. Adverse events (AEs) IRs did not increase with prolonged exposure (Table 1). Malignancy (excluding non-melanoma skin cancer (NMSC)) IR were 0.5 and 1.2 for 2mg and 4mg, respectively, with as-treated analysis and 0.8 and 0.8 with as-randomized analysis. For the above events, the current IRs in all-</a:t>
            </a:r>
            <a:r>
              <a:rPr lang="en-US" dirty="0" err="1"/>
              <a:t>bari</a:t>
            </a:r>
            <a:r>
              <a:rPr lang="en-US" dirty="0"/>
              <a:t>-RA are similar to those previously reported (Table 1). The following IRs were observed in the current all-</a:t>
            </a:r>
            <a:r>
              <a:rPr lang="en-US" dirty="0" err="1"/>
              <a:t>bari</a:t>
            </a:r>
            <a:r>
              <a:rPr lang="en-US" dirty="0"/>
              <a:t>-RA: gastrointestinal (GI) perforation (0.04), and tuberculosis (TB) (0.14). Fewer than 1% of </a:t>
            </a:r>
            <a:r>
              <a:rPr lang="en-US" dirty="0" err="1"/>
              <a:t>pts</a:t>
            </a:r>
            <a:r>
              <a:rPr lang="en-US" dirty="0"/>
              <a:t> discontinued due to abnormal lab results. </a:t>
            </a:r>
          </a:p>
          <a:p>
            <a:r>
              <a:rPr lang="en-US" b="1" dirty="0"/>
              <a:t> </a:t>
            </a:r>
            <a:endParaRPr lang="en-US" dirty="0"/>
          </a:p>
          <a:p>
            <a:r>
              <a:rPr lang="en-US" b="1" dirty="0"/>
              <a:t>Conclusion: </a:t>
            </a:r>
            <a:r>
              <a:rPr lang="en-US" dirty="0"/>
              <a:t> In this updated integrated analysis of patients with moderately to severely active RA, including patients exposed for up to 6 years, baricitinib maintained a safety profile that was similar to that previously reported</a:t>
            </a:r>
            <a:r>
              <a:rPr lang="en-US" baseline="30000" dirty="0"/>
              <a:t>1,2</a:t>
            </a:r>
            <a:r>
              <a:rPr lang="en-US" dirty="0"/>
              <a:t> acceptable in the context of demonstrated efficacy.</a:t>
            </a:r>
            <a:r>
              <a:rPr lang="en-US" baseline="30000" dirty="0"/>
              <a:t>3,4</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lIns="89703" tIns="44851" rIns="89703" bIns="44851"/>
          <a:lstStyle/>
          <a:p>
            <a:pPr marL="0" marR="0" lvl="0" indent="0" algn="r" defTabSz="914400" rtl="0" eaLnBrk="1" fontAlgn="auto" latinLnBrk="0" hangingPunct="1">
              <a:lnSpc>
                <a:spcPct val="100000"/>
              </a:lnSpc>
              <a:spcBef>
                <a:spcPts val="0"/>
              </a:spcBef>
              <a:spcAft>
                <a:spcPts val="0"/>
              </a:spcAft>
              <a:buClrTx/>
              <a:buSzTx/>
              <a:buFontTx/>
              <a:buNone/>
              <a:tabLst/>
              <a:defRPr/>
            </a:pPr>
            <a:fld id="{56C9BC90-C307-42ED-891D-F8CA15080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6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38138"/>
            <a:ext cx="4384675" cy="2466975"/>
          </a:xfrm>
        </p:spPr>
      </p:sp>
      <p:sp>
        <p:nvSpPr>
          <p:cNvPr id="3" name="Notes Placeholder 2"/>
          <p:cNvSpPr>
            <a:spLocks noGrp="1"/>
          </p:cNvSpPr>
          <p:nvPr>
            <p:ph type="body" idx="1"/>
          </p:nvPr>
        </p:nvSpPr>
        <p:spPr/>
        <p:txBody>
          <a:bodyPr/>
          <a:lstStyle/>
          <a:p>
            <a:r>
              <a:rPr lang="en-US" b="1" dirty="0"/>
              <a:t>Authors</a:t>
            </a:r>
          </a:p>
          <a:p>
            <a:r>
              <a:rPr lang="en-US" dirty="0"/>
              <a:t>Rishi J. Desai</a:t>
            </a:r>
            <a:r>
              <a:rPr lang="en-US" baseline="30000" dirty="0"/>
              <a:t>1</a:t>
            </a:r>
            <a:r>
              <a:rPr lang="en-US" dirty="0"/>
              <a:t>, Ajinkya Pawar</a:t>
            </a:r>
            <a:r>
              <a:rPr lang="en-US" baseline="30000" dirty="0"/>
              <a:t>2</a:t>
            </a:r>
            <a:r>
              <a:rPr lang="en-US" dirty="0"/>
              <a:t>, Michael E Weinblatt</a:t>
            </a:r>
            <a:r>
              <a:rPr lang="en-US" baseline="30000" dirty="0"/>
              <a:t>2</a:t>
            </a:r>
            <a:r>
              <a:rPr lang="en-US" dirty="0"/>
              <a:t> and </a:t>
            </a:r>
            <a:r>
              <a:rPr lang="en-US" b="1" dirty="0" err="1"/>
              <a:t>Seoyoung</a:t>
            </a:r>
            <a:r>
              <a:rPr lang="en-US" b="1" dirty="0"/>
              <a:t> C. Kim</a:t>
            </a:r>
            <a:r>
              <a:rPr lang="en-US" baseline="30000" dirty="0"/>
              <a:t>2</a:t>
            </a:r>
            <a:r>
              <a:rPr lang="en-US" dirty="0"/>
              <a:t>, </a:t>
            </a:r>
            <a:r>
              <a:rPr lang="en-US" baseline="30000" dirty="0"/>
              <a:t>1</a:t>
            </a:r>
            <a:r>
              <a:rPr lang="en-US" dirty="0"/>
              <a:t>Brigham and Women's Hospital, Harvard Medical School, Boston, MA, </a:t>
            </a:r>
            <a:r>
              <a:rPr lang="en-US" baseline="30000" dirty="0"/>
              <a:t>2</a:t>
            </a:r>
            <a:r>
              <a:rPr lang="en-US" dirty="0"/>
              <a:t>Brigham and Women's Hospital, Boston, MA</a:t>
            </a:r>
          </a:p>
          <a:p>
            <a:r>
              <a:rPr lang="en-US" b="1" dirty="0"/>
              <a:t>Body</a:t>
            </a:r>
          </a:p>
          <a:p>
            <a:r>
              <a:rPr lang="en-US" b="1" dirty="0"/>
              <a:t>Background/Purpose: </a:t>
            </a:r>
            <a:r>
              <a:rPr lang="en-US" dirty="0"/>
              <a:t>A potentially increased risk of venous thromboembolism</a:t>
            </a:r>
            <a:br>
              <a:rPr lang="en-US" dirty="0"/>
            </a:br>
            <a:r>
              <a:rPr lang="en-US" dirty="0"/>
              <a:t>(VTE) was noted in pre-marketing trials of </a:t>
            </a:r>
            <a:r>
              <a:rPr lang="en-US" dirty="0" err="1"/>
              <a:t>baricitinib</a:t>
            </a:r>
            <a:r>
              <a:rPr lang="en-US" dirty="0"/>
              <a:t>, which is a Janus kinase</a:t>
            </a:r>
            <a:br>
              <a:rPr lang="en-US" dirty="0"/>
            </a:br>
            <a:r>
              <a:rPr lang="en-US" dirty="0"/>
              <a:t>inhibitor (JAK-I). This led the FDA to restrict approval of </a:t>
            </a:r>
            <a:r>
              <a:rPr lang="en-US" dirty="0" err="1"/>
              <a:t>baricitinib</a:t>
            </a:r>
            <a:r>
              <a:rPr lang="en-US" dirty="0"/>
              <a:t> to only</a:t>
            </a:r>
            <a:br>
              <a:rPr lang="en-US" dirty="0"/>
            </a:br>
            <a:r>
              <a:rPr lang="en-US" dirty="0"/>
              <a:t>the low dose (2mg) for treatment of rheumatoid arthritis (RA). It remains</a:t>
            </a:r>
            <a:br>
              <a:rPr lang="en-US" dirty="0"/>
            </a:br>
            <a:r>
              <a:rPr lang="en-US" dirty="0"/>
              <a:t>unknown whether the risk of VTE is attributable to JAK-inhibition and extends</a:t>
            </a:r>
            <a:br>
              <a:rPr lang="en-US" dirty="0"/>
            </a:br>
            <a:r>
              <a:rPr lang="en-US" dirty="0"/>
              <a:t>to tofacitinib, which is increasingly used in RA since its approval in 2012.</a:t>
            </a:r>
          </a:p>
          <a:p>
            <a:r>
              <a:rPr lang="en-US" b="1" dirty="0"/>
              <a:t>Methods: </a:t>
            </a:r>
            <a:r>
              <a:rPr lang="en-US" dirty="0"/>
              <a:t>We conducted a new-user cohort study using administrative claims data from the Truven </a:t>
            </a:r>
            <a:r>
              <a:rPr lang="en-US" dirty="0" err="1"/>
              <a:t>Marketscan</a:t>
            </a:r>
            <a:r>
              <a:rPr lang="en-US" dirty="0"/>
              <a:t> (2012-2016) and Medicare (parts A, B, and D, 2012-2015) databases to</a:t>
            </a:r>
            <a:br>
              <a:rPr lang="en-US" dirty="0"/>
            </a:br>
            <a:r>
              <a:rPr lang="en-US" dirty="0"/>
              <a:t>evaluate the risk of VTE with tofacitinib versus tumor necrosis factor</a:t>
            </a:r>
            <a:br>
              <a:rPr lang="en-US" dirty="0"/>
            </a:br>
            <a:r>
              <a:rPr lang="en-US" dirty="0"/>
              <a:t>(TNF)-inhibitors in RA patients. RA patients ≥18 years were identified</a:t>
            </a:r>
            <a:br>
              <a:rPr lang="en-US" dirty="0"/>
            </a:br>
            <a:r>
              <a:rPr lang="en-US" dirty="0"/>
              <a:t>during a 180-day baseline period of continuous insurance enrollment prior to a</a:t>
            </a:r>
            <a:br>
              <a:rPr lang="en-US" dirty="0"/>
            </a:br>
            <a:r>
              <a:rPr lang="en-US" dirty="0"/>
              <a:t>cohort entry date marked by treatment initiation with tofacitinib or a TNF</a:t>
            </a:r>
            <a:br>
              <a:rPr lang="en-US" dirty="0"/>
            </a:br>
            <a:r>
              <a:rPr lang="en-US" dirty="0"/>
              <a:t>inhibitor (adalimumab, certolizumab, etanercept, golimumab, or infliximab)</a:t>
            </a:r>
            <a:br>
              <a:rPr lang="en-US" dirty="0"/>
            </a:br>
            <a:r>
              <a:rPr lang="en-US" dirty="0"/>
              <a:t>without use of any biologics or tofacitinib any time prior. Patients were</a:t>
            </a:r>
            <a:br>
              <a:rPr lang="en-US" dirty="0"/>
            </a:br>
            <a:r>
              <a:rPr lang="en-US" dirty="0"/>
              <a:t>followed for the outcome of VTE, defined as a composite of pulmonary embolism</a:t>
            </a:r>
            <a:br>
              <a:rPr lang="en-US" dirty="0"/>
            </a:br>
            <a:r>
              <a:rPr lang="en-US" dirty="0"/>
              <a:t>or deep vein thrombosis diagnosis in inpatient claims, on as treated basis. A</a:t>
            </a:r>
            <a:br>
              <a:rPr lang="en-US" dirty="0"/>
            </a:br>
            <a:r>
              <a:rPr lang="en-US" dirty="0"/>
              <a:t>propensity score (PS) based fine-stratification weighting approach was used to</a:t>
            </a:r>
            <a:br>
              <a:rPr lang="en-US" dirty="0"/>
            </a:br>
            <a:r>
              <a:rPr lang="en-US" dirty="0"/>
              <a:t>account for 60 confounding variables. A weighted Cox proportional hazards model</a:t>
            </a:r>
            <a:br>
              <a:rPr lang="en-US" dirty="0"/>
            </a:br>
            <a:r>
              <a:rPr lang="en-US" dirty="0"/>
              <a:t>provided hazard ratio (HR) and 95% confidence intervals (CI). HRs were pooled</a:t>
            </a:r>
            <a:br>
              <a:rPr lang="en-US" dirty="0"/>
            </a:br>
            <a:r>
              <a:rPr lang="en-US" dirty="0"/>
              <a:t>across databases with inverse variance meta-analytic methods.</a:t>
            </a:r>
            <a:br>
              <a:rPr lang="en-US" dirty="0"/>
            </a:br>
            <a:endParaRPr lang="en-US" dirty="0"/>
          </a:p>
          <a:p>
            <a:r>
              <a:rPr lang="en-US" b="1" dirty="0"/>
              <a:t>Results: </a:t>
            </a:r>
            <a:r>
              <a:rPr lang="en-US" dirty="0"/>
              <a:t>A total of 34,074</a:t>
            </a:r>
            <a:br>
              <a:rPr lang="en-US" dirty="0"/>
            </a:br>
            <a:r>
              <a:rPr lang="en-US" dirty="0"/>
              <a:t>and 17,086 RA patients were identified with a mean age of 50 and 71 years from</a:t>
            </a:r>
            <a:br>
              <a:rPr lang="en-US" dirty="0"/>
            </a:br>
            <a:r>
              <a:rPr lang="en-US" dirty="0"/>
              <a:t>Truven and Medicare, respectively; of whom 5.6% and 5.8% were tofacitinib</a:t>
            </a:r>
            <a:br>
              <a:rPr lang="en-US" dirty="0"/>
            </a:br>
            <a:r>
              <a:rPr lang="en-US" dirty="0"/>
              <a:t>initiators. A greater proportion of tofacitinib initiators had used ≥3</a:t>
            </a:r>
            <a:br>
              <a:rPr lang="en-US" dirty="0"/>
            </a:br>
            <a:r>
              <a:rPr lang="en-US" dirty="0"/>
              <a:t>non-biologic disease modifying agents and glucocorticoids at baseline,</a:t>
            </a:r>
            <a:br>
              <a:rPr lang="en-US" dirty="0"/>
            </a:br>
            <a:r>
              <a:rPr lang="en-US" dirty="0"/>
              <a:t>indicating more active or longer duration RA in this group. PS-adjustment</a:t>
            </a:r>
            <a:br>
              <a:rPr lang="en-US" dirty="0"/>
            </a:br>
            <a:r>
              <a:rPr lang="en-US" dirty="0"/>
              <a:t>provided excellent balance on all 60 covariates. The incidence rates (IRs)/100</a:t>
            </a:r>
            <a:br>
              <a:rPr lang="en-US" dirty="0"/>
            </a:br>
            <a:r>
              <a:rPr lang="en-US" dirty="0"/>
              <a:t>person-years were 0.60 and 0.34 in Truven and 1.12 and 0.92 in Medicare for</a:t>
            </a:r>
            <a:br>
              <a:rPr lang="en-US" dirty="0"/>
            </a:br>
            <a:r>
              <a:rPr lang="en-US" dirty="0"/>
              <a:t>tofacitinib and TNF-Is, respectively (</a:t>
            </a:r>
            <a:r>
              <a:rPr lang="en-US" b="1" dirty="0"/>
              <a:t>Table 1</a:t>
            </a:r>
            <a:r>
              <a:rPr lang="en-US" dirty="0"/>
              <a:t>). PS-adjusted HRs showed</a:t>
            </a:r>
            <a:br>
              <a:rPr lang="en-US" dirty="0"/>
            </a:br>
            <a:r>
              <a:rPr lang="en-US" dirty="0"/>
              <a:t>no significant differences in the risk of VTE between tofacitinib and TNF-Is in</a:t>
            </a:r>
            <a:br>
              <a:rPr lang="en-US" dirty="0"/>
            </a:br>
            <a:r>
              <a:rPr lang="en-US" dirty="0"/>
              <a:t>either database. The pooled HR was 1.33 with 95% CI ranging from 0.78 to 2.24.</a:t>
            </a:r>
            <a:br>
              <a:rPr lang="en-US" dirty="0"/>
            </a:br>
            <a:endParaRPr lang="en-US" dirty="0"/>
          </a:p>
          <a:p>
            <a:r>
              <a:rPr lang="en-US" b="1" dirty="0"/>
              <a:t>Conclusion: </a:t>
            </a:r>
            <a:r>
              <a:rPr lang="en-US" dirty="0"/>
              <a:t>We observed a</a:t>
            </a:r>
            <a:br>
              <a:rPr lang="en-US" dirty="0"/>
            </a:br>
            <a:r>
              <a:rPr lang="en-US" dirty="0"/>
              <a:t>numerically higher, but statistically non-significant, risk of VTE for</a:t>
            </a:r>
            <a:br>
              <a:rPr lang="en-US" dirty="0"/>
            </a:br>
            <a:r>
              <a:rPr lang="en-US" dirty="0"/>
              <a:t>tofacitinib versus TNF-Is in RA patients. The absolute rates of VTE in routine</a:t>
            </a:r>
            <a:br>
              <a:rPr lang="en-US" dirty="0"/>
            </a:br>
            <a:r>
              <a:rPr lang="en-US" dirty="0"/>
              <a:t>care RA patients were low and comparable to those observed in pre-marketing</a:t>
            </a:r>
            <a:br>
              <a:rPr lang="en-US" dirty="0"/>
            </a:br>
            <a:r>
              <a:rPr lang="en-US" dirty="0"/>
              <a:t>trials of </a:t>
            </a:r>
            <a:r>
              <a:rPr lang="en-US" dirty="0" err="1"/>
              <a:t>baricitinib</a:t>
            </a:r>
            <a:r>
              <a:rPr lang="en-US" dirty="0"/>
              <a:t> and tofacitinib. Although residual confounding is</a:t>
            </a:r>
            <a:br>
              <a:rPr lang="en-US" dirty="0"/>
            </a:br>
            <a:r>
              <a:rPr lang="en-US" dirty="0"/>
              <a:t>possible and the precision of estimates was limited due to a small event count,</a:t>
            </a:r>
            <a:br>
              <a:rPr lang="en-US" dirty="0"/>
            </a:br>
            <a:r>
              <a:rPr lang="en-US" dirty="0"/>
              <a:t>these results are helpful in ruling out the possibility of a large increase in</a:t>
            </a:r>
            <a:br>
              <a:rPr lang="en-US" dirty="0"/>
            </a:br>
            <a:r>
              <a:rPr lang="en-US" dirty="0"/>
              <a:t>the risk of VTE with tofacitinib and provide preliminary evidence regarding the</a:t>
            </a:r>
            <a:br>
              <a:rPr lang="en-US" dirty="0"/>
            </a:br>
            <a:r>
              <a:rPr lang="en-US" dirty="0"/>
              <a:t>safety of this JAK inhibitor agent with respect to VTE risk.</a:t>
            </a:r>
            <a:br>
              <a:rPr lang="en-US" dirty="0"/>
            </a:br>
            <a:br>
              <a:rPr lang="en-US" dirty="0"/>
            </a:br>
            <a:r>
              <a:rPr lang="en-US" b="1" dirty="0" err="1"/>
              <a:t>Disclosure:R</a:t>
            </a:r>
            <a:r>
              <a:rPr lang="en-US" b="1" dirty="0"/>
              <a:t>. J. </a:t>
            </a:r>
            <a:r>
              <a:rPr lang="en-US" b="1" dirty="0" err="1"/>
              <a:t>Desai</a:t>
            </a:r>
            <a:r>
              <a:rPr lang="en-US" dirty="0" err="1"/>
              <a:t>,None;</a:t>
            </a:r>
            <a:r>
              <a:rPr lang="en-US" b="1" dirty="0" err="1"/>
              <a:t>A</a:t>
            </a:r>
            <a:r>
              <a:rPr lang="en-US" b="1" dirty="0"/>
              <a:t>. </a:t>
            </a:r>
            <a:r>
              <a:rPr lang="en-US" b="1" dirty="0" err="1"/>
              <a:t>Pawar</a:t>
            </a:r>
            <a:r>
              <a:rPr lang="en-US" dirty="0" err="1"/>
              <a:t>,None;</a:t>
            </a:r>
            <a:r>
              <a:rPr lang="en-US" b="1" dirty="0" err="1"/>
              <a:t>M</a:t>
            </a:r>
            <a:r>
              <a:rPr lang="en-US" b="1" dirty="0"/>
              <a:t>. E. </a:t>
            </a:r>
            <a:r>
              <a:rPr lang="en-US" b="1" dirty="0" err="1"/>
              <a:t>Weinblatt</a:t>
            </a:r>
            <a:r>
              <a:rPr lang="en-US" dirty="0" err="1"/>
              <a:t>,Amgen</a:t>
            </a:r>
            <a:r>
              <a:rPr lang="en-US" dirty="0"/>
              <a:t>, BMS, Crescendo Bioscience, Sanofi/Regeneron, 2,Abbvie, Amgen, BMS, Crescendo Bioscience, </a:t>
            </a:r>
            <a:r>
              <a:rPr lang="en-US" dirty="0" err="1"/>
              <a:t>Corrono</a:t>
            </a:r>
            <a:r>
              <a:rPr lang="en-US" dirty="0"/>
              <a:t>, GSK, Gilead, Eli Lilly and Company, </a:t>
            </a:r>
            <a:r>
              <a:rPr lang="en-US" dirty="0" err="1"/>
              <a:t>Lycera</a:t>
            </a:r>
            <a:r>
              <a:rPr lang="en-US" dirty="0"/>
              <a:t>, Merck, Novartis, Pfizer, Roche, Samsung, Set Point, UCB, 5,Lycero, Can-</a:t>
            </a:r>
            <a:r>
              <a:rPr lang="en-US" dirty="0" err="1"/>
              <a:t>fite</a:t>
            </a:r>
            <a:r>
              <a:rPr lang="en-US" dirty="0"/>
              <a:t>, </a:t>
            </a:r>
            <a:r>
              <a:rPr lang="en-US" dirty="0" err="1"/>
              <a:t>Scipher</a:t>
            </a:r>
            <a:r>
              <a:rPr lang="en-US" dirty="0"/>
              <a:t>, </a:t>
            </a:r>
            <a:r>
              <a:rPr lang="en-US" dirty="0" err="1"/>
              <a:t>Vorso</a:t>
            </a:r>
            <a:r>
              <a:rPr lang="en-US" dirty="0"/>
              <a:t>, </a:t>
            </a:r>
            <a:r>
              <a:rPr lang="en-US" dirty="0" err="1"/>
              <a:t>Inmedix</a:t>
            </a:r>
            <a:r>
              <a:rPr lang="en-US" dirty="0"/>
              <a:t>, 1;</a:t>
            </a:r>
            <a:r>
              <a:rPr lang="en-US" b="1" dirty="0"/>
              <a:t>S. C. </a:t>
            </a:r>
            <a:r>
              <a:rPr lang="en-US" b="1" dirty="0" err="1"/>
              <a:t>Kim</a:t>
            </a:r>
            <a:r>
              <a:rPr lang="en-US" dirty="0" err="1"/>
              <a:t>,Bristol</a:t>
            </a:r>
            <a:r>
              <a:rPr lang="en-US" dirty="0"/>
              <a:t>-Myers Squibb, 2,pfizer, 2,Roche, 2.</a:t>
            </a:r>
            <a:endParaRPr lang="en-GB" dirty="0"/>
          </a:p>
        </p:txBody>
      </p:sp>
    </p:spTree>
    <p:extLst>
      <p:ext uri="{BB962C8B-B14F-4D97-AF65-F5344CB8AC3E}">
        <p14:creationId xmlns:p14="http://schemas.microsoft.com/office/powerpoint/2010/main" val="169344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SAT0140</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RISK OF VENOUS THROMBOEMBOLISM IN RHEUMATOID ARTHRITIS PATIENTS TREATED WITH BIOLOGIC AND NON-BIOLOGIC DMARDS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 C. Maro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T. Menzin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K. Hornbuckle</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J. T. Giles</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 Kavanaugh</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 Dörner</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D. Martin</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T. Huang</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C. A. Salinas</a:t>
            </a:r>
            <a:r>
              <a:rPr lang="en-GB" sz="1200" kern="1200" baseline="30000" dirty="0">
                <a:solidFill>
                  <a:schemeClr val="tx1"/>
                </a:solidFill>
                <a:effectLst/>
                <a:latin typeface="+mn-lt"/>
                <a:ea typeface="+mn-ea"/>
                <a:cs typeface="+mn-cs"/>
              </a:rPr>
              <a:t>2</a:t>
            </a:r>
            <a:endParaRPr lang="en-GB" sz="1200" kern="1200" dirty="0">
              <a:solidFill>
                <a:schemeClr val="tx1"/>
              </a:solidFill>
              <a:effectLst/>
              <a:latin typeface="+mn-lt"/>
              <a:ea typeface="+mn-ea"/>
              <a:cs typeface="+mn-cs"/>
            </a:endParaRPr>
          </a:p>
          <a:p>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Harvard Medical School and Harvard Pilgrim Health Care Institute, Boston, </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Eli Lilly and Company, Indianapolis, </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Columbia University, New York, </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UC San Diego School of Medicine, La Jolla, United States, </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Charité </a:t>
            </a:r>
            <a:r>
              <a:rPr lang="en-GB" sz="1200" kern="1200" dirty="0" err="1">
                <a:solidFill>
                  <a:schemeClr val="tx1"/>
                </a:solidFill>
                <a:effectLst/>
                <a:latin typeface="+mn-lt"/>
                <a:ea typeface="+mn-ea"/>
                <a:cs typeface="+mn-cs"/>
              </a:rPr>
              <a:t>Universitätsmedizin</a:t>
            </a:r>
            <a:r>
              <a:rPr lang="en-GB" sz="1200" kern="1200" dirty="0">
                <a:solidFill>
                  <a:schemeClr val="tx1"/>
                </a:solidFill>
                <a:effectLst/>
                <a:latin typeface="+mn-lt"/>
                <a:ea typeface="+mn-ea"/>
                <a:cs typeface="+mn-cs"/>
              </a:rPr>
              <a:t> Berlin, Berlin, Germany, </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U.S. Food and Drug Administration, Silver Spring, United States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Background:</a:t>
            </a:r>
            <a:r>
              <a:rPr lang="en-GB" sz="1200" kern="1200" dirty="0">
                <a:solidFill>
                  <a:schemeClr val="tx1"/>
                </a:solidFill>
                <a:effectLst/>
                <a:latin typeface="+mn-lt"/>
                <a:ea typeface="+mn-ea"/>
                <a:cs typeface="+mn-cs"/>
              </a:rPr>
              <a:t> Individuals with rheumatoid arthritis (RA) have an increased risk of venous thromboembolism (VTE), including pulmonary embolism (PE) and deep vein thrombosis (DVT), compared with non-RA populations based on several recent studies</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However, information is sparse on the risk of VTE among patients receiving treatment with specific disease-modifying antirheumatic drugs (DMARDs) or categories of therapies. </a:t>
            </a:r>
          </a:p>
          <a:p>
            <a:r>
              <a:rPr lang="en-GB" sz="1200" b="1" kern="1200" dirty="0">
                <a:solidFill>
                  <a:schemeClr val="tx1"/>
                </a:solidFill>
                <a:effectLst/>
                <a:latin typeface="+mn-lt"/>
                <a:ea typeface="+mn-ea"/>
                <a:cs typeface="+mn-cs"/>
              </a:rPr>
              <a:t>Objectives:</a:t>
            </a:r>
            <a:r>
              <a:rPr lang="en-GB" sz="1200" kern="1200" dirty="0">
                <a:solidFill>
                  <a:schemeClr val="tx1"/>
                </a:solidFill>
                <a:effectLst/>
                <a:latin typeface="+mn-lt"/>
                <a:ea typeface="+mn-ea"/>
                <a:cs typeface="+mn-cs"/>
              </a:rPr>
              <a:t> To estimate the incidence of VTE among patients receiving routine clinical care for RA, specifically during treatment with conventional (c) and biologic (b) DMARDs.</a:t>
            </a:r>
          </a:p>
          <a:p>
            <a:r>
              <a:rPr lang="en-GB" sz="1200" b="1" kern="1200" dirty="0">
                <a:solidFill>
                  <a:schemeClr val="tx1"/>
                </a:solidFill>
                <a:effectLst/>
                <a:latin typeface="+mn-lt"/>
                <a:ea typeface="+mn-ea"/>
                <a:cs typeface="+mn-cs"/>
              </a:rPr>
              <a:t>Methods:</a:t>
            </a:r>
            <a:r>
              <a:rPr lang="en-GB" sz="1200" kern="1200" dirty="0">
                <a:solidFill>
                  <a:schemeClr val="tx1"/>
                </a:solidFill>
                <a:effectLst/>
                <a:latin typeface="+mn-lt"/>
                <a:ea typeface="+mn-ea"/>
                <a:cs typeface="+mn-cs"/>
              </a:rPr>
              <a:t> Incidence rates were estimated in a retrospective cohort study of patients with RA (defined as at least two International Classification of Disease, Ninth Revision, Clinical Modification [ICD-9-CM] Diagnostic codes) enrolled in US health insurance plans between October 1, 2010 to September 30, 2015 and participating in the Innovation in Medical Evidence Development and Surveillance (IMEDS) program. These data are formatted into the U.S. Food and Drug Administration’s Sentinel Common Data Model and Sentinel’s publicly available standardized analysis tools were used to estimate the incidence rates of VTE following initiation of </a:t>
            </a:r>
            <a:r>
              <a:rPr lang="en-GB" sz="1200" kern="1200" dirty="0" err="1">
                <a:solidFill>
                  <a:schemeClr val="tx1"/>
                </a:solidFill>
                <a:effectLst/>
                <a:latin typeface="+mn-lt"/>
                <a:ea typeface="+mn-ea"/>
                <a:cs typeface="+mn-cs"/>
              </a:rPr>
              <a:t>cDMARDs</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bDMARDs</a:t>
            </a:r>
            <a:r>
              <a:rPr lang="en-GB" sz="1200" kern="1200" dirty="0">
                <a:solidFill>
                  <a:schemeClr val="tx1"/>
                </a:solidFill>
                <a:effectLst/>
                <a:latin typeface="+mn-lt"/>
                <a:ea typeface="+mn-ea"/>
                <a:cs typeface="+mn-cs"/>
              </a:rPr>
              <a:t>. Patients were required to be new users of the study drug class, with no evidence of use in the 365 days preceding initiation and were not allowed to re-enter the cohort. Patients were required to demonstrate continuous use of the study drug class to be considered at risk for VTE. VTE was defined based on ICD-9-CM codes, but patients diagnosed in outpatient settings were also required to have evidence of oral anticoagulant dispensing within 31 days of the event. PE and DVT ICD-9-CM codes were also disaggregated to produce separate incidence rates.</a:t>
            </a:r>
          </a:p>
          <a:p>
            <a:r>
              <a:rPr lang="en-GB" sz="1200" b="1" kern="1200" dirty="0">
                <a:solidFill>
                  <a:schemeClr val="tx1"/>
                </a:solidFill>
                <a:effectLst/>
                <a:latin typeface="+mn-lt"/>
                <a:ea typeface="+mn-ea"/>
                <a:cs typeface="+mn-cs"/>
              </a:rPr>
              <a:t>Results:</a:t>
            </a:r>
            <a:r>
              <a:rPr lang="en-GB" sz="1200" kern="1200" dirty="0">
                <a:solidFill>
                  <a:schemeClr val="tx1"/>
                </a:solidFill>
                <a:effectLst/>
                <a:latin typeface="+mn-lt"/>
                <a:ea typeface="+mn-ea"/>
                <a:cs typeface="+mn-cs"/>
              </a:rPr>
              <a:t> During treatment with </a:t>
            </a:r>
            <a:r>
              <a:rPr lang="en-GB" sz="1200" kern="1200" dirty="0" err="1">
                <a:solidFill>
                  <a:schemeClr val="tx1"/>
                </a:solidFill>
                <a:effectLst/>
                <a:latin typeface="+mn-lt"/>
                <a:ea typeface="+mn-ea"/>
                <a:cs typeface="+mn-cs"/>
              </a:rPr>
              <a:t>cDMARDs</a:t>
            </a:r>
            <a:r>
              <a:rPr lang="en-GB" sz="1200" kern="1200" dirty="0">
                <a:solidFill>
                  <a:schemeClr val="tx1"/>
                </a:solidFill>
                <a:effectLst/>
                <a:latin typeface="+mn-lt"/>
                <a:ea typeface="+mn-ea"/>
                <a:cs typeface="+mn-cs"/>
              </a:rPr>
              <a:t> (i.e., methotrexate or leflunomide) or </a:t>
            </a:r>
            <a:r>
              <a:rPr lang="en-GB" sz="1200" kern="1200" dirty="0" err="1">
                <a:solidFill>
                  <a:schemeClr val="tx1"/>
                </a:solidFill>
                <a:effectLst/>
                <a:latin typeface="+mn-lt"/>
                <a:ea typeface="+mn-ea"/>
                <a:cs typeface="+mn-cs"/>
              </a:rPr>
              <a:t>bDMARDs</a:t>
            </a:r>
            <a:r>
              <a:rPr lang="en-GB" sz="1200" kern="1200" dirty="0">
                <a:solidFill>
                  <a:schemeClr val="tx1"/>
                </a:solidFill>
                <a:effectLst/>
                <a:latin typeface="+mn-lt"/>
                <a:ea typeface="+mn-ea"/>
                <a:cs typeface="+mn-cs"/>
              </a:rPr>
              <a:t> (i.e., abatacept, adalimumab, certolizumab pegol, etanercept, golimumab, infliximab, rituximab, and tocilizumab), patients experienced VTE at a crude incidence rate of 1.49 (95% CI 1.30, 1.71) per 100 person-years (PY) and 0.98 (95% CI 0.83, 1.14) per 100 PY, respectively. For each study drug class, age was an important risk factor for VTE, with increasing age associated with higher rates of VTE; for example, during treatment with </a:t>
            </a:r>
            <a:r>
              <a:rPr lang="en-GB" sz="1200" kern="1200" dirty="0" err="1">
                <a:solidFill>
                  <a:schemeClr val="tx1"/>
                </a:solidFill>
                <a:effectLst/>
                <a:latin typeface="+mn-lt"/>
                <a:ea typeface="+mn-ea"/>
                <a:cs typeface="+mn-cs"/>
              </a:rPr>
              <a:t>bDMARDs</a:t>
            </a:r>
            <a:r>
              <a:rPr lang="en-GB" sz="1200" kern="1200" dirty="0">
                <a:solidFill>
                  <a:schemeClr val="tx1"/>
                </a:solidFill>
                <a:effectLst/>
                <a:latin typeface="+mn-lt"/>
                <a:ea typeface="+mn-ea"/>
                <a:cs typeface="+mn-cs"/>
              </a:rPr>
              <a:t> incidence rate (IR)</a:t>
            </a:r>
            <a:r>
              <a:rPr lang="en-GB" sz="1200" kern="1200" baseline="-25000" dirty="0">
                <a:solidFill>
                  <a:schemeClr val="tx1"/>
                </a:solidFill>
                <a:effectLst/>
                <a:latin typeface="+mn-lt"/>
                <a:ea typeface="+mn-ea"/>
                <a:cs typeface="+mn-cs"/>
              </a:rPr>
              <a:t>18-49 years</a:t>
            </a:r>
            <a:r>
              <a:rPr lang="en-GB" sz="1200" kern="1200" dirty="0">
                <a:solidFill>
                  <a:schemeClr val="tx1"/>
                </a:solidFill>
                <a:effectLst/>
                <a:latin typeface="+mn-lt"/>
                <a:ea typeface="+mn-ea"/>
                <a:cs typeface="+mn-cs"/>
              </a:rPr>
              <a:t>=0.69, IR</a:t>
            </a:r>
            <a:r>
              <a:rPr lang="en-GB" sz="1200" kern="1200" baseline="-25000" dirty="0">
                <a:solidFill>
                  <a:schemeClr val="tx1"/>
                </a:solidFill>
                <a:effectLst/>
                <a:latin typeface="+mn-lt"/>
                <a:ea typeface="+mn-ea"/>
                <a:cs typeface="+mn-cs"/>
              </a:rPr>
              <a:t>50-59 years</a:t>
            </a:r>
            <a:r>
              <a:rPr lang="en-GB" sz="1200" kern="1200" dirty="0">
                <a:solidFill>
                  <a:schemeClr val="tx1"/>
                </a:solidFill>
                <a:effectLst/>
                <a:latin typeface="+mn-lt"/>
                <a:ea typeface="+mn-ea"/>
                <a:cs typeface="+mn-cs"/>
              </a:rPr>
              <a:t>=0.65, IR</a:t>
            </a:r>
            <a:r>
              <a:rPr lang="en-GB" sz="1200" kern="1200" baseline="-25000" dirty="0">
                <a:solidFill>
                  <a:schemeClr val="tx1"/>
                </a:solidFill>
                <a:effectLst/>
                <a:latin typeface="+mn-lt"/>
                <a:ea typeface="+mn-ea"/>
                <a:cs typeface="+mn-cs"/>
              </a:rPr>
              <a:t>60-64 years</a:t>
            </a:r>
            <a:r>
              <a:rPr lang="en-GB" sz="1200" kern="1200" dirty="0">
                <a:solidFill>
                  <a:schemeClr val="tx1"/>
                </a:solidFill>
                <a:effectLst/>
                <a:latin typeface="+mn-lt"/>
                <a:ea typeface="+mn-ea"/>
                <a:cs typeface="+mn-cs"/>
              </a:rPr>
              <a:t>=0.94, and IR</a:t>
            </a:r>
            <a:r>
              <a:rPr lang="en-GB" sz="1200" kern="1200" baseline="-25000" dirty="0">
                <a:solidFill>
                  <a:schemeClr val="tx1"/>
                </a:solidFill>
                <a:effectLst/>
                <a:latin typeface="+mn-lt"/>
                <a:ea typeface="+mn-ea"/>
                <a:cs typeface="+mn-cs"/>
              </a:rPr>
              <a:t>65+ years</a:t>
            </a:r>
            <a:r>
              <a:rPr lang="en-GB" sz="1200" kern="1200" dirty="0">
                <a:solidFill>
                  <a:schemeClr val="tx1"/>
                </a:solidFill>
                <a:effectLst/>
                <a:latin typeface="+mn-lt"/>
                <a:ea typeface="+mn-ea"/>
                <a:cs typeface="+mn-cs"/>
              </a:rPr>
              <a:t>=2.11 per 100 PY (Figure 1). Men also had higher incidence rates of VTE than women. In the analyses of PE and DVT, DVT incidence rates were higher than PE incidence rates, and similar incidence rate trends overall and across age strata for cDMARD and bDMARD cohorts were noted.</a:t>
            </a:r>
          </a:p>
          <a:p>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Conclusions:</a:t>
            </a:r>
            <a:r>
              <a:rPr lang="en-GB" sz="1200" kern="1200" dirty="0">
                <a:solidFill>
                  <a:schemeClr val="tx1"/>
                </a:solidFill>
                <a:effectLst/>
                <a:latin typeface="+mn-lt"/>
                <a:ea typeface="+mn-ea"/>
                <a:cs typeface="+mn-cs"/>
              </a:rPr>
              <a:t> Venous thromboembolism is an important clinical concern among patients with RA and incidence rates vary by age and sex during routine clinical treatment with DMARDs.</a:t>
            </a:r>
          </a:p>
          <a:p>
            <a:r>
              <a:rPr lang="en-GB" sz="1200" b="1" kern="1200" dirty="0">
                <a:solidFill>
                  <a:schemeClr val="tx1"/>
                </a:solidFill>
                <a:effectLst/>
                <a:latin typeface="+mn-lt"/>
                <a:ea typeface="+mn-ea"/>
                <a:cs typeface="+mn-cs"/>
              </a:rPr>
              <a:t>References:</a:t>
            </a:r>
            <a:r>
              <a:rPr lang="en-GB" sz="1200" kern="1200" dirty="0">
                <a:solidFill>
                  <a:schemeClr val="tx1"/>
                </a:solidFill>
                <a:effectLst/>
                <a:latin typeface="+mn-lt"/>
                <a:ea typeface="+mn-ea"/>
                <a:cs typeface="+mn-cs"/>
              </a:rPr>
              <a:t> 1. Kim SC et al Arthritis Care Res 2013;65(10):1600, 2. Lee JJ et al Arthritis Res </a:t>
            </a:r>
            <a:r>
              <a:rPr lang="en-GB" sz="1200" kern="1200" dirty="0" err="1">
                <a:solidFill>
                  <a:schemeClr val="tx1"/>
                </a:solidFill>
                <a:effectLst/>
                <a:latin typeface="+mn-lt"/>
                <a:ea typeface="+mn-ea"/>
                <a:cs typeface="+mn-cs"/>
              </a:rPr>
              <a:t>Ther</a:t>
            </a:r>
            <a:r>
              <a:rPr lang="en-GB" sz="1200" kern="1200" dirty="0">
                <a:solidFill>
                  <a:schemeClr val="tx1"/>
                </a:solidFill>
                <a:effectLst/>
                <a:latin typeface="+mn-lt"/>
                <a:ea typeface="+mn-ea"/>
                <a:cs typeface="+mn-cs"/>
              </a:rPr>
              <a:t>. 2014;16(5):435</a:t>
            </a:r>
          </a:p>
          <a:p>
            <a:r>
              <a:rPr lang="en-GB" sz="1200" b="1" kern="1200" dirty="0">
                <a:solidFill>
                  <a:schemeClr val="tx1"/>
                </a:solidFill>
                <a:effectLst/>
                <a:latin typeface="+mn-lt"/>
                <a:ea typeface="+mn-ea"/>
                <a:cs typeface="+mn-cs"/>
              </a:rPr>
              <a:t>Disclosure of Interest</a:t>
            </a:r>
            <a:r>
              <a:rPr lang="en-GB" sz="1200" kern="1200" dirty="0">
                <a:solidFill>
                  <a:schemeClr val="tx1"/>
                </a:solidFill>
                <a:effectLst/>
                <a:latin typeface="+mn-lt"/>
                <a:ea typeface="+mn-ea"/>
                <a:cs typeface="+mn-cs"/>
              </a:rPr>
              <a:t>: J. </a:t>
            </a:r>
            <a:r>
              <a:rPr lang="en-GB" sz="1200" kern="1200" dirty="0" err="1">
                <a:solidFill>
                  <a:schemeClr val="tx1"/>
                </a:solidFill>
                <a:effectLst/>
                <a:latin typeface="+mn-lt"/>
                <a:ea typeface="+mn-ea"/>
                <a:cs typeface="+mn-cs"/>
              </a:rPr>
              <a:t>Maro</a:t>
            </a:r>
            <a:r>
              <a:rPr lang="en-GB" sz="1200" kern="1200" dirty="0">
                <a:solidFill>
                  <a:schemeClr val="tx1"/>
                </a:solidFill>
                <a:effectLst/>
                <a:latin typeface="+mn-lt"/>
                <a:ea typeface="+mn-ea"/>
                <a:cs typeface="+mn-cs"/>
              </a:rPr>
              <a:t> Grant/research support from: U.S. Food and Drug Administration, T. </a:t>
            </a:r>
            <a:r>
              <a:rPr lang="en-GB" sz="1200" kern="1200" dirty="0" err="1">
                <a:solidFill>
                  <a:schemeClr val="tx1"/>
                </a:solidFill>
                <a:effectLst/>
                <a:latin typeface="+mn-lt"/>
                <a:ea typeface="+mn-ea"/>
                <a:cs typeface="+mn-cs"/>
              </a:rPr>
              <a:t>Menzin</a:t>
            </a:r>
            <a:r>
              <a:rPr lang="en-GB" sz="1200" kern="1200" dirty="0">
                <a:solidFill>
                  <a:schemeClr val="tx1"/>
                </a:solidFill>
                <a:effectLst/>
                <a:latin typeface="+mn-lt"/>
                <a:ea typeface="+mn-ea"/>
                <a:cs typeface="+mn-cs"/>
              </a:rPr>
              <a:t>: None declared, K. Hornbuckle Shareholder of: Eli Lilly and Company, Employee of: Eli Lilly and Company, J. Giles Grant/research support from: Pfizer, Consultant for: Eli Lilly and Company, Genentech, Horizon, A. Kavanaugh Consultant for: Eli Lilly and Company, T. </a:t>
            </a:r>
            <a:r>
              <a:rPr lang="en-GB" sz="1200" kern="1200" dirty="0" err="1">
                <a:solidFill>
                  <a:schemeClr val="tx1"/>
                </a:solidFill>
                <a:effectLst/>
                <a:latin typeface="+mn-lt"/>
                <a:ea typeface="+mn-ea"/>
                <a:cs typeface="+mn-cs"/>
              </a:rPr>
              <a:t>Dörner</a:t>
            </a:r>
            <a:r>
              <a:rPr lang="en-GB" sz="1200" kern="1200" dirty="0">
                <a:solidFill>
                  <a:schemeClr val="tx1"/>
                </a:solidFill>
                <a:effectLst/>
                <a:latin typeface="+mn-lt"/>
                <a:ea typeface="+mn-ea"/>
                <a:cs typeface="+mn-cs"/>
              </a:rPr>
              <a:t> Grant/research support from: Roche/Chugai, Janssen, Sanofi, Consultant for: AbbVie, Celgene, Eli Lilly and Company, Roche, UCB, MSD, Pfizer/Hospira, Novartis, Speakers bureau: Amgen, Celgene, Biogen, D. Martin: None declared, T. Huang: None declared, C. Salinas Shareholder of: Eli Lilly and Company, Employee of: Eli Lilly and Company</a:t>
            </a:r>
          </a:p>
          <a:p>
            <a:r>
              <a:rPr lang="en-US" sz="1200" b="1" kern="1200" dirty="0">
                <a:solidFill>
                  <a:schemeClr val="tx1"/>
                </a:solidFill>
                <a:effectLst/>
                <a:latin typeface="+mn-lt"/>
                <a:ea typeface="+mn-ea"/>
                <a:cs typeface="+mn-cs"/>
              </a:rPr>
              <a:t>DOI:</a:t>
            </a:r>
            <a:r>
              <a:rPr lang="en-US" sz="1200" kern="1200" dirty="0">
                <a:solidFill>
                  <a:schemeClr val="tx1"/>
                </a:solidFill>
                <a:effectLst/>
                <a:latin typeface="+mn-lt"/>
                <a:ea typeface="+mn-ea"/>
                <a:cs typeface="+mn-cs"/>
              </a:rPr>
              <a:t> 10.1136/annrheumdis-2018-eular.1842</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315888-2059-4EA4-937A-D437839B007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60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361950"/>
            <a:ext cx="4691063" cy="2638425"/>
          </a:xfrm>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 </a:t>
            </a:r>
          </a:p>
          <a:p>
            <a:endParaRPr lang="en-GB" sz="1200" b="1"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ETN then became cheaper, patients were asked to switch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THU0222</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MULTISWITCHING – FROM REFERENCE PRODUCT ETANERCEPT TO BIOSIMILAR AND BACK AGAIN – REAL-WORLD DATA FROM A CLINIC-WIDE MULTISWITCH EXPERIENCE</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V. Sigurdardottir</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 Svärd</a:t>
            </a:r>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baseline="30000" dirty="0">
                <a:solidFill>
                  <a:schemeClr val="tx1"/>
                </a:solidFill>
                <a:effectLst/>
                <a:latin typeface="Arial" panose="020B0604020202020204" pitchFamily="34" charset="0"/>
                <a:ea typeface="+mn-ea"/>
                <a:cs typeface="Arial" panose="020B0604020202020204" pitchFamily="34" charset="0"/>
              </a:rPr>
              <a:t>1</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Center for Clinical Research Dalarna, Falun, Sweden</a:t>
            </a:r>
          </a:p>
          <a:p>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Background:</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The etanercept (ETN) biosimilar SB4 was introduced in Sweden in 2016 at a lower price than the reference product etanercept (RPE). Now the reverse is true, as the price of RPE dropped. Switching ETN-treated patients to the lowest priced ETN available is economically favourable. The safety of multiple switches between RPE and biosimilar has been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adressed</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in a psoriasis trial(1), finding no indications of harm. No reports on outcomes of multiswitching in a rheumatology setting are available.</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Objectives: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To describe the impact of a clinic-wide switch from RPE to SB4 and then back to RPE on disease activity and drug-survival, relating outcomes to a historical cohort of RPE-treated patients.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Methods: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Observational study of 145 patients switched from RPE to SB4 (day 0 = 20/4/2016) and back to RPE (day 544 = 16/10/2017) for economical reasons. Letters were mailed to patients on day 0 and 544, informing them that prescriptions had been changed from RPE to SB4 and from SB4 to RPE respectively. During days 1-543, clinicians were allowed to switch patients back to RPE if requested by the patient or if medically indicated. Disease activity data was entered into the Swedish Rheumatology Quality Register (SRQ) at visits. The SRQ was searched retrospectively for data from day -365 to 771 (May 31, 2018). Visits were categorized into visits occurring a) on days -365 to day 0, b) on days 1-543 and c) on days 544-771. A reference cohort of all RPE-treated patients on April 20, 2013 at the clinic was used for comparison. </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Results: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Numbers and proportions of patients discontinuing SB4 during days 1-543 in the switching cohort and RPE in the historical cohort are shown in the table. On day 544, the 97 patients still treated with SB4 were switched back to RPE. In the switching cohort, DAS28 and CRP did not change significantly when comparing data from visits occurring before the switch from RPE to SB4 to data from visits that occurred on days 1-543 and days 544-636 (figure 1). Data from 5 months of additional follow-up, up until day 771 will be presented at the congress. Among the 24 patients that discontinued SB4 during days 1-543 and went back to RPE, no worsening of disease activity parameters was seen during SB4 treatment.</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Conclusions: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The strategy of multiswitching ETN-treated patients has thus far not impacted disease activity negatively in our population. An additional 5-months of follow-up data after the second switch will be presented at the congress. A high proportion of patients discontinued SB4 after the initial switch, as no worsening in disease activity measures was seen in the data we believe this to have been due to nocebo effects.</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References: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1.                   Gerdes 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Thaci</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D, Griffiths CEM,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Arenberger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P, Poetzl J,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Wuerth</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G, et al. Multiple switches between GP2015, an etanercept biosimilar, with originator product do not impact efficacy, safety and immunogenicity in patients with chronic plaque-type psoriasis: 30-week results from the phase 3, confirmatory EGALITY study. Journal of the European Academy of Dermatology and Venereology : JEADV. 2017.</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Disclosure of Interest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None declared</a:t>
            </a:r>
          </a:p>
          <a:p>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DOI:</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10.1136/annrheumdis-2018-eular.2769</a:t>
            </a:r>
          </a:p>
          <a:p>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t>
            </a:r>
          </a:p>
          <a:p>
            <a:endParaRPr lang="en-GB" dirty="0"/>
          </a:p>
        </p:txBody>
      </p:sp>
    </p:spTree>
    <p:extLst>
      <p:ext uri="{BB962C8B-B14F-4D97-AF65-F5344CB8AC3E}">
        <p14:creationId xmlns:p14="http://schemas.microsoft.com/office/powerpoint/2010/main" val="7155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7BCF-58E5-45FA-AC71-9AB264CC23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DF522-E389-4D05-9852-F9D87FF12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3C1D3A-4B0C-49A6-8C9E-F83124C827E3}"/>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16297391-74CB-47C9-8690-9452AFEF2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62F78-225A-4107-844E-C421C0FBC41C}"/>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48630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3108-88CB-4396-A37F-DABC1D39D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AF3A2-AF31-4E82-ADFE-C522B84F41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9DFF5-ED87-496A-919E-89E9B259D525}"/>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F8623DFC-83D3-47EB-ACB3-6199BAC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FA74F-241B-4CDF-B657-90E1815664B4}"/>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207076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70489-4949-4A34-931D-EB96E0065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3A660-7F0E-4667-9710-A8DDA9F9B2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797F7-52E2-452B-85E2-E03F66F9946E}"/>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B900989D-16C1-4E41-9B69-FF60FB5C0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4F9A3-7612-4213-B58A-4BE7D3025474}"/>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42942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sz="half" idx="1"/>
          </p:nvPr>
        </p:nvSpPr>
        <p:spPr>
          <a:xfrm>
            <a:off x="33536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Tree>
    <p:extLst>
      <p:ext uri="{BB962C8B-B14F-4D97-AF65-F5344CB8AC3E}">
        <p14:creationId xmlns:p14="http://schemas.microsoft.com/office/powerpoint/2010/main" val="226439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35360" y="1268414"/>
            <a:ext cx="11521280" cy="4968874"/>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Tree>
    <p:extLst>
      <p:ext uri="{BB962C8B-B14F-4D97-AF65-F5344CB8AC3E}">
        <p14:creationId xmlns:p14="http://schemas.microsoft.com/office/powerpoint/2010/main" val="268330788"/>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35360" y="1268414"/>
            <a:ext cx="11521280" cy="4968874"/>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Tree>
    <p:extLst>
      <p:ext uri="{BB962C8B-B14F-4D97-AF65-F5344CB8AC3E}">
        <p14:creationId xmlns:p14="http://schemas.microsoft.com/office/powerpoint/2010/main" val="3310977710"/>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sz="half" idx="1"/>
          </p:nvPr>
        </p:nvSpPr>
        <p:spPr>
          <a:xfrm>
            <a:off x="33536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Tree>
    <p:extLst>
      <p:ext uri="{BB962C8B-B14F-4D97-AF65-F5344CB8AC3E}">
        <p14:creationId xmlns:p14="http://schemas.microsoft.com/office/powerpoint/2010/main" val="248426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35360" y="1268414"/>
            <a:ext cx="11521280" cy="4321174"/>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
        <p:nvSpPr>
          <p:cNvPr id="7" name="Text Placeholder 6">
            <a:extLst>
              <a:ext uri="{FF2B5EF4-FFF2-40B4-BE49-F238E27FC236}">
                <a16:creationId xmlns:a16="http://schemas.microsoft.com/office/drawing/2014/main" id="{E4B7EA42-C643-4A0A-AA0A-CE2583CD6B78}"/>
              </a:ext>
            </a:extLst>
          </p:cNvPr>
          <p:cNvSpPr>
            <a:spLocks noGrp="1"/>
          </p:cNvSpPr>
          <p:nvPr>
            <p:ph type="body" sz="quarter" idx="11"/>
          </p:nvPr>
        </p:nvSpPr>
        <p:spPr>
          <a:xfrm>
            <a:off x="334963" y="5589588"/>
            <a:ext cx="10729912" cy="647700"/>
          </a:xfrm>
          <a:solidFill>
            <a:srgbClr val="000000"/>
          </a:solidFill>
          <a:ln w="25400" cap="flat" cmpd="sng" algn="ctr">
            <a:solidFill>
              <a:srgbClr val="B2B2B2">
                <a:shade val="50000"/>
              </a:srgbClr>
            </a:solidFill>
            <a:prstDash val="solid"/>
          </a:ln>
          <a:effectLst/>
        </p:spPr>
        <p:txBody>
          <a:bodyPr anchor="ctr"/>
          <a:lstStyle>
            <a:lvl1pPr marL="0" indent="0">
              <a:buNone/>
              <a:defRPr lang="en-US" sz="2000" kern="0" dirty="0">
                <a:solidFill>
                  <a:srgbClr val="FFFFFF"/>
                </a:solidFill>
                <a:latin typeface="Arial"/>
                <a:cs typeface="Arial"/>
              </a:defRPr>
            </a:lvl1pPr>
          </a:lstStyle>
          <a:p>
            <a:pPr marL="0" lvl="0" defTabSz="914400">
              <a:spcBef>
                <a:spcPct val="0"/>
              </a:spcBef>
            </a:pPr>
            <a:endParaRPr lang="en-US" dirty="0"/>
          </a:p>
        </p:txBody>
      </p:sp>
    </p:spTree>
    <p:extLst>
      <p:ext uri="{BB962C8B-B14F-4D97-AF65-F5344CB8AC3E}">
        <p14:creationId xmlns:p14="http://schemas.microsoft.com/office/powerpoint/2010/main" val="77783300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sz="half" idx="1"/>
          </p:nvPr>
        </p:nvSpPr>
        <p:spPr>
          <a:xfrm>
            <a:off x="335360" y="1268417"/>
            <a:ext cx="5659040" cy="4392832"/>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417"/>
            <a:ext cx="5659040" cy="4392832"/>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
        <p:nvSpPr>
          <p:cNvPr id="8" name="Text Placeholder 6">
            <a:extLst>
              <a:ext uri="{FF2B5EF4-FFF2-40B4-BE49-F238E27FC236}">
                <a16:creationId xmlns:a16="http://schemas.microsoft.com/office/drawing/2014/main" id="{2E5E2C5C-7111-427C-8CE9-40E23866B5EB}"/>
              </a:ext>
            </a:extLst>
          </p:cNvPr>
          <p:cNvSpPr>
            <a:spLocks noGrp="1"/>
          </p:cNvSpPr>
          <p:nvPr>
            <p:ph type="body" sz="quarter" idx="11"/>
          </p:nvPr>
        </p:nvSpPr>
        <p:spPr>
          <a:xfrm>
            <a:off x="334963" y="5589588"/>
            <a:ext cx="10729912" cy="647700"/>
          </a:xfrm>
          <a:solidFill>
            <a:srgbClr val="000000"/>
          </a:solidFill>
          <a:ln w="25400" cap="flat" cmpd="sng" algn="ctr">
            <a:solidFill>
              <a:srgbClr val="B2B2B2">
                <a:shade val="50000"/>
              </a:srgbClr>
            </a:solidFill>
            <a:prstDash val="solid"/>
          </a:ln>
          <a:effectLst/>
        </p:spPr>
        <p:txBody>
          <a:bodyPr anchor="ctr"/>
          <a:lstStyle>
            <a:lvl1pPr marL="0" indent="0">
              <a:buNone/>
              <a:defRPr lang="en-US" sz="2000" kern="0" dirty="0">
                <a:solidFill>
                  <a:srgbClr val="FFFFFF"/>
                </a:solidFill>
                <a:latin typeface="Arial"/>
                <a:cs typeface="Arial"/>
              </a:defRPr>
            </a:lvl1pPr>
          </a:lstStyle>
          <a:p>
            <a:pPr marL="0" lvl="0" defTabSz="914400">
              <a:spcBef>
                <a:spcPct val="0"/>
              </a:spcBef>
            </a:pPr>
            <a:endParaRPr lang="en-US" dirty="0"/>
          </a:p>
        </p:txBody>
      </p:sp>
    </p:spTree>
    <p:extLst>
      <p:ext uri="{BB962C8B-B14F-4D97-AF65-F5344CB8AC3E}">
        <p14:creationId xmlns:p14="http://schemas.microsoft.com/office/powerpoint/2010/main" val="204804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
        <p:nvSpPr>
          <p:cNvPr id="4" name="Text Placeholder 6">
            <a:extLst>
              <a:ext uri="{FF2B5EF4-FFF2-40B4-BE49-F238E27FC236}">
                <a16:creationId xmlns:a16="http://schemas.microsoft.com/office/drawing/2014/main" id="{90B9E844-2323-4B87-8D31-AC452A5B9976}"/>
              </a:ext>
            </a:extLst>
          </p:cNvPr>
          <p:cNvSpPr>
            <a:spLocks noGrp="1"/>
          </p:cNvSpPr>
          <p:nvPr>
            <p:ph type="body" sz="quarter" idx="11"/>
          </p:nvPr>
        </p:nvSpPr>
        <p:spPr>
          <a:xfrm>
            <a:off x="334963" y="5586032"/>
            <a:ext cx="10729912" cy="647700"/>
          </a:xfrm>
          <a:solidFill>
            <a:srgbClr val="000000"/>
          </a:solidFill>
          <a:ln w="25400" cap="flat" cmpd="sng" algn="ctr">
            <a:solidFill>
              <a:srgbClr val="B2B2B2">
                <a:shade val="50000"/>
              </a:srgbClr>
            </a:solidFill>
            <a:prstDash val="solid"/>
          </a:ln>
          <a:effectLst/>
        </p:spPr>
        <p:txBody>
          <a:bodyPr anchor="ctr"/>
          <a:lstStyle>
            <a:lvl1pPr marL="0" indent="0">
              <a:buNone/>
              <a:defRPr lang="en-US" sz="2000" kern="0" dirty="0">
                <a:solidFill>
                  <a:srgbClr val="FFFFFF"/>
                </a:solidFill>
                <a:latin typeface="Arial"/>
                <a:cs typeface="Arial"/>
              </a:defRPr>
            </a:lvl1pPr>
          </a:lstStyle>
          <a:p>
            <a:pPr marL="0" lvl="0" defTabSz="914400">
              <a:spcBef>
                <a:spcPct val="0"/>
              </a:spcBef>
            </a:pPr>
            <a:endParaRPr lang="en-US" dirty="0"/>
          </a:p>
        </p:txBody>
      </p:sp>
    </p:spTree>
    <p:extLst>
      <p:ext uri="{BB962C8B-B14F-4D97-AF65-F5344CB8AC3E}">
        <p14:creationId xmlns:p14="http://schemas.microsoft.com/office/powerpoint/2010/main" val="413017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sz="half" idx="1"/>
          </p:nvPr>
        </p:nvSpPr>
        <p:spPr>
          <a:xfrm>
            <a:off x="33536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416"/>
            <a:ext cx="5659040" cy="4968871"/>
          </a:xfrm>
        </p:spPr>
        <p:txBody>
          <a:bodyPr>
            <a:no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dirty="0"/>
              <a:t>Click to edit Master text styles</a:t>
            </a:r>
          </a:p>
        </p:txBody>
      </p:sp>
    </p:spTree>
    <p:extLst>
      <p:ext uri="{BB962C8B-B14F-4D97-AF65-F5344CB8AC3E}">
        <p14:creationId xmlns:p14="http://schemas.microsoft.com/office/powerpoint/2010/main" val="365987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9E97-F15B-49F7-88A8-4BB44A366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3DF69-2C1D-443A-9209-E48E5A46C6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91948-9367-4843-9915-FB101BA32D9A}"/>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131BC74D-49A6-47D2-AA18-9263CE898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5FB89-6588-4345-8B0F-696BE90A4335}"/>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220100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F3E5DC-046C-472F-A1B2-35023068F3FC}"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3/22/2019</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BE895FE-1B42-4074-8BBB-84667C599577}"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9233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ECD6-2944-4412-8ADA-8A4A700BD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B0296-0230-44EC-B49D-EB6B88AE2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093CE6-F30C-498E-B5F4-2A5509C338E3}"/>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B840251B-44E1-4D3E-82F4-7F08EB931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7427F-77EE-451C-8B77-BA5EE5CA9854}"/>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72589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D1DE-3E6A-472C-96A9-DEB094D55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2D890-36A5-4EF0-9ADB-FA72E44F8B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1BA33-06CE-4075-A3DA-740710F172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72C6A-14CA-4688-A46E-EBA108626257}"/>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6" name="Footer Placeholder 5">
            <a:extLst>
              <a:ext uri="{FF2B5EF4-FFF2-40B4-BE49-F238E27FC236}">
                <a16:creationId xmlns:a16="http://schemas.microsoft.com/office/drawing/2014/main" id="{806606BE-5921-498E-BA19-DAAD9F40B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75160-8305-4C60-B0BF-4A980DCA50FF}"/>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340122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A4C-7BEE-476C-9345-522F739F93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BA8B0-8731-43BE-8096-950217863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058696-2ACF-44A2-9890-98A404C6F1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4182BC-B869-45F7-88AC-0B301DB06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09CEFF-8EFA-4414-BE99-6B6A915852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79EDF4-BA16-4277-9D8E-EF361C2A1245}"/>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8" name="Footer Placeholder 7">
            <a:extLst>
              <a:ext uri="{FF2B5EF4-FFF2-40B4-BE49-F238E27FC236}">
                <a16:creationId xmlns:a16="http://schemas.microsoft.com/office/drawing/2014/main" id="{2D9BBE35-1610-49AC-94BD-25C9D25091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47D43B-15B7-45F2-BB66-3480FC06D699}"/>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30119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8ECD-B1E4-45A5-AC6E-1785FB030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599A8-643A-4705-B072-65C775B2CCDA}"/>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4" name="Footer Placeholder 3">
            <a:extLst>
              <a:ext uri="{FF2B5EF4-FFF2-40B4-BE49-F238E27FC236}">
                <a16:creationId xmlns:a16="http://schemas.microsoft.com/office/drawing/2014/main" id="{884F8CA4-4CFF-4315-9C19-B31C6D569B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8D36E-3AF1-4518-A3A4-40F644CE03DB}"/>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195173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4401C-B82B-4B5E-A7A7-69149CAB2935}"/>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3" name="Footer Placeholder 2">
            <a:extLst>
              <a:ext uri="{FF2B5EF4-FFF2-40B4-BE49-F238E27FC236}">
                <a16:creationId xmlns:a16="http://schemas.microsoft.com/office/drawing/2014/main" id="{F0A244C1-4644-4CD4-B666-B7705EF52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0C3DE3-AB6B-44A2-BB63-AFB92094EF63}"/>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10931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7568-6CA9-4850-A552-74F202628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633B1-54C9-4409-B3EB-D2B0E3AA5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F2C92-4BA2-46AC-A031-D2C8A01CD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764D91-7485-47D1-862A-41ED1E4B566E}"/>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6" name="Footer Placeholder 5">
            <a:extLst>
              <a:ext uri="{FF2B5EF4-FFF2-40B4-BE49-F238E27FC236}">
                <a16:creationId xmlns:a16="http://schemas.microsoft.com/office/drawing/2014/main" id="{6326A2D3-0D80-4A21-B51B-561370DCC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23872-8C1C-4CCF-8B0A-2372E8798DE5}"/>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62867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8DAE-C0DC-46F8-8196-8AC940DCB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1A5A3D-C2C3-4BC4-B956-F66E83DD0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48DE64-0D3D-41E8-BAAD-8A52620EA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435876-C3D9-48DF-8F9B-CD49296F8DEF}"/>
              </a:ext>
            </a:extLst>
          </p:cNvPr>
          <p:cNvSpPr>
            <a:spLocks noGrp="1"/>
          </p:cNvSpPr>
          <p:nvPr>
            <p:ph type="dt" sz="half" idx="10"/>
          </p:nvPr>
        </p:nvSpPr>
        <p:spPr/>
        <p:txBody>
          <a:bodyPr/>
          <a:lstStyle/>
          <a:p>
            <a:fld id="{C8215454-3ACB-48EB-AD9B-3D9CA7398C53}" type="datetimeFigureOut">
              <a:rPr lang="en-US" smtClean="0"/>
              <a:pPr/>
              <a:t>3/22/2019</a:t>
            </a:fld>
            <a:endParaRPr lang="en-US"/>
          </a:p>
        </p:txBody>
      </p:sp>
      <p:sp>
        <p:nvSpPr>
          <p:cNvPr id="6" name="Footer Placeholder 5">
            <a:extLst>
              <a:ext uri="{FF2B5EF4-FFF2-40B4-BE49-F238E27FC236}">
                <a16:creationId xmlns:a16="http://schemas.microsoft.com/office/drawing/2014/main" id="{7269D9BA-14E1-4FA8-9D1B-31E948C1B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E2622-7551-4383-BF2A-7261F8A03739}"/>
              </a:ext>
            </a:extLst>
          </p:cNvPr>
          <p:cNvSpPr>
            <a:spLocks noGrp="1"/>
          </p:cNvSpPr>
          <p:nvPr>
            <p:ph type="sldNum" sz="quarter" idx="12"/>
          </p:nvPr>
        </p:nvSpPr>
        <p:spPr/>
        <p:txBody>
          <a:bodyPr/>
          <a:lstStyle/>
          <a:p>
            <a:fld id="{F2A73519-80FA-49E5-8CA4-A9EB6BF78B78}" type="slidenum">
              <a:rPr lang="en-US" smtClean="0"/>
              <a:pPr/>
              <a:t>‹#›</a:t>
            </a:fld>
            <a:endParaRPr lang="en-US"/>
          </a:p>
        </p:txBody>
      </p:sp>
    </p:spTree>
    <p:extLst>
      <p:ext uri="{BB962C8B-B14F-4D97-AF65-F5344CB8AC3E}">
        <p14:creationId xmlns:p14="http://schemas.microsoft.com/office/powerpoint/2010/main" val="9361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13C74-3BC7-48AC-AD8D-0157E7C78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0EB545-73D1-4803-8E64-59168B488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AC48E-738B-4D3E-92A7-321237359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15454-3ACB-48EB-AD9B-3D9CA7398C53}" type="datetimeFigureOut">
              <a:rPr lang="en-US" smtClean="0"/>
              <a:pPr/>
              <a:t>3/22/2019</a:t>
            </a:fld>
            <a:endParaRPr lang="en-US"/>
          </a:p>
        </p:txBody>
      </p:sp>
      <p:sp>
        <p:nvSpPr>
          <p:cNvPr id="5" name="Footer Placeholder 4">
            <a:extLst>
              <a:ext uri="{FF2B5EF4-FFF2-40B4-BE49-F238E27FC236}">
                <a16:creationId xmlns:a16="http://schemas.microsoft.com/office/drawing/2014/main" id="{5C6610E8-D4FC-4B87-8718-6B5A5155F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01B00-0949-4F6C-81D1-AEA859743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73519-80FA-49E5-8CA4-A9EB6BF78B78}" type="slidenum">
              <a:rPr lang="en-US" smtClean="0"/>
              <a:pPr/>
              <a:t>‹#›</a:t>
            </a:fld>
            <a:endParaRPr lang="en-US"/>
          </a:p>
        </p:txBody>
      </p:sp>
    </p:spTree>
    <p:extLst>
      <p:ext uri="{BB962C8B-B14F-4D97-AF65-F5344CB8AC3E}">
        <p14:creationId xmlns:p14="http://schemas.microsoft.com/office/powerpoint/2010/main" val="3218483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16632"/>
            <a:ext cx="11521280" cy="100811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1"/>
            <a:ext cx="11521280" cy="43204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levels</a:t>
            </a:r>
            <a:endParaRPr lang="en-GB" dirty="0"/>
          </a:p>
        </p:txBody>
      </p:sp>
      <p:sp>
        <p:nvSpPr>
          <p:cNvPr id="6" name="TextBox 5"/>
          <p:cNvSpPr txBox="1"/>
          <p:nvPr userDrawn="1"/>
        </p:nvSpPr>
        <p:spPr>
          <a:xfrm>
            <a:off x="8523762" y="6564184"/>
            <a:ext cx="2547492" cy="253916"/>
          </a:xfrm>
          <a:prstGeom prst="rect">
            <a:avLst/>
          </a:prstGeom>
          <a:noFill/>
        </p:spPr>
        <p:txBody>
          <a:bodyPr wrap="none" rtlCol="0">
            <a:spAutoFit/>
          </a:bodyPr>
          <a:lstStyle/>
          <a:p>
            <a:pPr algn="r" defTabSz="685800">
              <a:defRPr/>
            </a:pPr>
            <a:r>
              <a:rPr lang="en-GB" sz="1050" dirty="0">
                <a:solidFill>
                  <a:prstClr val="black"/>
                </a:solidFill>
              </a:rPr>
              <a:t>Copyright 2018 TREG Consultants LLC</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83828" y="6104264"/>
            <a:ext cx="1088836" cy="720080"/>
          </a:xfrm>
          <a:prstGeom prst="rect">
            <a:avLst/>
          </a:prstGeom>
        </p:spPr>
      </p:pic>
      <p:cxnSp>
        <p:nvCxnSpPr>
          <p:cNvPr id="8" name="Straight Connector 7"/>
          <p:cNvCxnSpPr/>
          <p:nvPr userDrawn="1"/>
        </p:nvCxnSpPr>
        <p:spPr>
          <a:xfrm>
            <a:off x="0" y="1124744"/>
            <a:ext cx="12192000" cy="0"/>
          </a:xfrm>
          <a:prstGeom prst="line">
            <a:avLst/>
          </a:prstGeom>
          <a:ln w="44450">
            <a:gradFill flip="none" rotWithShape="1">
              <a:gsLst>
                <a:gs pos="0">
                  <a:srgbClr val="C0000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1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Lst>
  <p:txStyles>
    <p:titleStyle>
      <a:lvl1pPr algn="l" defTabSz="6858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257175" indent="-257175" algn="l" defTabSz="685800" rtl="0" eaLnBrk="1" latinLnBrk="0" hangingPunct="1">
        <a:spcBef>
          <a:spcPts val="6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7">
          <p15:clr>
            <a:srgbClr val="F26B43"/>
          </p15:clr>
        </p15:guide>
        <p15:guide id="2" pos="211">
          <p15:clr>
            <a:srgbClr val="F26B43"/>
          </p15:clr>
        </p15:guide>
        <p15:guide id="3" orient="horz" pos="4110">
          <p15:clr>
            <a:srgbClr val="F26B43"/>
          </p15:clr>
        </p15:guide>
        <p15:guide id="5" pos="6970">
          <p15:clr>
            <a:srgbClr val="F26B43"/>
          </p15:clr>
        </p15:guide>
        <p15:guide id="6" pos="7469">
          <p15:clr>
            <a:srgbClr val="F26B43"/>
          </p15:clr>
        </p15:guide>
        <p15:guide id="7" pos="3840">
          <p15:clr>
            <a:srgbClr val="F26B43"/>
          </p15:clr>
        </p15:guide>
        <p15:guide id="8" orient="horz" pos="73">
          <p15:clr>
            <a:srgbClr val="F26B43"/>
          </p15:clr>
        </p15:guide>
        <p15:guide id="9" orient="horz" pos="709">
          <p15:clr>
            <a:srgbClr val="F26B43"/>
          </p15:clr>
        </p15:guide>
        <p15:guide id="10" orient="horz" pos="799">
          <p15:clr>
            <a:srgbClr val="F26B43"/>
          </p15:clr>
        </p15:guide>
        <p15:guide id="11" orient="horz" pos="3521">
          <p15:clr>
            <a:srgbClr val="F26B43"/>
          </p15:clr>
        </p15:guide>
        <p15:guide id="12" orient="horz" pos="2160">
          <p15:clr>
            <a:srgbClr val="F26B43"/>
          </p15:clr>
        </p15:guide>
        <p15:guide id="13"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16632"/>
            <a:ext cx="11521280" cy="100811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1"/>
            <a:ext cx="11521280" cy="43204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levels</a:t>
            </a:r>
            <a:endParaRPr lang="en-GB" dirty="0"/>
          </a:p>
        </p:txBody>
      </p:sp>
      <p:sp>
        <p:nvSpPr>
          <p:cNvPr id="6" name="TextBox 5"/>
          <p:cNvSpPr txBox="1"/>
          <p:nvPr userDrawn="1"/>
        </p:nvSpPr>
        <p:spPr>
          <a:xfrm>
            <a:off x="8523762" y="6564184"/>
            <a:ext cx="2547492" cy="253916"/>
          </a:xfrm>
          <a:prstGeom prst="rect">
            <a:avLst/>
          </a:prstGeom>
          <a:noFill/>
        </p:spPr>
        <p:txBody>
          <a:bodyPr wrap="none" rtlCol="0">
            <a:spAutoFit/>
          </a:bodyPr>
          <a:lstStyle/>
          <a:p>
            <a:pPr algn="r" defTabSz="685800">
              <a:defRPr/>
            </a:pPr>
            <a:r>
              <a:rPr lang="en-GB" sz="1050" dirty="0">
                <a:solidFill>
                  <a:prstClr val="black"/>
                </a:solidFill>
              </a:rPr>
              <a:t>Copyright 2017 TREG Consultants LLC</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3828" y="6104264"/>
            <a:ext cx="1088836" cy="720080"/>
          </a:xfrm>
          <a:prstGeom prst="rect">
            <a:avLst/>
          </a:prstGeom>
        </p:spPr>
      </p:pic>
      <p:cxnSp>
        <p:nvCxnSpPr>
          <p:cNvPr id="8" name="Straight Connector 7"/>
          <p:cNvCxnSpPr/>
          <p:nvPr userDrawn="1"/>
        </p:nvCxnSpPr>
        <p:spPr>
          <a:xfrm>
            <a:off x="0" y="1124744"/>
            <a:ext cx="12192000" cy="0"/>
          </a:xfrm>
          <a:prstGeom prst="line">
            <a:avLst/>
          </a:prstGeom>
          <a:ln w="44450">
            <a:gradFill flip="none" rotWithShape="1">
              <a:gsLst>
                <a:gs pos="0">
                  <a:srgbClr val="C0000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52273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257175" indent="-257175" algn="l" defTabSz="685800" rtl="0" eaLnBrk="1" latinLnBrk="0" hangingPunct="1">
        <a:spcBef>
          <a:spcPts val="6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7">
          <p15:clr>
            <a:srgbClr val="F26B43"/>
          </p15:clr>
        </p15:guide>
        <p15:guide id="2" pos="211">
          <p15:clr>
            <a:srgbClr val="F26B43"/>
          </p15:clr>
        </p15:guide>
        <p15:guide id="3" orient="horz" pos="4110">
          <p15:clr>
            <a:srgbClr val="F26B43"/>
          </p15:clr>
        </p15:guide>
        <p15:guide id="5" pos="6970">
          <p15:clr>
            <a:srgbClr val="F26B43"/>
          </p15:clr>
        </p15:guide>
        <p15:guide id="6" pos="7469">
          <p15:clr>
            <a:srgbClr val="F26B43"/>
          </p15:clr>
        </p15:guide>
        <p15:guide id="7" pos="3840">
          <p15:clr>
            <a:srgbClr val="F26B43"/>
          </p15:clr>
        </p15:guide>
        <p15:guide id="8" orient="horz" pos="73">
          <p15:clr>
            <a:srgbClr val="F26B43"/>
          </p15:clr>
        </p15:guide>
        <p15:guide id="9" orient="horz" pos="709">
          <p15:clr>
            <a:srgbClr val="F26B43"/>
          </p15:clr>
        </p15:guide>
        <p15:guide id="10" orient="horz" pos="799">
          <p15:clr>
            <a:srgbClr val="F26B43"/>
          </p15:clr>
        </p15:guide>
        <p15:guide id="11" orient="horz" pos="3521">
          <p15:clr>
            <a:srgbClr val="F26B43"/>
          </p15:clr>
        </p15:guide>
        <p15:guide id="12" orient="horz" pos="2160">
          <p15:clr>
            <a:srgbClr val="F26B43"/>
          </p15:clr>
        </p15:guide>
        <p15:guide id="13"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5F3E5DC-046C-472F-A1B2-35023068F3FC}" type="datetimeFigureOut">
              <a:rPr lang="en-US" smtClean="0"/>
              <a:pPr/>
              <a:t>3/22/2019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BE895FE-1B42-4074-8BBB-84667C599577}" type="slidenum">
              <a:rPr lang="en-US" smtClean="0"/>
              <a:pPr/>
              <a:t>‹#›</a:t>
            </a:fld>
            <a:endParaRPr lang="en-US"/>
          </a:p>
        </p:txBody>
      </p:sp>
    </p:spTree>
    <p:extLst>
      <p:ext uri="{BB962C8B-B14F-4D97-AF65-F5344CB8AC3E}">
        <p14:creationId xmlns:p14="http://schemas.microsoft.com/office/powerpoint/2010/main" val="1781566540"/>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www.fda.gov/Drugs/DrugSafety/ucm631871.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jpeg"/><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s>
</file>

<file path=ppt/slides/_rels/slide2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chart" Target="../charts/chart24.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38.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 Id="rId9" Type="http://schemas.openxmlformats.org/officeDocument/2006/relationships/chart" Target="../charts/char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BF51-F94B-4C26-ABA2-7333E61962AB}"/>
              </a:ext>
            </a:extLst>
          </p:cNvPr>
          <p:cNvSpPr>
            <a:spLocks noGrp="1"/>
          </p:cNvSpPr>
          <p:nvPr>
            <p:ph type="ctrTitle"/>
          </p:nvPr>
        </p:nvSpPr>
        <p:spPr/>
        <p:txBody>
          <a:bodyPr/>
          <a:lstStyle/>
          <a:p>
            <a:r>
              <a:rPr lang="en-US" sz="7200" dirty="0"/>
              <a:t>Rheumatology Update</a:t>
            </a:r>
            <a:br>
              <a:rPr lang="en-US" dirty="0"/>
            </a:br>
            <a:r>
              <a:rPr lang="en-US" sz="4800" i="1" dirty="0">
                <a:solidFill>
                  <a:srgbClr val="FF0000"/>
                </a:solidFill>
              </a:rPr>
              <a:t>Important studies from 2018</a:t>
            </a:r>
            <a:endParaRPr lang="en-US" i="1" dirty="0">
              <a:solidFill>
                <a:srgbClr val="FF0000"/>
              </a:solidFill>
            </a:endParaRPr>
          </a:p>
        </p:txBody>
      </p:sp>
      <p:sp>
        <p:nvSpPr>
          <p:cNvPr id="3" name="Subtitle 2">
            <a:extLst>
              <a:ext uri="{FF2B5EF4-FFF2-40B4-BE49-F238E27FC236}">
                <a16:creationId xmlns:a16="http://schemas.microsoft.com/office/drawing/2014/main" id="{C2A8CEF7-3BDA-4640-B858-E910B56958DF}"/>
              </a:ext>
            </a:extLst>
          </p:cNvPr>
          <p:cNvSpPr>
            <a:spLocks noGrp="1"/>
          </p:cNvSpPr>
          <p:nvPr>
            <p:ph type="subTitle" idx="1"/>
          </p:nvPr>
        </p:nvSpPr>
        <p:spPr/>
        <p:txBody>
          <a:bodyPr/>
          <a:lstStyle/>
          <a:p>
            <a:r>
              <a:rPr lang="en-US" sz="2800" dirty="0"/>
              <a:t>Martin Jan Bergman, MD FACR FACP FCPP</a:t>
            </a:r>
          </a:p>
          <a:p>
            <a:r>
              <a:rPr lang="en-US" dirty="0"/>
              <a:t>Clinical Associate Professor</a:t>
            </a:r>
          </a:p>
          <a:p>
            <a:r>
              <a:rPr lang="en-US" dirty="0"/>
              <a:t>Drexel University College of Medicine</a:t>
            </a:r>
          </a:p>
        </p:txBody>
      </p:sp>
    </p:spTree>
    <p:extLst>
      <p:ext uri="{BB962C8B-B14F-4D97-AF65-F5344CB8AC3E}">
        <p14:creationId xmlns:p14="http://schemas.microsoft.com/office/powerpoint/2010/main" val="230793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Peficitinib (PEFI): Efficacy and safety in MTX-IR</a:t>
            </a:r>
            <a:endParaRPr lang="en-US" strike="sngStrike" noProof="0" dirty="0">
              <a:solidFill>
                <a:srgbClr val="FF0000"/>
              </a:solidFill>
            </a:endParaRPr>
          </a:p>
        </p:txBody>
      </p:sp>
      <p:sp>
        <p:nvSpPr>
          <p:cNvPr id="3" name="Content Placeholder 2"/>
          <p:cNvSpPr>
            <a:spLocks noGrp="1"/>
          </p:cNvSpPr>
          <p:nvPr>
            <p:ph sz="half" idx="1"/>
          </p:nvPr>
        </p:nvSpPr>
        <p:spPr>
          <a:xfrm>
            <a:off x="335360" y="1268416"/>
            <a:ext cx="5862638" cy="4968871"/>
          </a:xfrm>
        </p:spPr>
        <p:txBody>
          <a:bodyPr/>
          <a:lstStyle/>
          <a:p>
            <a:pPr>
              <a:lnSpc>
                <a:spcPct val="90000"/>
              </a:lnSpc>
            </a:pPr>
            <a:r>
              <a:rPr lang="en-US" sz="1800" noProof="0" dirty="0"/>
              <a:t>PEFI: oral JAK3 &gt; JAK1 &gt; JAK2 inhibitor</a:t>
            </a:r>
          </a:p>
          <a:p>
            <a:pPr>
              <a:lnSpc>
                <a:spcPct val="90000"/>
              </a:lnSpc>
            </a:pPr>
            <a:r>
              <a:rPr lang="en-US" sz="1800" noProof="0" dirty="0"/>
              <a:t>Phase 3, 52-week RDBPCT in Japan</a:t>
            </a:r>
          </a:p>
          <a:p>
            <a:pPr>
              <a:lnSpc>
                <a:spcPct val="90000"/>
              </a:lnSpc>
            </a:pPr>
            <a:r>
              <a:rPr lang="en-US" sz="1800" noProof="0" dirty="0"/>
              <a:t>PEFI 100 or 150 mg/d vs PBO + MTX (≤16 mg/</a:t>
            </a:r>
            <a:r>
              <a:rPr lang="en-US" sz="1800" noProof="0" dirty="0" err="1"/>
              <a:t>wk</a:t>
            </a:r>
            <a:r>
              <a:rPr lang="en-US" sz="1800" noProof="0" dirty="0"/>
              <a:t>)</a:t>
            </a:r>
          </a:p>
          <a:p>
            <a:pPr lvl="1">
              <a:lnSpc>
                <a:spcPct val="90000"/>
              </a:lnSpc>
            </a:pPr>
            <a:r>
              <a:rPr lang="en-US" sz="1600" noProof="0" dirty="0"/>
              <a:t>Active RA, RF/anti-CCP+, erosive, CRP ≥1.0 mg/dL</a:t>
            </a:r>
            <a:endParaRPr lang="en-US" sz="1600" u="sng" noProof="0" dirty="0"/>
          </a:p>
          <a:p>
            <a:pPr lvl="1">
              <a:lnSpc>
                <a:spcPct val="90000"/>
              </a:lnSpc>
            </a:pPr>
            <a:r>
              <a:rPr lang="en-US" sz="1600" noProof="0" dirty="0"/>
              <a:t>Week 12, PBO patients with &lt;20% improvement rescued to PEFI 100/150 mg/d</a:t>
            </a:r>
          </a:p>
          <a:p>
            <a:pPr lvl="1">
              <a:lnSpc>
                <a:spcPct val="90000"/>
              </a:lnSpc>
            </a:pPr>
            <a:r>
              <a:rPr lang="en-US" sz="1600" noProof="0" dirty="0"/>
              <a:t>Week 28, PBO switched to PEFI 100/150 mg/d (blinded)</a:t>
            </a:r>
          </a:p>
          <a:p>
            <a:pPr>
              <a:lnSpc>
                <a:spcPct val="90000"/>
              </a:lnSpc>
            </a:pPr>
            <a:r>
              <a:rPr lang="en-US" noProof="0" dirty="0"/>
              <a:t>1</a:t>
            </a:r>
            <a:r>
              <a:rPr lang="en-US" sz="1800" noProof="0" dirty="0"/>
              <a:t>° endpoints</a:t>
            </a:r>
          </a:p>
          <a:p>
            <a:pPr lvl="2">
              <a:lnSpc>
                <a:spcPct val="90000"/>
              </a:lnSpc>
            </a:pPr>
            <a:r>
              <a:rPr lang="en-US" noProof="0" dirty="0"/>
              <a:t>ACR20 at Week 12 or early termination</a:t>
            </a:r>
          </a:p>
          <a:p>
            <a:pPr lvl="2">
              <a:lnSpc>
                <a:spcPct val="90000"/>
              </a:lnSpc>
            </a:pPr>
            <a:r>
              <a:rPr lang="en-US" noProof="0" dirty="0"/>
              <a:t>Change in mTSS at Week 28</a:t>
            </a:r>
          </a:p>
          <a:p>
            <a:pPr>
              <a:lnSpc>
                <a:spcPct val="90000"/>
              </a:lnSpc>
            </a:pPr>
            <a:r>
              <a:rPr lang="en-US" sz="1800" noProof="0" dirty="0"/>
              <a:t>Safety</a:t>
            </a:r>
          </a:p>
          <a:p>
            <a:pPr lvl="1">
              <a:lnSpc>
                <a:spcPct val="90000"/>
              </a:lnSpc>
            </a:pPr>
            <a:r>
              <a:rPr lang="en-US" sz="1600" noProof="0" dirty="0"/>
              <a:t>PEFI vs PBO similar at Week 12</a:t>
            </a:r>
          </a:p>
          <a:p>
            <a:pPr lvl="1">
              <a:lnSpc>
                <a:spcPct val="90000"/>
              </a:lnSpc>
            </a:pPr>
            <a:r>
              <a:rPr lang="en-US" sz="1600" noProof="0" dirty="0"/>
              <a:t>More infections (SIEs, HZ) PEFI vs PBO by Week 52 </a:t>
            </a:r>
          </a:p>
          <a:p>
            <a:pPr lvl="1">
              <a:lnSpc>
                <a:spcPct val="90000"/>
              </a:lnSpc>
            </a:pPr>
            <a:r>
              <a:rPr lang="en-US" sz="1600" noProof="0" dirty="0"/>
              <a:t>No VTEs</a:t>
            </a:r>
          </a:p>
          <a:p>
            <a:pPr>
              <a:lnSpc>
                <a:spcPct val="90000"/>
              </a:lnSpc>
            </a:pPr>
            <a:endParaRPr lang="en-US" noProof="0" dirty="0"/>
          </a:p>
          <a:p>
            <a:pPr lvl="1">
              <a:lnSpc>
                <a:spcPct val="90000"/>
              </a:lnSpc>
            </a:pPr>
            <a:endParaRPr lang="en-US" noProof="0" dirty="0"/>
          </a:p>
        </p:txBody>
      </p:sp>
      <p:sp>
        <p:nvSpPr>
          <p:cNvPr id="6" name="Text Placeholder 5"/>
          <p:cNvSpPr>
            <a:spLocks noGrp="1"/>
          </p:cNvSpPr>
          <p:nvPr>
            <p:ph type="body" sz="quarter" idx="10"/>
          </p:nvPr>
        </p:nvSpPr>
        <p:spPr/>
        <p:txBody>
          <a:bodyPr/>
          <a:lstStyle/>
          <a:p>
            <a:pPr lvl="0"/>
            <a:r>
              <a:rPr lang="en-US" noProof="0" dirty="0"/>
              <a:t>Takeuchi T, et al. ACR 2018, Chicago, #888</a:t>
            </a:r>
          </a:p>
        </p:txBody>
      </p:sp>
      <p:graphicFrame>
        <p:nvGraphicFramePr>
          <p:cNvPr id="5" name="Content Placeholder 3"/>
          <p:cNvGraphicFramePr>
            <a:graphicFrameLocks/>
          </p:cNvGraphicFramePr>
          <p:nvPr>
            <p:extLst/>
          </p:nvPr>
        </p:nvGraphicFramePr>
        <p:xfrm>
          <a:off x="6148528" y="980385"/>
          <a:ext cx="5862638" cy="46560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730416" y="1312788"/>
            <a:ext cx="32210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Efficacy endpoints, Week 12</a:t>
            </a:r>
          </a:p>
        </p:txBody>
      </p:sp>
      <p:sp>
        <p:nvSpPr>
          <p:cNvPr id="8" name="TextBox 7"/>
          <p:cNvSpPr txBox="1"/>
          <p:nvPr/>
        </p:nvSpPr>
        <p:spPr>
          <a:xfrm>
            <a:off x="8760296" y="3222178"/>
            <a:ext cx="206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9" name="TextBox 8"/>
          <p:cNvSpPr txBox="1"/>
          <p:nvPr/>
        </p:nvSpPr>
        <p:spPr>
          <a:xfrm>
            <a:off x="9032588" y="2826612"/>
            <a:ext cx="3083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0" name="TextBox 9"/>
          <p:cNvSpPr txBox="1"/>
          <p:nvPr/>
        </p:nvSpPr>
        <p:spPr>
          <a:xfrm>
            <a:off x="7611045" y="2411775"/>
            <a:ext cx="399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1" name="TextBox 10"/>
          <p:cNvSpPr txBox="1"/>
          <p:nvPr/>
        </p:nvSpPr>
        <p:spPr>
          <a:xfrm>
            <a:off x="7928341" y="2312031"/>
            <a:ext cx="4721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2" name="TextBox 11"/>
          <p:cNvSpPr txBox="1"/>
          <p:nvPr/>
        </p:nvSpPr>
        <p:spPr>
          <a:xfrm>
            <a:off x="9840416" y="3699390"/>
            <a:ext cx="643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 name="TextBox 12"/>
          <p:cNvSpPr txBox="1"/>
          <p:nvPr/>
        </p:nvSpPr>
        <p:spPr>
          <a:xfrm>
            <a:off x="10112627" y="3376098"/>
            <a:ext cx="4250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4" name="TextBox 13"/>
          <p:cNvSpPr txBox="1"/>
          <p:nvPr/>
        </p:nvSpPr>
        <p:spPr>
          <a:xfrm>
            <a:off x="11188724" y="2067309"/>
            <a:ext cx="399245"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5" name="TextBox 14"/>
          <p:cNvSpPr txBox="1"/>
          <p:nvPr/>
        </p:nvSpPr>
        <p:spPr>
          <a:xfrm>
            <a:off x="10945078" y="2177960"/>
            <a:ext cx="2395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16" name="TextBox 15"/>
          <p:cNvSpPr txBox="1"/>
          <p:nvPr/>
        </p:nvSpPr>
        <p:spPr>
          <a:xfrm>
            <a:off x="6997349" y="4808533"/>
            <a:ext cx="21894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*P&lt;0.001 vs PBO</a:t>
            </a:r>
          </a:p>
        </p:txBody>
      </p:sp>
      <p:sp>
        <p:nvSpPr>
          <p:cNvPr id="18" name="Rectangle 17">
            <a:extLst>
              <a:ext uri="{FF2B5EF4-FFF2-40B4-BE49-F238E27FC236}">
                <a16:creationId xmlns:a16="http://schemas.microsoft.com/office/drawing/2014/main" id="{9B982109-6AE8-4CC3-8FB2-B843B833405B}"/>
              </a:ext>
            </a:extLst>
          </p:cNvPr>
          <p:cNvSpPr/>
          <p:nvPr/>
        </p:nvSpPr>
        <p:spPr>
          <a:xfrm>
            <a:off x="335359" y="5589588"/>
            <a:ext cx="10729515" cy="667357"/>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In RA MTX-IR, PEFI clinically and structurally effective. No unexpected safety signals</a:t>
            </a:r>
          </a:p>
        </p:txBody>
      </p:sp>
    </p:spTree>
    <p:extLst>
      <p:ext uri="{BB962C8B-B14F-4D97-AF65-F5344CB8AC3E}">
        <p14:creationId xmlns:p14="http://schemas.microsoft.com/office/powerpoint/2010/main" val="258400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RA</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r>
              <a:rPr lang="en-US" dirty="0"/>
              <a:t>VTE has become a new “issue”</a:t>
            </a:r>
          </a:p>
        </p:txBody>
      </p:sp>
    </p:spTree>
    <p:extLst>
      <p:ext uri="{BB962C8B-B14F-4D97-AF65-F5344CB8AC3E}">
        <p14:creationId xmlns:p14="http://schemas.microsoft.com/office/powerpoint/2010/main" val="354113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6D624FEC-703A-4873-A547-E56D64C4C89F}"/>
              </a:ext>
            </a:extLst>
          </p:cNvPr>
          <p:cNvGrpSpPr/>
          <p:nvPr/>
        </p:nvGrpSpPr>
        <p:grpSpPr>
          <a:xfrm>
            <a:off x="8538641" y="3398468"/>
            <a:ext cx="3186907" cy="1944216"/>
            <a:chOff x="5187861" y="3861048"/>
            <a:chExt cx="3186907" cy="1944216"/>
          </a:xfrm>
        </p:grpSpPr>
        <p:grpSp>
          <p:nvGrpSpPr>
            <p:cNvPr id="97" name="Group 96">
              <a:extLst>
                <a:ext uri="{FF2B5EF4-FFF2-40B4-BE49-F238E27FC236}">
                  <a16:creationId xmlns:a16="http://schemas.microsoft.com/office/drawing/2014/main" id="{5A470AF8-7D27-4042-8330-D45D4C1536BF}"/>
                </a:ext>
              </a:extLst>
            </p:cNvPr>
            <p:cNvGrpSpPr/>
            <p:nvPr/>
          </p:nvGrpSpPr>
          <p:grpSpPr>
            <a:xfrm>
              <a:off x="5886450" y="4840519"/>
              <a:ext cx="81280" cy="531495"/>
              <a:chOff x="5886450" y="2286000"/>
              <a:chExt cx="81280" cy="416560"/>
            </a:xfrm>
          </p:grpSpPr>
          <p:sp>
            <p:nvSpPr>
              <p:cNvPr id="98" name="Freeform: Shape 97">
                <a:extLst>
                  <a:ext uri="{FF2B5EF4-FFF2-40B4-BE49-F238E27FC236}">
                    <a16:creationId xmlns:a16="http://schemas.microsoft.com/office/drawing/2014/main" id="{74C6624A-780C-42EF-A584-9DFC6D5F85C0}"/>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641D2DD9-E2FE-4CB0-8E36-3A51D920944C}"/>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id="{33DE5EC9-482B-48D7-A378-513E76197BB9}"/>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1" name="Group 100">
              <a:extLst>
                <a:ext uri="{FF2B5EF4-FFF2-40B4-BE49-F238E27FC236}">
                  <a16:creationId xmlns:a16="http://schemas.microsoft.com/office/drawing/2014/main" id="{8CF91AD4-199F-42DC-9B88-8AFCC73CC56E}"/>
                </a:ext>
              </a:extLst>
            </p:cNvPr>
            <p:cNvGrpSpPr/>
            <p:nvPr/>
          </p:nvGrpSpPr>
          <p:grpSpPr>
            <a:xfrm>
              <a:off x="6280150" y="4644558"/>
              <a:ext cx="81280" cy="723266"/>
              <a:chOff x="5886450" y="2286000"/>
              <a:chExt cx="81280" cy="416560"/>
            </a:xfrm>
          </p:grpSpPr>
          <p:sp>
            <p:nvSpPr>
              <p:cNvPr id="102" name="Freeform: Shape 101">
                <a:extLst>
                  <a:ext uri="{FF2B5EF4-FFF2-40B4-BE49-F238E27FC236}">
                    <a16:creationId xmlns:a16="http://schemas.microsoft.com/office/drawing/2014/main" id="{DEFBFC52-3DFF-482E-872C-AD358ABA68E6}"/>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E0383DBB-1F89-4314-A396-ADC4A7444189}"/>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Freeform: Shape 103">
                <a:extLst>
                  <a:ext uri="{FF2B5EF4-FFF2-40B4-BE49-F238E27FC236}">
                    <a16:creationId xmlns:a16="http://schemas.microsoft.com/office/drawing/2014/main" id="{67509E60-3E43-414B-B68E-F2E891AFE3EE}"/>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5" name="Group 104">
              <a:extLst>
                <a:ext uri="{FF2B5EF4-FFF2-40B4-BE49-F238E27FC236}">
                  <a16:creationId xmlns:a16="http://schemas.microsoft.com/office/drawing/2014/main" id="{2C91ED38-CB5F-4DC5-A2B0-3E90770361F6}"/>
                </a:ext>
              </a:extLst>
            </p:cNvPr>
            <p:cNvGrpSpPr/>
            <p:nvPr/>
          </p:nvGrpSpPr>
          <p:grpSpPr>
            <a:xfrm>
              <a:off x="6685915" y="4566200"/>
              <a:ext cx="81280" cy="754380"/>
              <a:chOff x="5886450" y="2286000"/>
              <a:chExt cx="81280" cy="416560"/>
            </a:xfrm>
          </p:grpSpPr>
          <p:sp>
            <p:nvSpPr>
              <p:cNvPr id="106" name="Freeform: Shape 105">
                <a:extLst>
                  <a:ext uri="{FF2B5EF4-FFF2-40B4-BE49-F238E27FC236}">
                    <a16:creationId xmlns:a16="http://schemas.microsoft.com/office/drawing/2014/main" id="{C814ED96-03D7-4538-9EB6-179E77878DE9}"/>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D58B3929-93D6-4165-B81E-3D29835F4E0F}"/>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0F8BF5C5-6EA0-4033-87AE-212065937F88}"/>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C69EA1D2-207F-4546-9B86-668832C3C0B4}"/>
                </a:ext>
              </a:extLst>
            </p:cNvPr>
            <p:cNvGrpSpPr/>
            <p:nvPr/>
          </p:nvGrpSpPr>
          <p:grpSpPr>
            <a:xfrm>
              <a:off x="7089775" y="4909101"/>
              <a:ext cx="81280" cy="428624"/>
              <a:chOff x="5886450" y="2286000"/>
              <a:chExt cx="81280" cy="416560"/>
            </a:xfrm>
          </p:grpSpPr>
          <p:sp>
            <p:nvSpPr>
              <p:cNvPr id="110" name="Freeform: Shape 109">
                <a:extLst>
                  <a:ext uri="{FF2B5EF4-FFF2-40B4-BE49-F238E27FC236}">
                    <a16:creationId xmlns:a16="http://schemas.microsoft.com/office/drawing/2014/main" id="{5A0CABA3-37AD-46B9-A800-10B07FE242C7}"/>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Freeform: Shape 110">
                <a:extLst>
                  <a:ext uri="{FF2B5EF4-FFF2-40B4-BE49-F238E27FC236}">
                    <a16:creationId xmlns:a16="http://schemas.microsoft.com/office/drawing/2014/main" id="{ED9FFCAB-5FB2-4AEF-9749-9A29B03B557D}"/>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C72617B3-F31A-4721-8D3F-EEEFCDECC7ED}"/>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3" name="Group 112">
              <a:extLst>
                <a:ext uri="{FF2B5EF4-FFF2-40B4-BE49-F238E27FC236}">
                  <a16:creationId xmlns:a16="http://schemas.microsoft.com/office/drawing/2014/main" id="{2C522980-AF85-4571-B51E-61DC5A0F4067}"/>
                </a:ext>
              </a:extLst>
            </p:cNvPr>
            <p:cNvGrpSpPr/>
            <p:nvPr/>
          </p:nvGrpSpPr>
          <p:grpSpPr>
            <a:xfrm>
              <a:off x="7495540" y="4499525"/>
              <a:ext cx="81280" cy="676275"/>
              <a:chOff x="5886450" y="2286000"/>
              <a:chExt cx="81280" cy="416560"/>
            </a:xfrm>
          </p:grpSpPr>
          <p:sp>
            <p:nvSpPr>
              <p:cNvPr id="114" name="Freeform: Shape 113">
                <a:extLst>
                  <a:ext uri="{FF2B5EF4-FFF2-40B4-BE49-F238E27FC236}">
                    <a16:creationId xmlns:a16="http://schemas.microsoft.com/office/drawing/2014/main" id="{7C80A4C4-CD60-4FFF-8003-E0883B83E113}"/>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5A259949-3863-488A-91D6-C616DE42F2C7}"/>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CD96DC97-5D70-4793-9FA8-CA8A0CA15E6D}"/>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7" name="Group 116">
              <a:extLst>
                <a:ext uri="{FF2B5EF4-FFF2-40B4-BE49-F238E27FC236}">
                  <a16:creationId xmlns:a16="http://schemas.microsoft.com/office/drawing/2014/main" id="{AF810902-776E-4C82-896B-7A9C3333863D}"/>
                </a:ext>
              </a:extLst>
            </p:cNvPr>
            <p:cNvGrpSpPr/>
            <p:nvPr/>
          </p:nvGrpSpPr>
          <p:grpSpPr>
            <a:xfrm>
              <a:off x="7903210" y="5124365"/>
              <a:ext cx="81280" cy="114300"/>
              <a:chOff x="5886450" y="2286000"/>
              <a:chExt cx="81280" cy="416560"/>
            </a:xfrm>
          </p:grpSpPr>
          <p:sp>
            <p:nvSpPr>
              <p:cNvPr id="118" name="Freeform: Shape 117">
                <a:extLst>
                  <a:ext uri="{FF2B5EF4-FFF2-40B4-BE49-F238E27FC236}">
                    <a16:creationId xmlns:a16="http://schemas.microsoft.com/office/drawing/2014/main" id="{901FFAF7-554B-42AF-97A3-532A660056BA}"/>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Freeform: Shape 118">
                <a:extLst>
                  <a:ext uri="{FF2B5EF4-FFF2-40B4-BE49-F238E27FC236}">
                    <a16:creationId xmlns:a16="http://schemas.microsoft.com/office/drawing/2014/main" id="{81B636BD-D657-4DB3-A466-B06F9A0BC830}"/>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Freeform: Shape 119">
                <a:extLst>
                  <a:ext uri="{FF2B5EF4-FFF2-40B4-BE49-F238E27FC236}">
                    <a16:creationId xmlns:a16="http://schemas.microsoft.com/office/drawing/2014/main" id="{017C80E6-F91F-45A7-8152-6751041988FF}"/>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1" name="Freeform: Shape 80">
              <a:extLst>
                <a:ext uri="{FF2B5EF4-FFF2-40B4-BE49-F238E27FC236}">
                  <a16:creationId xmlns:a16="http://schemas.microsoft.com/office/drawing/2014/main" id="{750F5853-79FD-4593-81B1-497EFC722E0D}"/>
                </a:ext>
              </a:extLst>
            </p:cNvPr>
            <p:cNvSpPr/>
            <p:nvPr/>
          </p:nvSpPr>
          <p:spPr>
            <a:xfrm>
              <a:off x="5646420" y="4419896"/>
              <a:ext cx="2564130" cy="952500"/>
            </a:xfrm>
            <a:custGeom>
              <a:avLst/>
              <a:gdLst>
                <a:gd name="connsiteX0" fmla="*/ 0 w 2564130"/>
                <a:gd name="connsiteY0" fmla="*/ 0 h 952500"/>
                <a:gd name="connsiteX1" fmla="*/ 0 w 2564130"/>
                <a:gd name="connsiteY1" fmla="*/ 952500 h 952500"/>
                <a:gd name="connsiteX2" fmla="*/ 2564130 w 2564130"/>
                <a:gd name="connsiteY2" fmla="*/ 952500 h 952500"/>
              </a:gdLst>
              <a:ahLst/>
              <a:cxnLst>
                <a:cxn ang="0">
                  <a:pos x="connsiteX0" y="connsiteY0"/>
                </a:cxn>
                <a:cxn ang="0">
                  <a:pos x="connsiteX1" y="connsiteY1"/>
                </a:cxn>
                <a:cxn ang="0">
                  <a:pos x="connsiteX2" y="connsiteY2"/>
                </a:cxn>
              </a:cxnLst>
              <a:rect l="l" t="t" r="r" b="b"/>
              <a:pathLst>
                <a:path w="2564130" h="952500">
                  <a:moveTo>
                    <a:pt x="0" y="0"/>
                  </a:moveTo>
                  <a:lnTo>
                    <a:pt x="0" y="952500"/>
                  </a:lnTo>
                  <a:lnTo>
                    <a:pt x="2564130" y="9525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E1EA5069-0283-4D01-BB9F-DED7D98E025A}"/>
                </a:ext>
              </a:extLst>
            </p:cNvPr>
            <p:cNvSpPr/>
            <p:nvPr/>
          </p:nvSpPr>
          <p:spPr>
            <a:xfrm>
              <a:off x="5366115" y="4311714"/>
              <a:ext cx="32893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2.5</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835708CB-54E1-4EB3-86D5-11C4C9D77165}"/>
                </a:ext>
              </a:extLst>
            </p:cNvPr>
            <p:cNvSpPr/>
            <p:nvPr/>
          </p:nvSpPr>
          <p:spPr>
            <a:xfrm>
              <a:off x="5366115" y="4506024"/>
              <a:ext cx="32893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2.0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018994A3-FCE9-4CFE-90FF-4168F296BCAD}"/>
                </a:ext>
              </a:extLst>
            </p:cNvPr>
            <p:cNvSpPr/>
            <p:nvPr/>
          </p:nvSpPr>
          <p:spPr>
            <a:xfrm>
              <a:off x="5366115" y="4692714"/>
              <a:ext cx="32893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1.5</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1CED7CEE-3ADC-4151-A88B-D531136B7078}"/>
                </a:ext>
              </a:extLst>
            </p:cNvPr>
            <p:cNvSpPr/>
            <p:nvPr/>
          </p:nvSpPr>
          <p:spPr>
            <a:xfrm>
              <a:off x="5366115" y="4871784"/>
              <a:ext cx="32893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1.0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CF1F3D0B-63C1-42D1-B94F-D9B0232C8D56}"/>
                </a:ext>
              </a:extLst>
            </p:cNvPr>
            <p:cNvSpPr/>
            <p:nvPr/>
          </p:nvSpPr>
          <p:spPr>
            <a:xfrm>
              <a:off x="5366115" y="5054664"/>
              <a:ext cx="32893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0.5</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947A2294-9739-40FC-A880-80659D3CC925}"/>
                </a:ext>
              </a:extLst>
            </p:cNvPr>
            <p:cNvSpPr/>
            <p:nvPr/>
          </p:nvSpPr>
          <p:spPr>
            <a:xfrm>
              <a:off x="5452678" y="5252784"/>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B0597CE0-6275-48C7-846B-C7CCCCBD5E08}"/>
                </a:ext>
              </a:extLst>
            </p:cNvPr>
            <p:cNvSpPr/>
            <p:nvPr/>
          </p:nvSpPr>
          <p:spPr>
            <a:xfrm>
              <a:off x="5778630" y="4167579"/>
              <a:ext cx="9204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Placebo-controlled</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0–24 weeks</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82AA6265-4601-4636-B6FD-A15FBE935120}"/>
                </a:ext>
              </a:extLst>
            </p:cNvPr>
            <p:cNvSpPr/>
            <p:nvPr/>
          </p:nvSpPr>
          <p:spPr>
            <a:xfrm>
              <a:off x="6891339" y="4167579"/>
              <a:ext cx="88197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Dose comparison</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extended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A11A7BA1-959F-4077-9125-7FAA7B043D90}"/>
                </a:ext>
              </a:extLst>
            </p:cNvPr>
            <p:cNvSpPr/>
            <p:nvPr/>
          </p:nvSpPr>
          <p:spPr>
            <a:xfrm>
              <a:off x="7699583" y="4167579"/>
              <a:ext cx="675185"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All-BARI-RA</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Oval 90">
              <a:extLst>
                <a:ext uri="{FF2B5EF4-FFF2-40B4-BE49-F238E27FC236}">
                  <a16:creationId xmlns:a16="http://schemas.microsoft.com/office/drawing/2014/main" id="{1978774D-D1C9-4159-876C-67A55ACD1BF7}"/>
                </a:ext>
              </a:extLst>
            </p:cNvPr>
            <p:cNvSpPr/>
            <p:nvPr/>
          </p:nvSpPr>
          <p:spPr>
            <a:xfrm>
              <a:off x="5905500" y="5267621"/>
              <a:ext cx="49530" cy="4953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Oval 91">
              <a:extLst>
                <a:ext uri="{FF2B5EF4-FFF2-40B4-BE49-F238E27FC236}">
                  <a16:creationId xmlns:a16="http://schemas.microsoft.com/office/drawing/2014/main" id="{6E78EEEF-6ADD-43F7-952F-EADAA05F3119}"/>
                </a:ext>
              </a:extLst>
            </p:cNvPr>
            <p:cNvSpPr/>
            <p:nvPr/>
          </p:nvSpPr>
          <p:spPr>
            <a:xfrm>
              <a:off x="6296660" y="533937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3" name="Oval 92">
              <a:extLst>
                <a:ext uri="{FF2B5EF4-FFF2-40B4-BE49-F238E27FC236}">
                  <a16:creationId xmlns:a16="http://schemas.microsoft.com/office/drawing/2014/main" id="{A94FBAB5-58A2-46EC-A610-49FED1025C5D}"/>
                </a:ext>
              </a:extLst>
            </p:cNvPr>
            <p:cNvSpPr/>
            <p:nvPr/>
          </p:nvSpPr>
          <p:spPr>
            <a:xfrm>
              <a:off x="6704330" y="5070771"/>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4" name="Oval 93">
              <a:extLst>
                <a:ext uri="{FF2B5EF4-FFF2-40B4-BE49-F238E27FC236}">
                  <a16:creationId xmlns:a16="http://schemas.microsoft.com/office/drawing/2014/main" id="{863BAB22-96D5-4AEE-8DB1-9BA99AD34C83}"/>
                </a:ext>
              </a:extLst>
            </p:cNvPr>
            <p:cNvSpPr/>
            <p:nvPr/>
          </p:nvSpPr>
          <p:spPr>
            <a:xfrm>
              <a:off x="7108190" y="520348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Oval 94">
              <a:extLst>
                <a:ext uri="{FF2B5EF4-FFF2-40B4-BE49-F238E27FC236}">
                  <a16:creationId xmlns:a16="http://schemas.microsoft.com/office/drawing/2014/main" id="{53D7DDD6-0236-4B5C-9E4A-BB083B006D62}"/>
                </a:ext>
              </a:extLst>
            </p:cNvPr>
            <p:cNvSpPr/>
            <p:nvPr/>
          </p:nvSpPr>
          <p:spPr>
            <a:xfrm>
              <a:off x="7514590" y="4906941"/>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Oval 95">
              <a:extLst>
                <a:ext uri="{FF2B5EF4-FFF2-40B4-BE49-F238E27FC236}">
                  <a16:creationId xmlns:a16="http://schemas.microsoft.com/office/drawing/2014/main" id="{092B6D3E-7D37-476D-934C-41797128C55D}"/>
                </a:ext>
              </a:extLst>
            </p:cNvPr>
            <p:cNvSpPr/>
            <p:nvPr/>
          </p:nvSpPr>
          <p:spPr>
            <a:xfrm>
              <a:off x="7922260" y="5170466"/>
              <a:ext cx="49530" cy="49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14F1B5B2-312D-43D2-BDD3-6B22F8ABB1B2}"/>
                </a:ext>
              </a:extLst>
            </p:cNvPr>
            <p:cNvSpPr/>
            <p:nvPr/>
          </p:nvSpPr>
          <p:spPr>
            <a:xfrm>
              <a:off x="5871838" y="519068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0.2</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378B2ED0-0EFD-4F34-93F3-21F06B6D7AA2}"/>
                </a:ext>
              </a:extLst>
            </p:cNvPr>
            <p:cNvSpPr/>
            <p:nvPr/>
          </p:nvSpPr>
          <p:spPr>
            <a:xfrm>
              <a:off x="6237598" y="522497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0</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2D5A8FB4-F268-41BE-A692-8F6D4032EFCA}"/>
                </a:ext>
              </a:extLst>
            </p:cNvPr>
            <p:cNvSpPr/>
            <p:nvPr/>
          </p:nvSpPr>
          <p:spPr>
            <a:xfrm>
              <a:off x="6671938" y="499256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0.7</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14969CA6-7D9B-476F-9346-ABC90CC61274}"/>
                </a:ext>
              </a:extLst>
            </p:cNvPr>
            <p:cNvSpPr/>
            <p:nvPr/>
          </p:nvSpPr>
          <p:spPr>
            <a:xfrm>
              <a:off x="7083418" y="513353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0.3</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B0FCBEFD-D7AA-480C-919A-39A4C7846D84}"/>
                </a:ext>
              </a:extLst>
            </p:cNvPr>
            <p:cNvSpPr/>
            <p:nvPr/>
          </p:nvSpPr>
          <p:spPr>
            <a:xfrm>
              <a:off x="7485373" y="484016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1.1</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379CDE64-16A8-4234-9059-88FC8C5226B1}"/>
                </a:ext>
              </a:extLst>
            </p:cNvPr>
            <p:cNvSpPr/>
            <p:nvPr/>
          </p:nvSpPr>
          <p:spPr>
            <a:xfrm>
              <a:off x="7910188" y="5089716"/>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0.4</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66705EAB-AA31-4C1E-BF3F-5B4D418725A6}"/>
                </a:ext>
              </a:extLst>
            </p:cNvPr>
            <p:cNvSpPr/>
            <p:nvPr/>
          </p:nvSpPr>
          <p:spPr>
            <a:xfrm>
              <a:off x="6918960" y="4285022"/>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82A9831C-DC27-43E4-9981-1B359851961A}"/>
                </a:ext>
              </a:extLst>
            </p:cNvPr>
            <p:cNvSpPr/>
            <p:nvPr/>
          </p:nvSpPr>
          <p:spPr>
            <a:xfrm>
              <a:off x="7738110" y="4285022"/>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3F0EB33E-0B45-445D-A9EA-CCAEA311DBF7}"/>
                </a:ext>
              </a:extLst>
            </p:cNvPr>
            <p:cNvSpPr/>
            <p:nvPr/>
          </p:nvSpPr>
          <p:spPr>
            <a:xfrm rot="16200000">
              <a:off x="4509951" y="4736148"/>
              <a:ext cx="157126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IR/100 </a:t>
              </a:r>
              <a:r>
                <a:rPr kumimoji="0" lang="en-US" sz="800" b="0" i="0" u="none" strike="noStrike" kern="1200" cap="none" spc="0" normalizeH="0" baseline="0" noProof="0" dirty="0" err="1">
                  <a:ln>
                    <a:noFill/>
                  </a:ln>
                  <a:solidFill>
                    <a:prstClr val="black"/>
                  </a:solidFill>
                  <a:effectLst/>
                  <a:uLnTx/>
                  <a:uFillTx/>
                  <a:latin typeface="Arial"/>
                  <a:ea typeface="+mn-ea"/>
                  <a:cs typeface="+mn-cs"/>
                </a:rPr>
                <a:t>pt</a:t>
              </a:r>
              <a:r>
                <a:rPr kumimoji="0" lang="en-US" sz="800" b="0" i="0" u="none" strike="noStrike" kern="1200" cap="none" spc="0" normalizeH="0" baseline="0" noProof="0" dirty="0">
                  <a:ln>
                    <a:noFill/>
                  </a:ln>
                  <a:solidFill>
                    <a:prstClr val="black"/>
                  </a:solidFill>
                  <a:effectLst/>
                  <a:uLnTx/>
                  <a:uFillTx/>
                  <a:latin typeface="Arial"/>
                  <a:ea typeface="+mn-ea"/>
                  <a:cs typeface="+mn-cs"/>
                </a:rPr>
                <a:t>-y exposure (95% Cl)</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EE5B0C6B-B4A9-4CAD-9DC4-61550B1C61FC}"/>
                </a:ext>
              </a:extLst>
            </p:cNvPr>
            <p:cNvSpPr/>
            <p:nvPr/>
          </p:nvSpPr>
          <p:spPr>
            <a:xfrm>
              <a:off x="5371935" y="5477574"/>
              <a:ext cx="324128"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n/N</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2095AA69-4234-41B3-BF95-15451B413ABD}"/>
                </a:ext>
              </a:extLst>
            </p:cNvPr>
            <p:cNvSpPr/>
            <p:nvPr/>
          </p:nvSpPr>
          <p:spPr>
            <a:xfrm>
              <a:off x="5670371" y="5477574"/>
              <a:ext cx="45878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1/1070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2D0E64F1-2D24-4B2C-B731-DD13E5B9A305}"/>
                </a:ext>
              </a:extLst>
            </p:cNvPr>
            <p:cNvSpPr/>
            <p:nvPr/>
          </p:nvSpPr>
          <p:spPr>
            <a:xfrm>
              <a:off x="6106696"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0/479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6C413DE4-EAEF-45D2-8EF5-2204178562AB}"/>
                </a:ext>
              </a:extLst>
            </p:cNvPr>
            <p:cNvSpPr/>
            <p:nvPr/>
          </p:nvSpPr>
          <p:spPr>
            <a:xfrm>
              <a:off x="651817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3/997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B2813C79-5007-453A-978B-4523CB7FEA66}"/>
                </a:ext>
              </a:extLst>
            </p:cNvPr>
            <p:cNvSpPr/>
            <p:nvPr/>
          </p:nvSpPr>
          <p:spPr>
            <a:xfrm>
              <a:off x="692965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2/479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123D3D05-66B7-4151-8149-3D2B75D8192B}"/>
                </a:ext>
              </a:extLst>
            </p:cNvPr>
            <p:cNvSpPr/>
            <p:nvPr/>
          </p:nvSpPr>
          <p:spPr>
            <a:xfrm>
              <a:off x="734113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7/479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CE89E542-CAB9-442F-A452-52EFC0743B40}"/>
                </a:ext>
              </a:extLst>
            </p:cNvPr>
            <p:cNvSpPr/>
            <p:nvPr/>
          </p:nvSpPr>
          <p:spPr>
            <a:xfrm>
              <a:off x="7702926" y="5477574"/>
              <a:ext cx="508473"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30/3492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0F259D73-8CA9-4FA3-B3B8-76D2AF9A01EB}"/>
                </a:ext>
              </a:extLst>
            </p:cNvPr>
            <p:cNvSpPr/>
            <p:nvPr/>
          </p:nvSpPr>
          <p:spPr>
            <a:xfrm>
              <a:off x="5352699" y="5605209"/>
              <a:ext cx="36260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PYE</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C46C6501-5138-4FFC-B6B4-522967F6A1F3}"/>
                </a:ext>
              </a:extLst>
            </p:cNvPr>
            <p:cNvSpPr/>
            <p:nvPr/>
          </p:nvSpPr>
          <p:spPr>
            <a:xfrm>
              <a:off x="5695220"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405.6</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C57C885B-1360-4E5C-B6F6-B1B4D1741FE3}"/>
                </a:ext>
              </a:extLst>
            </p:cNvPr>
            <p:cNvSpPr/>
            <p:nvPr/>
          </p:nvSpPr>
          <p:spPr>
            <a:xfrm>
              <a:off x="6106698"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193.7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29913F45-5925-46CA-A63D-B30B55FE65CA}"/>
                </a:ext>
              </a:extLst>
            </p:cNvPr>
            <p:cNvSpPr/>
            <p:nvPr/>
          </p:nvSpPr>
          <p:spPr>
            <a:xfrm>
              <a:off x="6518180"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418.8</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0A307273-DB65-47D1-98FC-12D8FCB182E3}"/>
                </a:ext>
              </a:extLst>
            </p:cNvPr>
            <p:cNvSpPr/>
            <p:nvPr/>
          </p:nvSpPr>
          <p:spPr>
            <a:xfrm>
              <a:off x="6929660"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616.2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E6F25628-B75B-47F6-9281-19AD2A470A30}"/>
                </a:ext>
              </a:extLst>
            </p:cNvPr>
            <p:cNvSpPr/>
            <p:nvPr/>
          </p:nvSpPr>
          <p:spPr>
            <a:xfrm>
              <a:off x="7341140"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647.0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684E38BC-2146-4528-986E-BDF67F16D93E}"/>
                </a:ext>
              </a:extLst>
            </p:cNvPr>
            <p:cNvSpPr/>
            <p:nvPr/>
          </p:nvSpPr>
          <p:spPr>
            <a:xfrm>
              <a:off x="7727772" y="5605209"/>
              <a:ext cx="45878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7948.3</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20D6047B-8535-41CA-890D-A3836E3A86DB}"/>
                </a:ext>
              </a:extLst>
            </p:cNvPr>
            <p:cNvSpPr txBox="1"/>
            <p:nvPr/>
          </p:nvSpPr>
          <p:spPr>
            <a:xfrm>
              <a:off x="6018541" y="3861048"/>
              <a:ext cx="174438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NMSC by analysis </a:t>
              </a:r>
              <a:r>
                <a:rPr kumimoji="0" lang="en-GB" sz="1200" b="0" i="0" u="none" strike="noStrike" kern="1200" cap="none" spc="0" normalizeH="0" baseline="0" noProof="0" dirty="0" err="1">
                  <a:ln>
                    <a:noFill/>
                  </a:ln>
                  <a:solidFill>
                    <a:prstClr val="black"/>
                  </a:solidFill>
                  <a:effectLst/>
                  <a:uLnTx/>
                  <a:uFillTx/>
                  <a:latin typeface="Arial"/>
                  <a:ea typeface="+mn-ea"/>
                  <a:cs typeface="+mn-cs"/>
                </a:rPr>
                <a:t>set</a:t>
              </a:r>
              <a:r>
                <a:rPr kumimoji="0" lang="en-GB" sz="1200" b="0" i="0" u="none" strike="noStrike" kern="1200" cap="none" spc="0" normalizeH="0" baseline="30000" noProof="0" dirty="0" err="1">
                  <a:ln>
                    <a:noFill/>
                  </a:ln>
                  <a:solidFill>
                    <a:prstClr val="black"/>
                  </a:solidFill>
                  <a:effectLst/>
                  <a:uLnTx/>
                  <a:uFillTx/>
                  <a:latin typeface="Arial"/>
                  <a:ea typeface="+mn-ea"/>
                  <a:cs typeface="+mn-cs"/>
                </a:rPr>
                <a:t>c</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D6356388-FA77-4189-BFB1-CAD1046BA02A}"/>
              </a:ext>
            </a:extLst>
          </p:cNvPr>
          <p:cNvGrpSpPr/>
          <p:nvPr/>
        </p:nvGrpSpPr>
        <p:grpSpPr>
          <a:xfrm>
            <a:off x="5196930" y="3437140"/>
            <a:ext cx="3388592" cy="1977032"/>
            <a:chOff x="8464464" y="1595984"/>
            <a:chExt cx="3388592" cy="1977032"/>
          </a:xfrm>
        </p:grpSpPr>
        <p:grpSp>
          <p:nvGrpSpPr>
            <p:cNvPr id="172" name="Group 171">
              <a:extLst>
                <a:ext uri="{FF2B5EF4-FFF2-40B4-BE49-F238E27FC236}">
                  <a16:creationId xmlns:a16="http://schemas.microsoft.com/office/drawing/2014/main" id="{44BC095F-6DD3-4D6C-A6E2-C9C01D763498}"/>
                </a:ext>
              </a:extLst>
            </p:cNvPr>
            <p:cNvGrpSpPr/>
            <p:nvPr/>
          </p:nvGrpSpPr>
          <p:grpSpPr>
            <a:xfrm>
              <a:off x="9075420" y="2613605"/>
              <a:ext cx="81280" cy="542925"/>
              <a:chOff x="5886450" y="2286000"/>
              <a:chExt cx="81280" cy="416560"/>
            </a:xfrm>
          </p:grpSpPr>
          <p:sp>
            <p:nvSpPr>
              <p:cNvPr id="173" name="Freeform: Shape 172">
                <a:extLst>
                  <a:ext uri="{FF2B5EF4-FFF2-40B4-BE49-F238E27FC236}">
                    <a16:creationId xmlns:a16="http://schemas.microsoft.com/office/drawing/2014/main" id="{626A14E8-ACFA-48A3-A431-B490B48B0B23}"/>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Freeform: Shape 173">
                <a:extLst>
                  <a:ext uri="{FF2B5EF4-FFF2-40B4-BE49-F238E27FC236}">
                    <a16:creationId xmlns:a16="http://schemas.microsoft.com/office/drawing/2014/main" id="{7B397D3B-1A38-4F3C-BCC3-3C21FD07F9BA}"/>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Freeform: Shape 174">
                <a:extLst>
                  <a:ext uri="{FF2B5EF4-FFF2-40B4-BE49-F238E27FC236}">
                    <a16:creationId xmlns:a16="http://schemas.microsoft.com/office/drawing/2014/main" id="{0554ABCB-F0A0-48DA-80D9-055C6249FF6C}"/>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76" name="Group 175">
              <a:extLst>
                <a:ext uri="{FF2B5EF4-FFF2-40B4-BE49-F238E27FC236}">
                  <a16:creationId xmlns:a16="http://schemas.microsoft.com/office/drawing/2014/main" id="{5EE38BA1-3C99-480A-A4E2-5D66CB129DD1}"/>
                </a:ext>
              </a:extLst>
            </p:cNvPr>
            <p:cNvGrpSpPr/>
            <p:nvPr/>
          </p:nvGrpSpPr>
          <p:grpSpPr>
            <a:xfrm>
              <a:off x="9387205" y="2277055"/>
              <a:ext cx="81280" cy="908051"/>
              <a:chOff x="5886450" y="2286000"/>
              <a:chExt cx="81280" cy="416560"/>
            </a:xfrm>
          </p:grpSpPr>
          <p:sp>
            <p:nvSpPr>
              <p:cNvPr id="177" name="Freeform: Shape 176">
                <a:extLst>
                  <a:ext uri="{FF2B5EF4-FFF2-40B4-BE49-F238E27FC236}">
                    <a16:creationId xmlns:a16="http://schemas.microsoft.com/office/drawing/2014/main" id="{34A3FDC6-E320-4E1F-8893-8F21FBA96660}"/>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CC8F459A-B21A-4E50-965C-9B61F1AD912A}"/>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Freeform: Shape 178">
                <a:extLst>
                  <a:ext uri="{FF2B5EF4-FFF2-40B4-BE49-F238E27FC236}">
                    <a16:creationId xmlns:a16="http://schemas.microsoft.com/office/drawing/2014/main" id="{0C953083-7BA6-4863-8844-B3708FC5AF06}"/>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0" name="Group 179">
              <a:extLst>
                <a:ext uri="{FF2B5EF4-FFF2-40B4-BE49-F238E27FC236}">
                  <a16:creationId xmlns:a16="http://schemas.microsoft.com/office/drawing/2014/main" id="{AEED0748-96D9-43D4-A0DB-6D90C9C6095A}"/>
                </a:ext>
              </a:extLst>
            </p:cNvPr>
            <p:cNvGrpSpPr/>
            <p:nvPr/>
          </p:nvGrpSpPr>
          <p:grpSpPr>
            <a:xfrm>
              <a:off x="9695815" y="2655516"/>
              <a:ext cx="81280" cy="504825"/>
              <a:chOff x="5886450" y="2286000"/>
              <a:chExt cx="81280" cy="416560"/>
            </a:xfrm>
          </p:grpSpPr>
          <p:sp>
            <p:nvSpPr>
              <p:cNvPr id="181" name="Freeform: Shape 180">
                <a:extLst>
                  <a:ext uri="{FF2B5EF4-FFF2-40B4-BE49-F238E27FC236}">
                    <a16:creationId xmlns:a16="http://schemas.microsoft.com/office/drawing/2014/main" id="{E67811DB-808F-471D-80F4-54015FBF683A}"/>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C6129B1E-8247-4F03-B339-37677651A35F}"/>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DB1B69B0-1F2C-4666-9979-7C5B1AD45DBF}"/>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05AB9111-E0E2-4C1C-8486-4B3B9202C4B3}"/>
                </a:ext>
              </a:extLst>
            </p:cNvPr>
            <p:cNvGrpSpPr/>
            <p:nvPr/>
          </p:nvGrpSpPr>
          <p:grpSpPr>
            <a:xfrm>
              <a:off x="10316845" y="2436441"/>
              <a:ext cx="81280" cy="586739"/>
              <a:chOff x="5886450" y="2286000"/>
              <a:chExt cx="81280" cy="416560"/>
            </a:xfrm>
          </p:grpSpPr>
          <p:sp>
            <p:nvSpPr>
              <p:cNvPr id="185" name="Freeform: Shape 184">
                <a:extLst>
                  <a:ext uri="{FF2B5EF4-FFF2-40B4-BE49-F238E27FC236}">
                    <a16:creationId xmlns:a16="http://schemas.microsoft.com/office/drawing/2014/main" id="{D9581FE4-CEDC-4D17-AF6F-232447CEDA44}"/>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Freeform: Shape 185">
                <a:extLst>
                  <a:ext uri="{FF2B5EF4-FFF2-40B4-BE49-F238E27FC236}">
                    <a16:creationId xmlns:a16="http://schemas.microsoft.com/office/drawing/2014/main" id="{0D97C46E-F8BA-4D6D-B8E4-3743CDE9E94E}"/>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9875F678-41FC-418D-9A11-48DC64D3C30B}"/>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8" name="Group 187">
              <a:extLst>
                <a:ext uri="{FF2B5EF4-FFF2-40B4-BE49-F238E27FC236}">
                  <a16:creationId xmlns:a16="http://schemas.microsoft.com/office/drawing/2014/main" id="{FAE5BC9B-D3F1-445E-BD67-344C05B8D517}"/>
                </a:ext>
              </a:extLst>
            </p:cNvPr>
            <p:cNvGrpSpPr/>
            <p:nvPr/>
          </p:nvGrpSpPr>
          <p:grpSpPr>
            <a:xfrm>
              <a:off x="10615930" y="2710762"/>
              <a:ext cx="81280" cy="360044"/>
              <a:chOff x="5886450" y="2286000"/>
              <a:chExt cx="81280" cy="416560"/>
            </a:xfrm>
          </p:grpSpPr>
          <p:sp>
            <p:nvSpPr>
              <p:cNvPr id="189" name="Freeform: Shape 188">
                <a:extLst>
                  <a:ext uri="{FF2B5EF4-FFF2-40B4-BE49-F238E27FC236}">
                    <a16:creationId xmlns:a16="http://schemas.microsoft.com/office/drawing/2014/main" id="{E1DEB7C0-1A5A-4B1C-B897-171539A2C06A}"/>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Freeform: Shape 189">
                <a:extLst>
                  <a:ext uri="{FF2B5EF4-FFF2-40B4-BE49-F238E27FC236}">
                    <a16:creationId xmlns:a16="http://schemas.microsoft.com/office/drawing/2014/main" id="{FC757A03-1900-4668-8D9A-A598CB51C7AE}"/>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Freeform: Shape 190">
                <a:extLst>
                  <a:ext uri="{FF2B5EF4-FFF2-40B4-BE49-F238E27FC236}">
                    <a16:creationId xmlns:a16="http://schemas.microsoft.com/office/drawing/2014/main" id="{7A8C1B80-0126-42FD-8FC2-3725A3D24B7A}"/>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92" name="Group 191">
              <a:extLst>
                <a:ext uri="{FF2B5EF4-FFF2-40B4-BE49-F238E27FC236}">
                  <a16:creationId xmlns:a16="http://schemas.microsoft.com/office/drawing/2014/main" id="{15180A48-1BA8-4BD9-A652-43DF88A21F88}"/>
                </a:ext>
              </a:extLst>
            </p:cNvPr>
            <p:cNvGrpSpPr/>
            <p:nvPr/>
          </p:nvGrpSpPr>
          <p:grpSpPr>
            <a:xfrm>
              <a:off x="11244580" y="2865066"/>
              <a:ext cx="81280" cy="129540"/>
              <a:chOff x="5886450" y="2286000"/>
              <a:chExt cx="81280" cy="416560"/>
            </a:xfrm>
          </p:grpSpPr>
          <p:sp>
            <p:nvSpPr>
              <p:cNvPr id="193" name="Freeform: Shape 192">
                <a:extLst>
                  <a:ext uri="{FF2B5EF4-FFF2-40B4-BE49-F238E27FC236}">
                    <a16:creationId xmlns:a16="http://schemas.microsoft.com/office/drawing/2014/main" id="{BE7FB33E-E3AA-4BB1-B771-FC3B66900E27}"/>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Freeform: Shape 193">
                <a:extLst>
                  <a:ext uri="{FF2B5EF4-FFF2-40B4-BE49-F238E27FC236}">
                    <a16:creationId xmlns:a16="http://schemas.microsoft.com/office/drawing/2014/main" id="{FD7585F7-4BEC-4312-9FA3-382B8B9CC21D}"/>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Freeform: Shape 194">
                <a:extLst>
                  <a:ext uri="{FF2B5EF4-FFF2-40B4-BE49-F238E27FC236}">
                    <a16:creationId xmlns:a16="http://schemas.microsoft.com/office/drawing/2014/main" id="{A6075BCF-4068-45DC-9571-742F28B7DE44}"/>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96" name="Freeform: Shape 195">
              <a:extLst>
                <a:ext uri="{FF2B5EF4-FFF2-40B4-BE49-F238E27FC236}">
                  <a16:creationId xmlns:a16="http://schemas.microsoft.com/office/drawing/2014/main" id="{6AC36A8D-799C-4AFC-B8B2-5B498B5C984A}"/>
                </a:ext>
              </a:extLst>
            </p:cNvPr>
            <p:cNvSpPr/>
            <p:nvPr/>
          </p:nvSpPr>
          <p:spPr>
            <a:xfrm>
              <a:off x="8923020" y="2236416"/>
              <a:ext cx="2564130" cy="952500"/>
            </a:xfrm>
            <a:custGeom>
              <a:avLst/>
              <a:gdLst>
                <a:gd name="connsiteX0" fmla="*/ 0 w 2564130"/>
                <a:gd name="connsiteY0" fmla="*/ 0 h 952500"/>
                <a:gd name="connsiteX1" fmla="*/ 0 w 2564130"/>
                <a:gd name="connsiteY1" fmla="*/ 952500 h 952500"/>
                <a:gd name="connsiteX2" fmla="*/ 2564130 w 2564130"/>
                <a:gd name="connsiteY2" fmla="*/ 952500 h 952500"/>
              </a:gdLst>
              <a:ahLst/>
              <a:cxnLst>
                <a:cxn ang="0">
                  <a:pos x="connsiteX0" y="connsiteY0"/>
                </a:cxn>
                <a:cxn ang="0">
                  <a:pos x="connsiteX1" y="connsiteY1"/>
                </a:cxn>
                <a:cxn ang="0">
                  <a:pos x="connsiteX2" y="connsiteY2"/>
                </a:cxn>
              </a:cxnLst>
              <a:rect l="l" t="t" r="r" b="b"/>
              <a:pathLst>
                <a:path w="2564130" h="952500">
                  <a:moveTo>
                    <a:pt x="0" y="0"/>
                  </a:moveTo>
                  <a:lnTo>
                    <a:pt x="0" y="952500"/>
                  </a:lnTo>
                  <a:lnTo>
                    <a:pt x="2564130" y="9525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Rectangle 196">
              <a:extLst>
                <a:ext uri="{FF2B5EF4-FFF2-40B4-BE49-F238E27FC236}">
                  <a16:creationId xmlns:a16="http://schemas.microsoft.com/office/drawing/2014/main" id="{47BE5A6E-BB46-4CCA-BABB-E1F43CB844C6}"/>
                </a:ext>
              </a:extLst>
            </p:cNvPr>
            <p:cNvSpPr/>
            <p:nvPr/>
          </p:nvSpPr>
          <p:spPr>
            <a:xfrm>
              <a:off x="8729278" y="213433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3</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Rectangle 197">
              <a:extLst>
                <a:ext uri="{FF2B5EF4-FFF2-40B4-BE49-F238E27FC236}">
                  <a16:creationId xmlns:a16="http://schemas.microsoft.com/office/drawing/2014/main" id="{BCD39506-9FF1-464B-97B6-E7E868A3DA85}"/>
                </a:ext>
              </a:extLst>
            </p:cNvPr>
            <p:cNvSpPr/>
            <p:nvPr/>
          </p:nvSpPr>
          <p:spPr>
            <a:xfrm>
              <a:off x="8729278" y="244802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2</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Rectangle 198">
              <a:extLst>
                <a:ext uri="{FF2B5EF4-FFF2-40B4-BE49-F238E27FC236}">
                  <a16:creationId xmlns:a16="http://schemas.microsoft.com/office/drawing/2014/main" id="{C7C417AE-7C03-409F-84C5-0A2E4CEB1FDF}"/>
                </a:ext>
              </a:extLst>
            </p:cNvPr>
            <p:cNvSpPr/>
            <p:nvPr/>
          </p:nvSpPr>
          <p:spPr>
            <a:xfrm>
              <a:off x="8729278" y="276171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1</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Rectangle 201">
              <a:extLst>
                <a:ext uri="{FF2B5EF4-FFF2-40B4-BE49-F238E27FC236}">
                  <a16:creationId xmlns:a16="http://schemas.microsoft.com/office/drawing/2014/main" id="{A816F90B-3570-4686-A006-BAD034B1DB9E}"/>
                </a:ext>
              </a:extLst>
            </p:cNvPr>
            <p:cNvSpPr/>
            <p:nvPr/>
          </p:nvSpPr>
          <p:spPr>
            <a:xfrm>
              <a:off x="8729278" y="307540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Rectangle 202">
              <a:extLst>
                <a:ext uri="{FF2B5EF4-FFF2-40B4-BE49-F238E27FC236}">
                  <a16:creationId xmlns:a16="http://schemas.microsoft.com/office/drawing/2014/main" id="{9F0E041F-F958-46CF-A648-E89858EA7899}"/>
                </a:ext>
              </a:extLst>
            </p:cNvPr>
            <p:cNvSpPr/>
            <p:nvPr/>
          </p:nvSpPr>
          <p:spPr>
            <a:xfrm rot="16200000">
              <a:off x="7786554" y="2625820"/>
              <a:ext cx="157126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IR/100 </a:t>
              </a:r>
              <a:r>
                <a:rPr kumimoji="0" lang="en-US" sz="800" b="0" i="0" u="none" strike="noStrike" kern="1200" cap="none" spc="0" normalizeH="0" baseline="0" noProof="0" dirty="0" err="1">
                  <a:ln>
                    <a:noFill/>
                  </a:ln>
                  <a:solidFill>
                    <a:prstClr val="black"/>
                  </a:solidFill>
                  <a:effectLst/>
                  <a:uLnTx/>
                  <a:uFillTx/>
                  <a:latin typeface="Arial"/>
                  <a:ea typeface="+mn-ea"/>
                  <a:cs typeface="+mn-cs"/>
                </a:rPr>
                <a:t>pt</a:t>
              </a:r>
              <a:r>
                <a:rPr kumimoji="0" lang="en-US" sz="800" b="0" i="0" u="none" strike="noStrike" kern="1200" cap="none" spc="0" normalizeH="0" baseline="0" noProof="0" dirty="0">
                  <a:ln>
                    <a:noFill/>
                  </a:ln>
                  <a:solidFill>
                    <a:prstClr val="black"/>
                  </a:solidFill>
                  <a:effectLst/>
                  <a:uLnTx/>
                  <a:uFillTx/>
                  <a:latin typeface="Arial"/>
                  <a:ea typeface="+mn-ea"/>
                  <a:cs typeface="+mn-cs"/>
                </a:rPr>
                <a:t>-y exposure (95% Cl)</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Rectangle 203">
              <a:extLst>
                <a:ext uri="{FF2B5EF4-FFF2-40B4-BE49-F238E27FC236}">
                  <a16:creationId xmlns:a16="http://schemas.microsoft.com/office/drawing/2014/main" id="{9DB38B4D-6C9F-493E-BFC1-8FB1DEAFB2DD}"/>
                </a:ext>
              </a:extLst>
            </p:cNvPr>
            <p:cNvSpPr/>
            <p:nvPr/>
          </p:nvSpPr>
          <p:spPr>
            <a:xfrm>
              <a:off x="8648534" y="3245326"/>
              <a:ext cx="324127"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n/N</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Rectangle 204">
              <a:extLst>
                <a:ext uri="{FF2B5EF4-FFF2-40B4-BE49-F238E27FC236}">
                  <a16:creationId xmlns:a16="http://schemas.microsoft.com/office/drawing/2014/main" id="{39EED3AC-C4BC-4ADE-951D-0D35A7679140}"/>
                </a:ext>
              </a:extLst>
            </p:cNvPr>
            <p:cNvSpPr/>
            <p:nvPr/>
          </p:nvSpPr>
          <p:spPr>
            <a:xfrm>
              <a:off x="8882201"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2/1070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Rectangle 205">
              <a:extLst>
                <a:ext uri="{FF2B5EF4-FFF2-40B4-BE49-F238E27FC236}">
                  <a16:creationId xmlns:a16="http://schemas.microsoft.com/office/drawing/2014/main" id="{257BFF42-7D9E-456D-8137-FA33143706B3}"/>
                </a:ext>
              </a:extLst>
            </p:cNvPr>
            <p:cNvSpPr/>
            <p:nvPr/>
          </p:nvSpPr>
          <p:spPr>
            <a:xfrm>
              <a:off x="9218379" y="3245326"/>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Rectangle 206">
              <a:extLst>
                <a:ext uri="{FF2B5EF4-FFF2-40B4-BE49-F238E27FC236}">
                  <a16:creationId xmlns:a16="http://schemas.microsoft.com/office/drawing/2014/main" id="{CA382C13-AB99-41FC-9EDA-1505A9064271}"/>
                </a:ext>
              </a:extLst>
            </p:cNvPr>
            <p:cNvSpPr/>
            <p:nvPr/>
          </p:nvSpPr>
          <p:spPr>
            <a:xfrm>
              <a:off x="9508071" y="3245326"/>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2/997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Rectangle 207">
              <a:extLst>
                <a:ext uri="{FF2B5EF4-FFF2-40B4-BE49-F238E27FC236}">
                  <a16:creationId xmlns:a16="http://schemas.microsoft.com/office/drawing/2014/main" id="{8120B968-4229-4B46-BD79-524A35996AF7}"/>
                </a:ext>
              </a:extLst>
            </p:cNvPr>
            <p:cNvSpPr/>
            <p:nvPr/>
          </p:nvSpPr>
          <p:spPr>
            <a:xfrm>
              <a:off x="9797763" y="3245326"/>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3/479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A6DA74B7-D78E-4FA4-A51D-4DCBA84716D1}"/>
                </a:ext>
              </a:extLst>
            </p:cNvPr>
            <p:cNvSpPr/>
            <p:nvPr/>
          </p:nvSpPr>
          <p:spPr>
            <a:xfrm>
              <a:off x="10087455" y="3245326"/>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8/479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7A94FD25-E440-49DB-85EF-6D4AF76BD98E}"/>
                </a:ext>
              </a:extLst>
            </p:cNvPr>
            <p:cNvSpPr/>
            <p:nvPr/>
          </p:nvSpPr>
          <p:spPr>
            <a:xfrm>
              <a:off x="10373941"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10/479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Rectangle 210">
              <a:extLst>
                <a:ext uri="{FF2B5EF4-FFF2-40B4-BE49-F238E27FC236}">
                  <a16:creationId xmlns:a16="http://schemas.microsoft.com/office/drawing/2014/main" id="{92D1D7F6-37C9-4CC9-AF9F-EBB550B91F16}"/>
                </a:ext>
              </a:extLst>
            </p:cNvPr>
            <p:cNvSpPr/>
            <p:nvPr/>
          </p:nvSpPr>
          <p:spPr>
            <a:xfrm>
              <a:off x="8629299" y="3372961"/>
              <a:ext cx="36260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PYE</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A13BFDA5-7C74-42BF-BA4E-B0BDB412BF00}"/>
                </a:ext>
              </a:extLst>
            </p:cNvPr>
            <p:cNvSpPr/>
            <p:nvPr/>
          </p:nvSpPr>
          <p:spPr>
            <a:xfrm>
              <a:off x="8963790" y="1920970"/>
              <a:ext cx="9204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Placebo-controlled</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0–24 weeks</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B3F8EB8-A55B-457E-85DC-AECC3AA81104}"/>
                </a:ext>
              </a:extLst>
            </p:cNvPr>
            <p:cNvSpPr/>
            <p:nvPr/>
          </p:nvSpPr>
          <p:spPr>
            <a:xfrm>
              <a:off x="10103169" y="1920970"/>
              <a:ext cx="88197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Dose comparison</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extended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4DD5B34E-E168-49B1-832D-61C1FF6AB1A9}"/>
                </a:ext>
              </a:extLst>
            </p:cNvPr>
            <p:cNvSpPr/>
            <p:nvPr/>
          </p:nvSpPr>
          <p:spPr>
            <a:xfrm>
              <a:off x="11044763" y="1920970"/>
              <a:ext cx="675185"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All-BARI-RA</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Oval 220">
              <a:extLst>
                <a:ext uri="{FF2B5EF4-FFF2-40B4-BE49-F238E27FC236}">
                  <a16:creationId xmlns:a16="http://schemas.microsoft.com/office/drawing/2014/main" id="{68D406F8-4723-4BAD-B6C4-D8FFE3B5AEBE}"/>
                </a:ext>
              </a:extLst>
            </p:cNvPr>
            <p:cNvSpPr/>
            <p:nvPr/>
          </p:nvSpPr>
          <p:spPr>
            <a:xfrm>
              <a:off x="9094470" y="3002226"/>
              <a:ext cx="49530" cy="4953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2" name="Oval 221">
              <a:extLst>
                <a:ext uri="{FF2B5EF4-FFF2-40B4-BE49-F238E27FC236}">
                  <a16:creationId xmlns:a16="http://schemas.microsoft.com/office/drawing/2014/main" id="{73EE8D47-BF7E-463A-8381-04000903AE0B}"/>
                </a:ext>
              </a:extLst>
            </p:cNvPr>
            <p:cNvSpPr/>
            <p:nvPr/>
          </p:nvSpPr>
          <p:spPr>
            <a:xfrm>
              <a:off x="9403715" y="3009211"/>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Oval 222">
              <a:extLst>
                <a:ext uri="{FF2B5EF4-FFF2-40B4-BE49-F238E27FC236}">
                  <a16:creationId xmlns:a16="http://schemas.microsoft.com/office/drawing/2014/main" id="{58D445E8-FD0A-403D-9BC4-38DB6F38102A}"/>
                </a:ext>
              </a:extLst>
            </p:cNvPr>
            <p:cNvSpPr/>
            <p:nvPr/>
          </p:nvSpPr>
          <p:spPr>
            <a:xfrm>
              <a:off x="9712325" y="3007306"/>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Oval 225">
              <a:extLst>
                <a:ext uri="{FF2B5EF4-FFF2-40B4-BE49-F238E27FC236}">
                  <a16:creationId xmlns:a16="http://schemas.microsoft.com/office/drawing/2014/main" id="{903EE789-F5DA-451D-824B-35DBF9221E9A}"/>
                </a:ext>
              </a:extLst>
            </p:cNvPr>
            <p:cNvSpPr/>
            <p:nvPr/>
          </p:nvSpPr>
          <p:spPr>
            <a:xfrm>
              <a:off x="11261725" y="2908881"/>
              <a:ext cx="49530" cy="49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TextBox 226">
              <a:extLst>
                <a:ext uri="{FF2B5EF4-FFF2-40B4-BE49-F238E27FC236}">
                  <a16:creationId xmlns:a16="http://schemas.microsoft.com/office/drawing/2014/main" id="{B10BC1C4-3AB9-4279-9758-4385CF5F4C3D}"/>
                </a:ext>
              </a:extLst>
            </p:cNvPr>
            <p:cNvSpPr txBox="1"/>
            <p:nvPr/>
          </p:nvSpPr>
          <p:spPr>
            <a:xfrm>
              <a:off x="8481620" y="1595984"/>
              <a:ext cx="337143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Malignancy (extending NMSC) by analysis </a:t>
              </a:r>
              <a:r>
                <a:rPr kumimoji="0" lang="en-GB" sz="1200" b="0" i="0" u="none" strike="noStrike" kern="1200" cap="none" spc="0" normalizeH="0" baseline="0" noProof="0" dirty="0" err="1">
                  <a:ln>
                    <a:noFill/>
                  </a:ln>
                  <a:solidFill>
                    <a:prstClr val="black"/>
                  </a:solidFill>
                  <a:effectLst/>
                  <a:uLnTx/>
                  <a:uFillTx/>
                  <a:latin typeface="Arial"/>
                  <a:ea typeface="+mn-ea"/>
                  <a:cs typeface="+mn-cs"/>
                </a:rPr>
                <a:t>set</a:t>
              </a:r>
              <a:r>
                <a:rPr kumimoji="0" lang="en-GB" sz="1200" b="0" i="0" u="none" strike="noStrike" kern="1200" cap="none" spc="0" normalizeH="0" baseline="30000" noProof="0" dirty="0" err="1">
                  <a:ln>
                    <a:noFill/>
                  </a:ln>
                  <a:solidFill>
                    <a:prstClr val="black"/>
                  </a:solidFill>
                  <a:effectLst/>
                  <a:uLnTx/>
                  <a:uFillTx/>
                  <a:latin typeface="Arial"/>
                  <a:ea typeface="+mn-ea"/>
                  <a:cs typeface="+mn-cs"/>
                </a:rPr>
                <a:t>b</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Rectangle 229">
              <a:extLst>
                <a:ext uri="{FF2B5EF4-FFF2-40B4-BE49-F238E27FC236}">
                  <a16:creationId xmlns:a16="http://schemas.microsoft.com/office/drawing/2014/main" id="{55227AF6-FC1E-4148-B641-D7362DE75A9D}"/>
                </a:ext>
              </a:extLst>
            </p:cNvPr>
            <p:cNvSpPr/>
            <p:nvPr/>
          </p:nvSpPr>
          <p:spPr>
            <a:xfrm>
              <a:off x="9053188" y="294205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Rectangle 230">
              <a:extLst>
                <a:ext uri="{FF2B5EF4-FFF2-40B4-BE49-F238E27FC236}">
                  <a16:creationId xmlns:a16="http://schemas.microsoft.com/office/drawing/2014/main" id="{933815BE-7794-42B0-A408-65D996CEA4B5}"/>
                </a:ext>
              </a:extLst>
            </p:cNvPr>
            <p:cNvSpPr/>
            <p:nvPr/>
          </p:nvSpPr>
          <p:spPr>
            <a:xfrm>
              <a:off x="9365608" y="293252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80CDEB0B-F82F-4E93-9512-09AE3C27B127}"/>
                </a:ext>
              </a:extLst>
            </p:cNvPr>
            <p:cNvSpPr/>
            <p:nvPr/>
          </p:nvSpPr>
          <p:spPr>
            <a:xfrm>
              <a:off x="10299058" y="270773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1.2</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Rectangle 276">
              <a:extLst>
                <a:ext uri="{FF2B5EF4-FFF2-40B4-BE49-F238E27FC236}">
                  <a16:creationId xmlns:a16="http://schemas.microsoft.com/office/drawing/2014/main" id="{0EEC6B37-2DAB-4B23-9229-5D1D2D97F297}"/>
                </a:ext>
              </a:extLst>
            </p:cNvPr>
            <p:cNvSpPr/>
            <p:nvPr/>
          </p:nvSpPr>
          <p:spPr>
            <a:xfrm>
              <a:off x="9674218" y="293252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78" name="Group 277">
              <a:extLst>
                <a:ext uri="{FF2B5EF4-FFF2-40B4-BE49-F238E27FC236}">
                  <a16:creationId xmlns:a16="http://schemas.microsoft.com/office/drawing/2014/main" id="{C88629BC-FE9F-4CB4-85A1-C1E3BEE6C438}"/>
                </a:ext>
              </a:extLst>
            </p:cNvPr>
            <p:cNvGrpSpPr/>
            <p:nvPr/>
          </p:nvGrpSpPr>
          <p:grpSpPr>
            <a:xfrm>
              <a:off x="9998710" y="2748861"/>
              <a:ext cx="81280" cy="411480"/>
              <a:chOff x="5886450" y="2286000"/>
              <a:chExt cx="81280" cy="416560"/>
            </a:xfrm>
          </p:grpSpPr>
          <p:sp>
            <p:nvSpPr>
              <p:cNvPr id="279" name="Freeform: Shape 278">
                <a:extLst>
                  <a:ext uri="{FF2B5EF4-FFF2-40B4-BE49-F238E27FC236}">
                    <a16:creationId xmlns:a16="http://schemas.microsoft.com/office/drawing/2014/main" id="{2AEABB3B-8619-409B-80B0-300A4E4D5D5D}"/>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86973F61-F1A2-4671-B309-FE755493CF5D}"/>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Freeform: Shape 280">
                <a:extLst>
                  <a:ext uri="{FF2B5EF4-FFF2-40B4-BE49-F238E27FC236}">
                    <a16:creationId xmlns:a16="http://schemas.microsoft.com/office/drawing/2014/main" id="{9B794E7D-0D9E-4BF7-8179-257A25028A8D}"/>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2" name="Oval 281">
              <a:extLst>
                <a:ext uri="{FF2B5EF4-FFF2-40B4-BE49-F238E27FC236}">
                  <a16:creationId xmlns:a16="http://schemas.microsoft.com/office/drawing/2014/main" id="{930D0CFD-BEBD-4AF1-8CB8-05124DE537ED}"/>
                </a:ext>
              </a:extLst>
            </p:cNvPr>
            <p:cNvSpPr/>
            <p:nvPr/>
          </p:nvSpPr>
          <p:spPr>
            <a:xfrm>
              <a:off x="10013315" y="3009211"/>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Rectangle 282">
              <a:extLst>
                <a:ext uri="{FF2B5EF4-FFF2-40B4-BE49-F238E27FC236}">
                  <a16:creationId xmlns:a16="http://schemas.microsoft.com/office/drawing/2014/main" id="{C380783C-8F89-4C01-89AD-1281B326F828}"/>
                </a:ext>
              </a:extLst>
            </p:cNvPr>
            <p:cNvSpPr/>
            <p:nvPr/>
          </p:nvSpPr>
          <p:spPr>
            <a:xfrm>
              <a:off x="9977113" y="293252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Oval 283">
              <a:extLst>
                <a:ext uri="{FF2B5EF4-FFF2-40B4-BE49-F238E27FC236}">
                  <a16:creationId xmlns:a16="http://schemas.microsoft.com/office/drawing/2014/main" id="{00FE8E40-8E68-4824-9556-9F030A168904}"/>
                </a:ext>
              </a:extLst>
            </p:cNvPr>
            <p:cNvSpPr/>
            <p:nvPr/>
          </p:nvSpPr>
          <p:spPr>
            <a:xfrm>
              <a:off x="10333355" y="2782516"/>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Oval 284">
              <a:extLst>
                <a:ext uri="{FF2B5EF4-FFF2-40B4-BE49-F238E27FC236}">
                  <a16:creationId xmlns:a16="http://schemas.microsoft.com/office/drawing/2014/main" id="{8AF6CDE4-AE0D-42A0-9986-77F89BC70234}"/>
                </a:ext>
              </a:extLst>
            </p:cNvPr>
            <p:cNvSpPr/>
            <p:nvPr/>
          </p:nvSpPr>
          <p:spPr>
            <a:xfrm>
              <a:off x="10634345" y="2902531"/>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tangle 285">
              <a:extLst>
                <a:ext uri="{FF2B5EF4-FFF2-40B4-BE49-F238E27FC236}">
                  <a16:creationId xmlns:a16="http://schemas.microsoft.com/office/drawing/2014/main" id="{E039172E-A454-444A-ACEB-14334661EF7F}"/>
                </a:ext>
              </a:extLst>
            </p:cNvPr>
            <p:cNvSpPr/>
            <p:nvPr/>
          </p:nvSpPr>
          <p:spPr>
            <a:xfrm>
              <a:off x="10605763" y="283346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0.8</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7" name="Group 286">
              <a:extLst>
                <a:ext uri="{FF2B5EF4-FFF2-40B4-BE49-F238E27FC236}">
                  <a16:creationId xmlns:a16="http://schemas.microsoft.com/office/drawing/2014/main" id="{AEB12833-DC7B-4E99-A6DF-B74722085F48}"/>
                </a:ext>
              </a:extLst>
            </p:cNvPr>
            <p:cNvGrpSpPr/>
            <p:nvPr/>
          </p:nvGrpSpPr>
          <p:grpSpPr>
            <a:xfrm>
              <a:off x="10934065" y="2710762"/>
              <a:ext cx="81280" cy="360044"/>
              <a:chOff x="5886450" y="2286000"/>
              <a:chExt cx="81280" cy="416560"/>
            </a:xfrm>
          </p:grpSpPr>
          <p:sp>
            <p:nvSpPr>
              <p:cNvPr id="288" name="Freeform: Shape 287">
                <a:extLst>
                  <a:ext uri="{FF2B5EF4-FFF2-40B4-BE49-F238E27FC236}">
                    <a16:creationId xmlns:a16="http://schemas.microsoft.com/office/drawing/2014/main" id="{6CE4C7BA-CF47-40BF-942A-26C97BB5835C}"/>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Freeform: Shape 288">
                <a:extLst>
                  <a:ext uri="{FF2B5EF4-FFF2-40B4-BE49-F238E27FC236}">
                    <a16:creationId xmlns:a16="http://schemas.microsoft.com/office/drawing/2014/main" id="{E5A86C8C-C198-4893-9D0E-E845B67EDFCE}"/>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Freeform: Shape 289">
                <a:extLst>
                  <a:ext uri="{FF2B5EF4-FFF2-40B4-BE49-F238E27FC236}">
                    <a16:creationId xmlns:a16="http://schemas.microsoft.com/office/drawing/2014/main" id="{6F06F9B9-2082-4D7E-9832-5D85C35A2502}"/>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5" name="Oval 224">
              <a:extLst>
                <a:ext uri="{FF2B5EF4-FFF2-40B4-BE49-F238E27FC236}">
                  <a16:creationId xmlns:a16="http://schemas.microsoft.com/office/drawing/2014/main" id="{359AC1DB-7BA6-4A7C-8ED3-CC994A3AFCA8}"/>
                </a:ext>
              </a:extLst>
            </p:cNvPr>
            <p:cNvSpPr/>
            <p:nvPr/>
          </p:nvSpPr>
          <p:spPr>
            <a:xfrm>
              <a:off x="10949305" y="2906341"/>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Rectangle 290">
              <a:extLst>
                <a:ext uri="{FF2B5EF4-FFF2-40B4-BE49-F238E27FC236}">
                  <a16:creationId xmlns:a16="http://schemas.microsoft.com/office/drawing/2014/main" id="{CA83AD08-75C1-442A-B2FE-AAD63E8D4B64}"/>
                </a:ext>
              </a:extLst>
            </p:cNvPr>
            <p:cNvSpPr/>
            <p:nvPr/>
          </p:nvSpPr>
          <p:spPr>
            <a:xfrm>
              <a:off x="10918183" y="283346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0.8</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92" name="Rectangle 291">
              <a:extLst>
                <a:ext uri="{FF2B5EF4-FFF2-40B4-BE49-F238E27FC236}">
                  <a16:creationId xmlns:a16="http://schemas.microsoft.com/office/drawing/2014/main" id="{49058BA5-8545-4F31-936D-5A6F08DBDEE2}"/>
                </a:ext>
              </a:extLst>
            </p:cNvPr>
            <p:cNvSpPr/>
            <p:nvPr/>
          </p:nvSpPr>
          <p:spPr>
            <a:xfrm>
              <a:off x="11232508" y="284108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0.8</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93" name="Rectangle 292">
              <a:extLst>
                <a:ext uri="{FF2B5EF4-FFF2-40B4-BE49-F238E27FC236}">
                  <a16:creationId xmlns:a16="http://schemas.microsoft.com/office/drawing/2014/main" id="{C04C17B5-87A8-46F9-A6F7-8E641DF552D1}"/>
                </a:ext>
              </a:extLst>
            </p:cNvPr>
            <p:cNvSpPr/>
            <p:nvPr/>
          </p:nvSpPr>
          <p:spPr>
            <a:xfrm>
              <a:off x="9854843" y="2164810"/>
              <a:ext cx="595035"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As treated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Rectangle 293">
              <a:extLst>
                <a:ext uri="{FF2B5EF4-FFF2-40B4-BE49-F238E27FC236}">
                  <a16:creationId xmlns:a16="http://schemas.microsoft.com/office/drawing/2014/main" id="{B91FFB9D-AA98-4301-9E95-13F6980BADD8}"/>
                </a:ext>
              </a:extLst>
            </p:cNvPr>
            <p:cNvSpPr/>
            <p:nvPr/>
          </p:nvSpPr>
          <p:spPr>
            <a:xfrm>
              <a:off x="10409150" y="2164810"/>
              <a:ext cx="782587"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As randomized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Freeform: Shape 295">
              <a:extLst>
                <a:ext uri="{FF2B5EF4-FFF2-40B4-BE49-F238E27FC236}">
                  <a16:creationId xmlns:a16="http://schemas.microsoft.com/office/drawing/2014/main" id="{34517EFE-817A-49FC-8021-9188C164FF46}"/>
                </a:ext>
              </a:extLst>
            </p:cNvPr>
            <p:cNvSpPr/>
            <p:nvPr/>
          </p:nvSpPr>
          <p:spPr>
            <a:xfrm>
              <a:off x="9902190" y="2064966"/>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6C6B4FF0-07D1-4273-916C-93ECEA8E8B18}"/>
                </a:ext>
              </a:extLst>
            </p:cNvPr>
            <p:cNvSpPr/>
            <p:nvPr/>
          </p:nvSpPr>
          <p:spPr>
            <a:xfrm>
              <a:off x="11144250" y="2064966"/>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Rectangle 298">
              <a:extLst>
                <a:ext uri="{FF2B5EF4-FFF2-40B4-BE49-F238E27FC236}">
                  <a16:creationId xmlns:a16="http://schemas.microsoft.com/office/drawing/2014/main" id="{0DE43C62-282C-4F38-A1A3-8427401E2043}"/>
                </a:ext>
              </a:extLst>
            </p:cNvPr>
            <p:cNvSpPr/>
            <p:nvPr/>
          </p:nvSpPr>
          <p:spPr>
            <a:xfrm>
              <a:off x="10729773"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10/479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0" name="Rectangle 299">
              <a:extLst>
                <a:ext uri="{FF2B5EF4-FFF2-40B4-BE49-F238E27FC236}">
                  <a16:creationId xmlns:a16="http://schemas.microsoft.com/office/drawing/2014/main" id="{72A13C76-5E61-4D46-8C70-E45692472F5C}"/>
                </a:ext>
              </a:extLst>
            </p:cNvPr>
            <p:cNvSpPr/>
            <p:nvPr/>
          </p:nvSpPr>
          <p:spPr>
            <a:xfrm>
              <a:off x="11036679" y="3245326"/>
              <a:ext cx="508473"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63/3497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1" name="Rectangle 300">
              <a:extLst>
                <a:ext uri="{FF2B5EF4-FFF2-40B4-BE49-F238E27FC236}">
                  <a16:creationId xmlns:a16="http://schemas.microsoft.com/office/drawing/2014/main" id="{1D77E73A-E6A8-4B74-8356-2C237F16D8F2}"/>
                </a:ext>
              </a:extLst>
            </p:cNvPr>
            <p:cNvSpPr/>
            <p:nvPr/>
          </p:nvSpPr>
          <p:spPr>
            <a:xfrm>
              <a:off x="8907047" y="336915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405.7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2" name="Rectangle 301">
              <a:extLst>
                <a:ext uri="{FF2B5EF4-FFF2-40B4-BE49-F238E27FC236}">
                  <a16:creationId xmlns:a16="http://schemas.microsoft.com/office/drawing/2014/main" id="{D6B77386-8E3E-45C5-A896-D8347D89BBEF}"/>
                </a:ext>
              </a:extLst>
            </p:cNvPr>
            <p:cNvSpPr/>
            <p:nvPr/>
          </p:nvSpPr>
          <p:spPr>
            <a:xfrm>
              <a:off x="9218380" y="336915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193.5</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3" name="Rectangle 302">
              <a:extLst>
                <a:ext uri="{FF2B5EF4-FFF2-40B4-BE49-F238E27FC236}">
                  <a16:creationId xmlns:a16="http://schemas.microsoft.com/office/drawing/2014/main" id="{35F00278-B5B4-4D0B-80DE-A9C99D070C8A}"/>
                </a:ext>
              </a:extLst>
            </p:cNvPr>
            <p:cNvSpPr/>
            <p:nvPr/>
          </p:nvSpPr>
          <p:spPr>
            <a:xfrm>
              <a:off x="9508072" y="336915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419.0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4" name="Rectangle 303">
              <a:extLst>
                <a:ext uri="{FF2B5EF4-FFF2-40B4-BE49-F238E27FC236}">
                  <a16:creationId xmlns:a16="http://schemas.microsoft.com/office/drawing/2014/main" id="{FFCEC06B-4677-4127-95F8-63CEA2B77B37}"/>
                </a:ext>
              </a:extLst>
            </p:cNvPr>
            <p:cNvSpPr/>
            <p:nvPr/>
          </p:nvSpPr>
          <p:spPr>
            <a:xfrm>
              <a:off x="9797764" y="336915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616.5</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5" name="Rectangle 304">
              <a:extLst>
                <a:ext uri="{FF2B5EF4-FFF2-40B4-BE49-F238E27FC236}">
                  <a16:creationId xmlns:a16="http://schemas.microsoft.com/office/drawing/2014/main" id="{88FA6288-B32D-4B59-9987-7566F310B932}"/>
                </a:ext>
              </a:extLst>
            </p:cNvPr>
            <p:cNvSpPr/>
            <p:nvPr/>
          </p:nvSpPr>
          <p:spPr>
            <a:xfrm>
              <a:off x="10087456" y="336915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656.9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6" name="Rectangle 305">
              <a:extLst>
                <a:ext uri="{FF2B5EF4-FFF2-40B4-BE49-F238E27FC236}">
                  <a16:creationId xmlns:a16="http://schemas.microsoft.com/office/drawing/2014/main" id="{E3B2DB2E-B675-4A46-9F77-CB59823B5391}"/>
                </a:ext>
              </a:extLst>
            </p:cNvPr>
            <p:cNvSpPr/>
            <p:nvPr/>
          </p:nvSpPr>
          <p:spPr>
            <a:xfrm>
              <a:off x="10373942" y="3369151"/>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1208.3</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7" name="Rectangle 306">
              <a:extLst>
                <a:ext uri="{FF2B5EF4-FFF2-40B4-BE49-F238E27FC236}">
                  <a16:creationId xmlns:a16="http://schemas.microsoft.com/office/drawing/2014/main" id="{25344F23-DED3-4A07-9EAA-3D246814233D}"/>
                </a:ext>
              </a:extLst>
            </p:cNvPr>
            <p:cNvSpPr/>
            <p:nvPr/>
          </p:nvSpPr>
          <p:spPr>
            <a:xfrm>
              <a:off x="10729774" y="3369151"/>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1214.0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Rectangle 307">
              <a:extLst>
                <a:ext uri="{FF2B5EF4-FFF2-40B4-BE49-F238E27FC236}">
                  <a16:creationId xmlns:a16="http://schemas.microsoft.com/office/drawing/2014/main" id="{D5B652E8-61A1-41EA-8CFE-8BA774AB5736}"/>
                </a:ext>
              </a:extLst>
            </p:cNvPr>
            <p:cNvSpPr/>
            <p:nvPr/>
          </p:nvSpPr>
          <p:spPr>
            <a:xfrm>
              <a:off x="11061527" y="3369151"/>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7983.7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1B5733D-1E10-4995-B822-7B87DF6F4F22}"/>
              </a:ext>
            </a:extLst>
          </p:cNvPr>
          <p:cNvGrpSpPr/>
          <p:nvPr/>
        </p:nvGrpSpPr>
        <p:grpSpPr>
          <a:xfrm>
            <a:off x="5169963" y="1424857"/>
            <a:ext cx="3204804" cy="1977032"/>
            <a:chOff x="5169963" y="1595984"/>
            <a:chExt cx="3204804" cy="1977032"/>
          </a:xfrm>
        </p:grpSpPr>
        <p:grpSp>
          <p:nvGrpSpPr>
            <p:cNvPr id="16" name="Group 15">
              <a:extLst>
                <a:ext uri="{FF2B5EF4-FFF2-40B4-BE49-F238E27FC236}">
                  <a16:creationId xmlns:a16="http://schemas.microsoft.com/office/drawing/2014/main" id="{F631E176-BF06-44EC-97C8-5E41DB6B6B6D}"/>
                </a:ext>
              </a:extLst>
            </p:cNvPr>
            <p:cNvGrpSpPr/>
            <p:nvPr/>
          </p:nvGrpSpPr>
          <p:grpSpPr>
            <a:xfrm>
              <a:off x="5886450" y="2541216"/>
              <a:ext cx="81280" cy="416560"/>
              <a:chOff x="5886450" y="2286000"/>
              <a:chExt cx="81280" cy="416560"/>
            </a:xfrm>
          </p:grpSpPr>
          <p:sp>
            <p:nvSpPr>
              <p:cNvPr id="14" name="Freeform: Shape 13">
                <a:extLst>
                  <a:ext uri="{FF2B5EF4-FFF2-40B4-BE49-F238E27FC236}">
                    <a16:creationId xmlns:a16="http://schemas.microsoft.com/office/drawing/2014/main" id="{7AA33ED3-1962-4063-8074-1F6D157711BB}"/>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9939C3DC-71AA-4BD6-BE40-3C25243DAF05}"/>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AF6273B1-9875-4DD1-916C-8B2807B2C56A}"/>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0BC25048-DE57-48D2-B42E-08DB381655F9}"/>
                </a:ext>
              </a:extLst>
            </p:cNvPr>
            <p:cNvGrpSpPr/>
            <p:nvPr/>
          </p:nvGrpSpPr>
          <p:grpSpPr>
            <a:xfrm>
              <a:off x="6280150" y="2414215"/>
              <a:ext cx="81280" cy="605155"/>
              <a:chOff x="5886450" y="2286000"/>
              <a:chExt cx="81280" cy="416560"/>
            </a:xfrm>
          </p:grpSpPr>
          <p:sp>
            <p:nvSpPr>
              <p:cNvPr id="54" name="Freeform: Shape 53">
                <a:extLst>
                  <a:ext uri="{FF2B5EF4-FFF2-40B4-BE49-F238E27FC236}">
                    <a16:creationId xmlns:a16="http://schemas.microsoft.com/office/drawing/2014/main" id="{162CB9B6-9E42-482A-A3DB-70471330C9C0}"/>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D7B24443-179D-4DC1-8563-009489C90487}"/>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F65F41B-B5DC-45D9-A4E2-E25D8703A34B}"/>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026EFEB4-DBC6-44D0-BAAF-0737B11725A3}"/>
                </a:ext>
              </a:extLst>
            </p:cNvPr>
            <p:cNvGrpSpPr/>
            <p:nvPr/>
          </p:nvGrpSpPr>
          <p:grpSpPr>
            <a:xfrm>
              <a:off x="6685915" y="2600271"/>
              <a:ext cx="81280" cy="373379"/>
              <a:chOff x="5886450" y="2286000"/>
              <a:chExt cx="81280" cy="416560"/>
            </a:xfrm>
          </p:grpSpPr>
          <p:sp>
            <p:nvSpPr>
              <p:cNvPr id="58" name="Freeform: Shape 57">
                <a:extLst>
                  <a:ext uri="{FF2B5EF4-FFF2-40B4-BE49-F238E27FC236}">
                    <a16:creationId xmlns:a16="http://schemas.microsoft.com/office/drawing/2014/main" id="{7AB113F1-36F2-48A8-AADA-39FE6C022984}"/>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093A913D-5E9A-406B-A18C-82CE7E4CD590}"/>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C5B5D332-D346-4AE8-8187-BD036698D275}"/>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3C069D57-BD47-483D-99DE-BE6D20AAD704}"/>
                </a:ext>
              </a:extLst>
            </p:cNvPr>
            <p:cNvGrpSpPr/>
            <p:nvPr/>
          </p:nvGrpSpPr>
          <p:grpSpPr>
            <a:xfrm>
              <a:off x="7089775" y="2693617"/>
              <a:ext cx="81280" cy="297180"/>
              <a:chOff x="5886450" y="2286000"/>
              <a:chExt cx="81280" cy="416560"/>
            </a:xfrm>
          </p:grpSpPr>
          <p:sp>
            <p:nvSpPr>
              <p:cNvPr id="62" name="Freeform: Shape 61">
                <a:extLst>
                  <a:ext uri="{FF2B5EF4-FFF2-40B4-BE49-F238E27FC236}">
                    <a16:creationId xmlns:a16="http://schemas.microsoft.com/office/drawing/2014/main" id="{852A6405-5DCD-4F81-86C2-B7F6FB5851E8}"/>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D2B28026-6D4E-499D-9D48-70F6CDE3E7C7}"/>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E21A1438-EAEB-47F5-9507-CD03854D3C9E}"/>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5" name="Group 64">
              <a:extLst>
                <a:ext uri="{FF2B5EF4-FFF2-40B4-BE49-F238E27FC236}">
                  <a16:creationId xmlns:a16="http://schemas.microsoft.com/office/drawing/2014/main" id="{161B54F2-DFC3-41C9-B6A3-D85ED3AF4E27}"/>
                </a:ext>
              </a:extLst>
            </p:cNvPr>
            <p:cNvGrpSpPr/>
            <p:nvPr/>
          </p:nvGrpSpPr>
          <p:grpSpPr>
            <a:xfrm>
              <a:off x="7495540" y="2527882"/>
              <a:ext cx="81280" cy="340994"/>
              <a:chOff x="5886450" y="2286000"/>
              <a:chExt cx="81280" cy="416560"/>
            </a:xfrm>
          </p:grpSpPr>
          <p:sp>
            <p:nvSpPr>
              <p:cNvPr id="66" name="Freeform: Shape 65">
                <a:extLst>
                  <a:ext uri="{FF2B5EF4-FFF2-40B4-BE49-F238E27FC236}">
                    <a16:creationId xmlns:a16="http://schemas.microsoft.com/office/drawing/2014/main" id="{C16D5595-4D9C-4617-8396-878218C17B18}"/>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D4496E59-DC6B-4087-972F-C13D894FECF9}"/>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0B737925-5518-470B-9570-6C3DC61D7E66}"/>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15D496F2-06E1-44EA-AEFB-347D0F45130B}"/>
                </a:ext>
              </a:extLst>
            </p:cNvPr>
            <p:cNvGrpSpPr/>
            <p:nvPr/>
          </p:nvGrpSpPr>
          <p:grpSpPr>
            <a:xfrm>
              <a:off x="7903210" y="2853636"/>
              <a:ext cx="81280" cy="72390"/>
              <a:chOff x="5886450" y="2286000"/>
              <a:chExt cx="81280" cy="416560"/>
            </a:xfrm>
          </p:grpSpPr>
          <p:sp>
            <p:nvSpPr>
              <p:cNvPr id="70" name="Freeform: Shape 69">
                <a:extLst>
                  <a:ext uri="{FF2B5EF4-FFF2-40B4-BE49-F238E27FC236}">
                    <a16:creationId xmlns:a16="http://schemas.microsoft.com/office/drawing/2014/main" id="{B63A4815-955D-402F-91B6-98D05947DAD2}"/>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370BA71E-9654-4123-95AD-B1063C823429}"/>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52D2C0A6-935A-4FE0-B06F-4901BE7796CA}"/>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 name="Freeform: Shape 6">
              <a:extLst>
                <a:ext uri="{FF2B5EF4-FFF2-40B4-BE49-F238E27FC236}">
                  <a16:creationId xmlns:a16="http://schemas.microsoft.com/office/drawing/2014/main" id="{6C5353CD-8062-44B8-8C61-41FE65A1FE8F}"/>
                </a:ext>
              </a:extLst>
            </p:cNvPr>
            <p:cNvSpPr/>
            <p:nvPr/>
          </p:nvSpPr>
          <p:spPr>
            <a:xfrm>
              <a:off x="5646420" y="2236416"/>
              <a:ext cx="2564130" cy="952500"/>
            </a:xfrm>
            <a:custGeom>
              <a:avLst/>
              <a:gdLst>
                <a:gd name="connsiteX0" fmla="*/ 0 w 2564130"/>
                <a:gd name="connsiteY0" fmla="*/ 0 h 952500"/>
                <a:gd name="connsiteX1" fmla="*/ 0 w 2564130"/>
                <a:gd name="connsiteY1" fmla="*/ 952500 h 952500"/>
                <a:gd name="connsiteX2" fmla="*/ 2564130 w 2564130"/>
                <a:gd name="connsiteY2" fmla="*/ 952500 h 952500"/>
              </a:gdLst>
              <a:ahLst/>
              <a:cxnLst>
                <a:cxn ang="0">
                  <a:pos x="connsiteX0" y="connsiteY0"/>
                </a:cxn>
                <a:cxn ang="0">
                  <a:pos x="connsiteX1" y="connsiteY1"/>
                </a:cxn>
                <a:cxn ang="0">
                  <a:pos x="connsiteX2" y="connsiteY2"/>
                </a:cxn>
              </a:cxnLst>
              <a:rect l="l" t="t" r="r" b="b"/>
              <a:pathLst>
                <a:path w="2564130" h="952500">
                  <a:moveTo>
                    <a:pt x="0" y="0"/>
                  </a:moveTo>
                  <a:lnTo>
                    <a:pt x="0" y="952500"/>
                  </a:lnTo>
                  <a:lnTo>
                    <a:pt x="2564130" y="9525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1B791A2-660B-4142-AF9A-A95DA966039A}"/>
                </a:ext>
              </a:extLst>
            </p:cNvPr>
            <p:cNvSpPr/>
            <p:nvPr/>
          </p:nvSpPr>
          <p:spPr>
            <a:xfrm>
              <a:off x="5394970" y="2134330"/>
              <a:ext cx="300082"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10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3283DC3-3BF9-4CD4-A6FC-70ECAF9D5E50}"/>
                </a:ext>
              </a:extLst>
            </p:cNvPr>
            <p:cNvSpPr/>
            <p:nvPr/>
          </p:nvSpPr>
          <p:spPr>
            <a:xfrm>
              <a:off x="5452678" y="232864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8</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B49501FB-6042-488B-9ACA-E194D41A0B73}"/>
                </a:ext>
              </a:extLst>
            </p:cNvPr>
            <p:cNvSpPr/>
            <p:nvPr/>
          </p:nvSpPr>
          <p:spPr>
            <a:xfrm>
              <a:off x="5452678" y="251533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6</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776A2F26-DAC5-438A-941C-0C7479309712}"/>
                </a:ext>
              </a:extLst>
            </p:cNvPr>
            <p:cNvSpPr/>
            <p:nvPr/>
          </p:nvSpPr>
          <p:spPr>
            <a:xfrm>
              <a:off x="5452678" y="269440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4</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F88C115C-F21C-4192-847D-58028C996E5A}"/>
                </a:ext>
              </a:extLst>
            </p:cNvPr>
            <p:cNvSpPr/>
            <p:nvPr/>
          </p:nvSpPr>
          <p:spPr>
            <a:xfrm>
              <a:off x="5452678" y="287728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2</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0D0B573-CA42-443B-8227-7784611CE7DC}"/>
                </a:ext>
              </a:extLst>
            </p:cNvPr>
            <p:cNvSpPr/>
            <p:nvPr/>
          </p:nvSpPr>
          <p:spPr>
            <a:xfrm>
              <a:off x="5452678" y="307540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B5FBDB4B-B497-498C-85D5-0EE4EAE6BF50}"/>
                </a:ext>
              </a:extLst>
            </p:cNvPr>
            <p:cNvSpPr/>
            <p:nvPr/>
          </p:nvSpPr>
          <p:spPr>
            <a:xfrm rot="16200000">
              <a:off x="4417192" y="2507197"/>
              <a:ext cx="1736373"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IR/100 </a:t>
              </a:r>
              <a:r>
                <a:rPr kumimoji="0" lang="en-US" sz="900" b="0" i="0" u="none" strike="noStrike" kern="1200" cap="none" spc="0" normalizeH="0" baseline="0" noProof="0" dirty="0" err="1">
                  <a:ln>
                    <a:noFill/>
                  </a:ln>
                  <a:solidFill>
                    <a:prstClr val="black"/>
                  </a:solidFill>
                  <a:effectLst/>
                  <a:uLnTx/>
                  <a:uFillTx/>
                  <a:latin typeface="Arial"/>
                  <a:ea typeface="+mn-ea"/>
                  <a:cs typeface="+mn-cs"/>
                </a:rPr>
                <a:t>pt</a:t>
              </a:r>
              <a:r>
                <a:rPr kumimoji="0" lang="en-US" sz="900" b="0" i="0" u="none" strike="noStrike" kern="1200" cap="none" spc="0" normalizeH="0" baseline="0" noProof="0" dirty="0">
                  <a:ln>
                    <a:noFill/>
                  </a:ln>
                  <a:solidFill>
                    <a:prstClr val="black"/>
                  </a:solidFill>
                  <a:effectLst/>
                  <a:uLnTx/>
                  <a:uFillTx/>
                  <a:latin typeface="Arial"/>
                  <a:ea typeface="+mn-ea"/>
                  <a:cs typeface="+mn-cs"/>
                </a:rPr>
                <a:t>-y exposure (95% Cl)</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490E86FE-C1F8-495F-A922-E576A57224B1}"/>
                </a:ext>
              </a:extLst>
            </p:cNvPr>
            <p:cNvSpPr/>
            <p:nvPr/>
          </p:nvSpPr>
          <p:spPr>
            <a:xfrm>
              <a:off x="5371934" y="3245326"/>
              <a:ext cx="324127"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n/N</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AE82B31E-226B-4BF1-BCE1-B376B7E7167C}"/>
                </a:ext>
              </a:extLst>
            </p:cNvPr>
            <p:cNvSpPr/>
            <p:nvPr/>
          </p:nvSpPr>
          <p:spPr>
            <a:xfrm>
              <a:off x="5645525" y="3245326"/>
              <a:ext cx="508473"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17/1070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FD5DC697-745B-46A0-9E39-D4E82001FBB8}"/>
                </a:ext>
              </a:extLst>
            </p:cNvPr>
            <p:cNvSpPr/>
            <p:nvPr/>
          </p:nvSpPr>
          <p:spPr>
            <a:xfrm>
              <a:off x="6106695" y="3245326"/>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8/479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5151CF8F-2F70-4CAE-82C7-31DE7F261C30}"/>
                </a:ext>
              </a:extLst>
            </p:cNvPr>
            <p:cNvSpPr/>
            <p:nvPr/>
          </p:nvSpPr>
          <p:spPr>
            <a:xfrm>
              <a:off x="6493331"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16/997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48D6AE97-5FF3-4A7E-85F5-000F11F516E4}"/>
                </a:ext>
              </a:extLst>
            </p:cNvPr>
            <p:cNvSpPr/>
            <p:nvPr/>
          </p:nvSpPr>
          <p:spPr>
            <a:xfrm>
              <a:off x="6904811"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20/479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CEFFF7A-7712-47A4-BFB8-58CFE99A6C55}"/>
                </a:ext>
              </a:extLst>
            </p:cNvPr>
            <p:cNvSpPr/>
            <p:nvPr/>
          </p:nvSpPr>
          <p:spPr>
            <a:xfrm>
              <a:off x="7316291" y="3245326"/>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31/479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5B70725A-5EE4-4C0C-BEA6-04B04EA38EC1}"/>
                </a:ext>
              </a:extLst>
            </p:cNvPr>
            <p:cNvSpPr/>
            <p:nvPr/>
          </p:nvSpPr>
          <p:spPr>
            <a:xfrm>
              <a:off x="7678077" y="3245326"/>
              <a:ext cx="55816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231/3492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16E8A027-1521-4D88-9B0B-CD74FB31143B}"/>
                </a:ext>
              </a:extLst>
            </p:cNvPr>
            <p:cNvSpPr/>
            <p:nvPr/>
          </p:nvSpPr>
          <p:spPr>
            <a:xfrm>
              <a:off x="5352699" y="3372961"/>
              <a:ext cx="36260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PYE</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101F4FD-26B9-41C3-97E6-008BAB0A9706}"/>
                </a:ext>
              </a:extLst>
            </p:cNvPr>
            <p:cNvSpPr/>
            <p:nvPr/>
          </p:nvSpPr>
          <p:spPr>
            <a:xfrm>
              <a:off x="5695218" y="337296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402.6</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0082F46-AB20-4519-9E09-267393683914}"/>
                </a:ext>
              </a:extLst>
            </p:cNvPr>
            <p:cNvSpPr/>
            <p:nvPr/>
          </p:nvSpPr>
          <p:spPr>
            <a:xfrm>
              <a:off x="6106696" y="337296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192.0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EED7F281-8AB5-4770-991C-BB1ED78658FA}"/>
                </a:ext>
              </a:extLst>
            </p:cNvPr>
            <p:cNvSpPr/>
            <p:nvPr/>
          </p:nvSpPr>
          <p:spPr>
            <a:xfrm>
              <a:off x="6518178" y="337296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417.2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3766D883-99A4-4F48-9FE3-28B6096BF9B3}"/>
                </a:ext>
              </a:extLst>
            </p:cNvPr>
            <p:cNvSpPr/>
            <p:nvPr/>
          </p:nvSpPr>
          <p:spPr>
            <a:xfrm>
              <a:off x="6929658" y="337296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600.3</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6200F613-309E-4457-AF12-2BCC07E10504}"/>
                </a:ext>
              </a:extLst>
            </p:cNvPr>
            <p:cNvSpPr/>
            <p:nvPr/>
          </p:nvSpPr>
          <p:spPr>
            <a:xfrm>
              <a:off x="7341138" y="3372961"/>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641.8</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026B07E3-D290-495E-A949-4846F2538E3F}"/>
                </a:ext>
              </a:extLst>
            </p:cNvPr>
            <p:cNvSpPr/>
            <p:nvPr/>
          </p:nvSpPr>
          <p:spPr>
            <a:xfrm>
              <a:off x="7727772" y="3372961"/>
              <a:ext cx="458779"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7765.6</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9A36C803-4EA8-48F7-B063-95FE1A8CD5D4}"/>
                </a:ext>
              </a:extLst>
            </p:cNvPr>
            <p:cNvSpPr/>
            <p:nvPr/>
          </p:nvSpPr>
          <p:spPr>
            <a:xfrm>
              <a:off x="5778630" y="1920970"/>
              <a:ext cx="9204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Placebo-controlled</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0–24 weeks</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74CB4663-6481-4504-A560-8054D71E5C59}"/>
                </a:ext>
              </a:extLst>
            </p:cNvPr>
            <p:cNvSpPr/>
            <p:nvPr/>
          </p:nvSpPr>
          <p:spPr>
            <a:xfrm>
              <a:off x="6891339" y="1920970"/>
              <a:ext cx="88197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Dose comparison</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extended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9CC7526D-B8DF-4CFE-BB51-03BA848FDC78}"/>
                </a:ext>
              </a:extLst>
            </p:cNvPr>
            <p:cNvSpPr/>
            <p:nvPr/>
          </p:nvSpPr>
          <p:spPr>
            <a:xfrm>
              <a:off x="7699582" y="1920970"/>
              <a:ext cx="675185"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All-BARI-RA</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Oval 11">
              <a:extLst>
                <a:ext uri="{FF2B5EF4-FFF2-40B4-BE49-F238E27FC236}">
                  <a16:creationId xmlns:a16="http://schemas.microsoft.com/office/drawing/2014/main" id="{41E74D4E-7ABE-4C8D-9881-801C0AD0F6CC}"/>
                </a:ext>
              </a:extLst>
            </p:cNvPr>
            <p:cNvSpPr/>
            <p:nvPr/>
          </p:nvSpPr>
          <p:spPr>
            <a:xfrm>
              <a:off x="5901690" y="2766006"/>
              <a:ext cx="49530" cy="4953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60F7701D-8D2B-4519-B45D-57DDD9CBC4D6}"/>
                </a:ext>
              </a:extLst>
            </p:cNvPr>
            <p:cNvSpPr/>
            <p:nvPr/>
          </p:nvSpPr>
          <p:spPr>
            <a:xfrm>
              <a:off x="6300470" y="276346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0C583081-302A-4268-8727-649A48D44E41}"/>
                </a:ext>
              </a:extLst>
            </p:cNvPr>
            <p:cNvSpPr/>
            <p:nvPr/>
          </p:nvSpPr>
          <p:spPr>
            <a:xfrm>
              <a:off x="6704330" y="2801566"/>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F265FE9D-285B-475C-AFEB-2B84D1A9B176}"/>
                </a:ext>
              </a:extLst>
            </p:cNvPr>
            <p:cNvSpPr/>
            <p:nvPr/>
          </p:nvSpPr>
          <p:spPr>
            <a:xfrm>
              <a:off x="7108190" y="284474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0E284901-BDAC-4991-A7CD-00FF8FEEB69F}"/>
                </a:ext>
              </a:extLst>
            </p:cNvPr>
            <p:cNvSpPr/>
            <p:nvPr/>
          </p:nvSpPr>
          <p:spPr>
            <a:xfrm>
              <a:off x="7514590" y="2694886"/>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53EC6919-6BC0-42A0-B0CC-B410697FE1CC}"/>
                </a:ext>
              </a:extLst>
            </p:cNvPr>
            <p:cNvSpPr/>
            <p:nvPr/>
          </p:nvSpPr>
          <p:spPr>
            <a:xfrm>
              <a:off x="7918450" y="2865066"/>
              <a:ext cx="49530" cy="49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Box 72">
              <a:extLst>
                <a:ext uri="{FF2B5EF4-FFF2-40B4-BE49-F238E27FC236}">
                  <a16:creationId xmlns:a16="http://schemas.microsoft.com/office/drawing/2014/main" id="{EE6E355F-8E8B-461D-9A52-CC58D1C902CA}"/>
                </a:ext>
              </a:extLst>
            </p:cNvPr>
            <p:cNvSpPr txBox="1"/>
            <p:nvPr/>
          </p:nvSpPr>
          <p:spPr>
            <a:xfrm>
              <a:off x="5706752" y="1595984"/>
              <a:ext cx="23679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Serious infection by analysis set</a:t>
              </a:r>
            </a:p>
          </p:txBody>
        </p:sp>
        <p:sp>
          <p:nvSpPr>
            <p:cNvPr id="17" name="Freeform: Shape 16">
              <a:extLst>
                <a:ext uri="{FF2B5EF4-FFF2-40B4-BE49-F238E27FC236}">
                  <a16:creationId xmlns:a16="http://schemas.microsoft.com/office/drawing/2014/main" id="{CAF7CDA2-D427-4516-921A-A644C2D31F2F}"/>
                </a:ext>
              </a:extLst>
            </p:cNvPr>
            <p:cNvSpPr/>
            <p:nvPr/>
          </p:nvSpPr>
          <p:spPr>
            <a:xfrm>
              <a:off x="6918960" y="2064966"/>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A9ACAF18-4386-477C-87BD-29236EC12537}"/>
                </a:ext>
              </a:extLst>
            </p:cNvPr>
            <p:cNvSpPr/>
            <p:nvPr/>
          </p:nvSpPr>
          <p:spPr>
            <a:xfrm>
              <a:off x="7738110" y="2064966"/>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306C0941-CE0D-492A-B717-E0F29B24A692}"/>
                </a:ext>
              </a:extLst>
            </p:cNvPr>
            <p:cNvSpPr/>
            <p:nvPr/>
          </p:nvSpPr>
          <p:spPr>
            <a:xfrm>
              <a:off x="5871838" y="269059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4.2</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4F4EBF63-19C1-4698-83E2-D3D7F4C70DDC}"/>
                </a:ext>
              </a:extLst>
            </p:cNvPr>
            <p:cNvSpPr/>
            <p:nvPr/>
          </p:nvSpPr>
          <p:spPr>
            <a:xfrm>
              <a:off x="6271888" y="2692495"/>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4.2</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E3727DFA-BF14-45EE-ADD6-EADE4FF70B14}"/>
                </a:ext>
              </a:extLst>
            </p:cNvPr>
            <p:cNvSpPr/>
            <p:nvPr/>
          </p:nvSpPr>
          <p:spPr>
            <a:xfrm>
              <a:off x="6671938" y="272869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3.8</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A8A25B43-C040-4895-9E37-801D523A3AE0}"/>
                </a:ext>
              </a:extLst>
            </p:cNvPr>
            <p:cNvSpPr/>
            <p:nvPr/>
          </p:nvSpPr>
          <p:spPr>
            <a:xfrm>
              <a:off x="7083418" y="277060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3.3</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F57573F9-00F7-45A2-926D-0B7273FD5835}"/>
                </a:ext>
              </a:extLst>
            </p:cNvPr>
            <p:cNvSpPr/>
            <p:nvPr/>
          </p:nvSpPr>
          <p:spPr>
            <a:xfrm>
              <a:off x="7485373" y="262582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4.8</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8D4A3220-6302-4EB0-A076-CF8B1A608532}"/>
                </a:ext>
              </a:extLst>
            </p:cNvPr>
            <p:cNvSpPr/>
            <p:nvPr/>
          </p:nvSpPr>
          <p:spPr>
            <a:xfrm>
              <a:off x="7910188" y="2797270"/>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3.0</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 name="Title 1"/>
          <p:cNvSpPr>
            <a:spLocks noGrp="1"/>
          </p:cNvSpPr>
          <p:nvPr>
            <p:ph type="title"/>
          </p:nvPr>
        </p:nvSpPr>
        <p:spPr/>
        <p:txBody>
          <a:bodyPr/>
          <a:lstStyle/>
          <a:p>
            <a:pPr lvl="0"/>
            <a:r>
              <a:rPr lang="en-US" noProof="0" dirty="0"/>
              <a:t>Safety of baricitinib for RA treatment up to 6 years: </a:t>
            </a:r>
            <a:br>
              <a:rPr lang="en-US" noProof="0" dirty="0"/>
            </a:br>
            <a:r>
              <a:rPr lang="en-US" noProof="0" dirty="0"/>
              <a:t>Updated integrated safety analysis</a:t>
            </a:r>
          </a:p>
        </p:txBody>
      </p:sp>
      <p:sp>
        <p:nvSpPr>
          <p:cNvPr id="3" name="Content Placeholder 2"/>
          <p:cNvSpPr>
            <a:spLocks noGrp="1"/>
          </p:cNvSpPr>
          <p:nvPr>
            <p:ph sz="half" idx="1"/>
          </p:nvPr>
        </p:nvSpPr>
        <p:spPr>
          <a:xfrm>
            <a:off x="335359" y="1268416"/>
            <a:ext cx="4828373" cy="4968871"/>
          </a:xfrm>
        </p:spPr>
        <p:txBody>
          <a:bodyPr/>
          <a:lstStyle/>
          <a:p>
            <a:pPr lvl="0">
              <a:spcBef>
                <a:spcPts val="0"/>
              </a:spcBef>
              <a:spcAft>
                <a:spcPts val="200"/>
              </a:spcAft>
            </a:pPr>
            <a:r>
              <a:rPr lang="en-US" sz="1600" noProof="0" dirty="0"/>
              <a:t>“All-BARI-RA” dataset: 8 RCTs </a:t>
            </a:r>
          </a:p>
          <a:p>
            <a:pPr lvl="1"/>
            <a:r>
              <a:rPr lang="en-US" sz="1600" noProof="0" dirty="0">
                <a:solidFill>
                  <a:prstClr val="black"/>
                </a:solidFill>
              </a:rPr>
              <a:t>4 Phase 3, 3 Phase 2/2b, 1 Phase 1b, </a:t>
            </a:r>
            <a:br>
              <a:rPr lang="en-US" sz="1600" noProof="0" dirty="0">
                <a:solidFill>
                  <a:prstClr val="black"/>
                </a:solidFill>
              </a:rPr>
            </a:br>
            <a:r>
              <a:rPr lang="en-US" sz="1600" noProof="0" dirty="0">
                <a:solidFill>
                  <a:prstClr val="black"/>
                </a:solidFill>
              </a:rPr>
              <a:t>1 LTE (up to April 1, 2017)</a:t>
            </a:r>
          </a:p>
          <a:p>
            <a:pPr lvl="1"/>
            <a:r>
              <a:rPr lang="en-US" sz="1600" noProof="0" dirty="0">
                <a:solidFill>
                  <a:prstClr val="black"/>
                </a:solidFill>
              </a:rPr>
              <a:t>Dose responses based on 4 Phase 2/3 trials </a:t>
            </a:r>
          </a:p>
          <a:p>
            <a:pPr lvl="2"/>
            <a:r>
              <a:rPr lang="en-US" noProof="0" dirty="0">
                <a:solidFill>
                  <a:prstClr val="black"/>
                </a:solidFill>
              </a:rPr>
              <a:t>Randomized to 2 or 4 mg including LTE </a:t>
            </a:r>
          </a:p>
          <a:p>
            <a:pPr lvl="0">
              <a:spcBef>
                <a:spcPts val="0"/>
              </a:spcBef>
              <a:spcAft>
                <a:spcPts val="200"/>
              </a:spcAft>
            </a:pPr>
            <a:endParaRPr lang="en-US" sz="1600" noProof="0" dirty="0"/>
          </a:p>
          <a:p>
            <a:pPr lvl="0">
              <a:spcBef>
                <a:spcPts val="0"/>
              </a:spcBef>
              <a:spcAft>
                <a:spcPts val="200"/>
              </a:spcAft>
            </a:pPr>
            <a:r>
              <a:rPr lang="en-US" sz="1600" noProof="0" dirty="0">
                <a:solidFill>
                  <a:prstClr val="black"/>
                </a:solidFill>
              </a:rPr>
              <a:t>3492 received BARI for 7860 total </a:t>
            </a:r>
            <a:r>
              <a:rPr lang="en-US" sz="1600" noProof="0" dirty="0" err="1">
                <a:solidFill>
                  <a:prstClr val="black"/>
                </a:solidFill>
              </a:rPr>
              <a:t>pt</a:t>
            </a:r>
            <a:r>
              <a:rPr lang="en-US" sz="1600" noProof="0" dirty="0">
                <a:solidFill>
                  <a:prstClr val="black"/>
                </a:solidFill>
              </a:rPr>
              <a:t>-y of exposure</a:t>
            </a:r>
          </a:p>
          <a:p>
            <a:pPr lvl="1">
              <a:spcBef>
                <a:spcPts val="0"/>
              </a:spcBef>
              <a:spcAft>
                <a:spcPts val="200"/>
              </a:spcAft>
            </a:pPr>
            <a:r>
              <a:rPr lang="en-US" sz="1600" noProof="0" dirty="0">
                <a:solidFill>
                  <a:prstClr val="black"/>
                </a:solidFill>
              </a:rPr>
              <a:t>2723 for 52 weeks; 1788 for 130 weeks</a:t>
            </a:r>
          </a:p>
          <a:p>
            <a:pPr lvl="1">
              <a:spcBef>
                <a:spcPts val="0"/>
              </a:spcBef>
              <a:spcAft>
                <a:spcPts val="200"/>
              </a:spcAft>
            </a:pPr>
            <a:endParaRPr lang="en-US" sz="1400" noProof="0" dirty="0">
              <a:solidFill>
                <a:prstClr val="black"/>
              </a:solidFill>
            </a:endParaRPr>
          </a:p>
          <a:p>
            <a:pPr lvl="0">
              <a:spcBef>
                <a:spcPts val="0"/>
              </a:spcBef>
              <a:spcAft>
                <a:spcPts val="200"/>
              </a:spcAft>
            </a:pPr>
            <a:r>
              <a:rPr lang="en-US" sz="1600" noProof="0" dirty="0">
                <a:solidFill>
                  <a:prstClr val="black"/>
                </a:solidFill>
              </a:rPr>
              <a:t>Herpes zoster: IR 3.3</a:t>
            </a:r>
          </a:p>
          <a:p>
            <a:pPr lvl="0">
              <a:spcBef>
                <a:spcPts val="0"/>
              </a:spcBef>
              <a:spcAft>
                <a:spcPts val="200"/>
              </a:spcAft>
            </a:pPr>
            <a:r>
              <a:rPr lang="en-US" sz="1600" noProof="0" dirty="0">
                <a:solidFill>
                  <a:prstClr val="black"/>
                </a:solidFill>
              </a:rPr>
              <a:t>Tuberculosis: IR 0.14</a:t>
            </a:r>
          </a:p>
          <a:p>
            <a:pPr lvl="0">
              <a:spcBef>
                <a:spcPts val="0"/>
              </a:spcBef>
              <a:spcAft>
                <a:spcPts val="200"/>
              </a:spcAft>
            </a:pPr>
            <a:r>
              <a:rPr lang="en-US" sz="1600" noProof="0" dirty="0">
                <a:solidFill>
                  <a:prstClr val="black"/>
                </a:solidFill>
              </a:rPr>
              <a:t>GI perforation: IR 0.05</a:t>
            </a:r>
          </a:p>
          <a:p>
            <a:pPr>
              <a:spcBef>
                <a:spcPts val="0"/>
              </a:spcBef>
              <a:spcAft>
                <a:spcPts val="200"/>
              </a:spcAft>
            </a:pPr>
            <a:endParaRPr lang="en-US" sz="1600" noProof="0" dirty="0"/>
          </a:p>
          <a:p>
            <a:pPr lvl="1">
              <a:spcBef>
                <a:spcPts val="0"/>
              </a:spcBef>
              <a:spcAft>
                <a:spcPts val="200"/>
              </a:spcAft>
            </a:pPr>
            <a:endParaRPr lang="en-US" sz="1400" noProof="0" dirty="0"/>
          </a:p>
        </p:txBody>
      </p:sp>
      <p:sp>
        <p:nvSpPr>
          <p:cNvPr id="6" name="Text Placeholder 5"/>
          <p:cNvSpPr>
            <a:spLocks noGrp="1"/>
          </p:cNvSpPr>
          <p:nvPr>
            <p:ph type="body" sz="quarter" idx="10"/>
          </p:nvPr>
        </p:nvSpPr>
        <p:spPr>
          <a:xfrm>
            <a:off x="245421" y="6534196"/>
            <a:ext cx="8306907" cy="279180"/>
          </a:xfrm>
        </p:spPr>
        <p:txBody>
          <a:bodyPr/>
          <a:lstStyle/>
          <a:p>
            <a:pPr lvl="0"/>
            <a:r>
              <a:rPr lang="en-US" noProof="0" dirty="0"/>
              <a:t>Genovese M, et al. ACR 2018, Chicago, #962</a:t>
            </a:r>
          </a:p>
        </p:txBody>
      </p:sp>
      <p:sp>
        <p:nvSpPr>
          <p:cNvPr id="8" name="Rectangle 7">
            <a:extLst>
              <a:ext uri="{FF2B5EF4-FFF2-40B4-BE49-F238E27FC236}">
                <a16:creationId xmlns:a16="http://schemas.microsoft.com/office/drawing/2014/main" id="{7AD53D2F-AE98-4AAC-BA3C-48D4892F60B7}"/>
              </a:ext>
            </a:extLst>
          </p:cNvPr>
          <p:cNvSpPr/>
          <p:nvPr/>
        </p:nvSpPr>
        <p:spPr>
          <a:xfrm>
            <a:off x="334962" y="5259451"/>
            <a:ext cx="4785014" cy="974281"/>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No new safety signals (malignancy, infections, GI perforations, MACE, VTE) for BARI up to 6 y</a:t>
            </a:r>
          </a:p>
        </p:txBody>
      </p:sp>
      <p:sp>
        <p:nvSpPr>
          <p:cNvPr id="5" name="TextBox 4">
            <a:extLst>
              <a:ext uri="{FF2B5EF4-FFF2-40B4-BE49-F238E27FC236}">
                <a16:creationId xmlns:a16="http://schemas.microsoft.com/office/drawing/2014/main" id="{42B555F8-0B98-4D24-A025-00A2DDABFBEB}"/>
              </a:ext>
            </a:extLst>
          </p:cNvPr>
          <p:cNvSpPr txBox="1"/>
          <p:nvPr/>
        </p:nvSpPr>
        <p:spPr>
          <a:xfrm>
            <a:off x="6979311" y="1104866"/>
            <a:ext cx="32480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Safety measures of special </a:t>
            </a:r>
            <a:r>
              <a:rPr kumimoji="0" lang="en-GB" sz="1400" b="1" i="0" u="none" strike="noStrike" kern="1200" cap="none" spc="0" normalizeH="0" baseline="0" noProof="0" dirty="0" err="1">
                <a:ln>
                  <a:noFill/>
                </a:ln>
                <a:solidFill>
                  <a:prstClr val="black"/>
                </a:solidFill>
                <a:effectLst/>
                <a:uLnTx/>
                <a:uFillTx/>
                <a:latin typeface="Arial"/>
                <a:ea typeface="+mn-ea"/>
                <a:cs typeface="+mn-cs"/>
              </a:rPr>
              <a:t>interest</a:t>
            </a:r>
            <a:r>
              <a:rPr kumimoji="0" lang="en-GB" sz="1400" b="1" i="0" u="none" strike="noStrike" kern="1200" cap="none" spc="0" normalizeH="0" baseline="30000" noProof="0" dirty="0" err="1">
                <a:ln>
                  <a:noFill/>
                </a:ln>
                <a:solidFill>
                  <a:prstClr val="black"/>
                </a:solidFill>
                <a:effectLst/>
                <a:uLnTx/>
                <a:uFillTx/>
                <a:latin typeface="Arial"/>
                <a:ea typeface="+mn-ea"/>
                <a:cs typeface="+mn-cs"/>
              </a:rPr>
              <a:t>a</a:t>
            </a:r>
            <a:endParaRPr kumimoji="0" lang="en-GB" sz="14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AFC2D05F-20A5-4102-9653-E74DDC1E0A3E}"/>
              </a:ext>
            </a:extLst>
          </p:cNvPr>
          <p:cNvSpPr txBox="1"/>
          <p:nvPr/>
        </p:nvSpPr>
        <p:spPr>
          <a:xfrm>
            <a:off x="245420" y="6343436"/>
            <a:ext cx="873089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30000" noProof="0" dirty="0">
                <a:ln>
                  <a:noFill/>
                </a:ln>
                <a:solidFill>
                  <a:prstClr val="black"/>
                </a:solidFill>
                <a:effectLst/>
                <a:uLnTx/>
                <a:uFillTx/>
                <a:latin typeface="Arial"/>
                <a:ea typeface="+mn-ea"/>
                <a:cs typeface="+mn-cs"/>
              </a:rPr>
              <a:t>a</a:t>
            </a:r>
            <a:r>
              <a:rPr kumimoji="0" lang="nl-NL" sz="1050" b="0" i="0" u="none" strike="noStrike" kern="1200" cap="none" spc="0" normalizeH="0" baseline="0" noProof="0" dirty="0">
                <a:ln>
                  <a:noFill/>
                </a:ln>
                <a:solidFill>
                  <a:prstClr val="black"/>
                </a:solidFill>
                <a:effectLst/>
                <a:uLnTx/>
                <a:uFillTx/>
                <a:latin typeface="Arial"/>
                <a:ea typeface="+mn-ea"/>
                <a:cs typeface="+mn-cs"/>
              </a:rPr>
              <a:t>BARI 2 mg in PBO-controlled analysis set derived from 4 studies in which BARI 2 mg and 4 mg were options during randomization</a:t>
            </a:r>
          </a:p>
        </p:txBody>
      </p:sp>
      <p:sp>
        <p:nvSpPr>
          <p:cNvPr id="144" name="Rectangle 143">
            <a:extLst>
              <a:ext uri="{FF2B5EF4-FFF2-40B4-BE49-F238E27FC236}">
                <a16:creationId xmlns:a16="http://schemas.microsoft.com/office/drawing/2014/main" id="{6125ACB6-A98F-4251-837C-6D52F4AF32CF}"/>
              </a:ext>
            </a:extLst>
          </p:cNvPr>
          <p:cNvSpPr/>
          <p:nvPr/>
        </p:nvSpPr>
        <p:spPr>
          <a:xfrm>
            <a:off x="5371934" y="5679720"/>
            <a:ext cx="648335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err="1">
                <a:ln>
                  <a:noFill/>
                </a:ln>
                <a:solidFill>
                  <a:prstClr val="black"/>
                </a:solidFill>
                <a:effectLst/>
                <a:uLnTx/>
                <a:uFillTx/>
                <a:latin typeface="Arial"/>
                <a:ea typeface="+mn-ea"/>
                <a:cs typeface="+mn-cs"/>
              </a:rPr>
              <a:t>b</a:t>
            </a:r>
            <a:r>
              <a:rPr kumimoji="0" lang="en-GB" sz="1000" b="0" i="0" u="none" strike="noStrike" kern="1200" cap="none" spc="0" normalizeH="0" baseline="0" noProof="0" dirty="0" err="1">
                <a:ln>
                  <a:noFill/>
                </a:ln>
                <a:solidFill>
                  <a:prstClr val="black"/>
                </a:solidFill>
                <a:effectLst/>
                <a:uLnTx/>
                <a:uFillTx/>
                <a:latin typeface="Arial"/>
                <a:ea typeface="+mn-ea"/>
                <a:cs typeface="+mn-cs"/>
              </a:rPr>
              <a:t>As</a:t>
            </a:r>
            <a:r>
              <a:rPr kumimoji="0" lang="en-GB" sz="1000" b="0" i="0" u="none" strike="noStrike" kern="1200" cap="none" spc="0" normalizeH="0" baseline="0" noProof="0" dirty="0">
                <a:ln>
                  <a:noFill/>
                </a:ln>
                <a:solidFill>
                  <a:prstClr val="black"/>
                </a:solidFill>
                <a:effectLst/>
                <a:uLnTx/>
                <a:uFillTx/>
                <a:latin typeface="Arial"/>
                <a:ea typeface="+mn-ea"/>
                <a:cs typeface="+mn-cs"/>
              </a:rPr>
              <a:t> randomized analysis in patients who initiated and maintained on 4 mg IR 0.82/100PYE (95% Cl: 0.40, 1.51)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err="1">
                <a:ln>
                  <a:noFill/>
                </a:ln>
                <a:solidFill>
                  <a:prstClr val="black"/>
                </a:solidFill>
                <a:effectLst/>
                <a:uLnTx/>
                <a:uFillTx/>
                <a:latin typeface="Arial"/>
                <a:ea typeface="+mn-ea"/>
                <a:cs typeface="+mn-cs"/>
              </a:rPr>
              <a:t>c</a:t>
            </a:r>
            <a:r>
              <a:rPr kumimoji="0" lang="en-US" sz="1000" b="0" i="0" u="none" strike="noStrike" kern="1200" cap="none" spc="0" normalizeH="0" baseline="0" noProof="0" dirty="0" err="1">
                <a:ln>
                  <a:noFill/>
                </a:ln>
                <a:solidFill>
                  <a:prstClr val="black"/>
                </a:solidFill>
                <a:effectLst/>
                <a:uLnTx/>
                <a:uFillTx/>
                <a:latin typeface="Arial"/>
                <a:ea typeface="+mn-ea"/>
                <a:cs typeface="+mn-cs"/>
              </a:rPr>
              <a:t>Numerically</a:t>
            </a:r>
            <a:r>
              <a:rPr kumimoji="0" lang="en-US" sz="1000" b="0" i="0" u="none" strike="noStrike" kern="1200" cap="none" spc="0" normalizeH="0" baseline="0" noProof="0" dirty="0">
                <a:ln>
                  <a:noFill/>
                </a:ln>
                <a:solidFill>
                  <a:prstClr val="black"/>
                </a:solidFill>
                <a:effectLst/>
                <a:uLnTx/>
                <a:uFillTx/>
                <a:latin typeface="Arial"/>
                <a:ea typeface="+mn-ea"/>
                <a:cs typeface="+mn-cs"/>
              </a:rPr>
              <a:t> higher IR in the 4-mg group of Dose Comparison Extended Dataset driven by higher incidence of NMSC diagnosed within the first 24 weeks of starting 4 mg compared with 2 mg (3 vs 0 during first 24 weeks)</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09403904-04A8-4CD9-82A7-6ADBD86B7D2A}"/>
              </a:ext>
            </a:extLst>
          </p:cNvPr>
          <p:cNvGrpSpPr/>
          <p:nvPr/>
        </p:nvGrpSpPr>
        <p:grpSpPr>
          <a:xfrm>
            <a:off x="8521159" y="1453579"/>
            <a:ext cx="3186907" cy="1944216"/>
            <a:chOff x="8464461" y="3861048"/>
            <a:chExt cx="3186907" cy="1944216"/>
          </a:xfrm>
        </p:grpSpPr>
        <p:grpSp>
          <p:nvGrpSpPr>
            <p:cNvPr id="147" name="Group 146">
              <a:extLst>
                <a:ext uri="{FF2B5EF4-FFF2-40B4-BE49-F238E27FC236}">
                  <a16:creationId xmlns:a16="http://schemas.microsoft.com/office/drawing/2014/main" id="{0539FA1A-47DB-4D58-A7F2-B4C6359366D7}"/>
                </a:ext>
              </a:extLst>
            </p:cNvPr>
            <p:cNvGrpSpPr/>
            <p:nvPr/>
          </p:nvGrpSpPr>
          <p:grpSpPr>
            <a:xfrm>
              <a:off x="9163050" y="5154845"/>
              <a:ext cx="81280" cy="217169"/>
              <a:chOff x="5886450" y="2286000"/>
              <a:chExt cx="81280" cy="416560"/>
            </a:xfrm>
          </p:grpSpPr>
          <p:sp>
            <p:nvSpPr>
              <p:cNvPr id="148" name="Freeform: Shape 147">
                <a:extLst>
                  <a:ext uri="{FF2B5EF4-FFF2-40B4-BE49-F238E27FC236}">
                    <a16:creationId xmlns:a16="http://schemas.microsoft.com/office/drawing/2014/main" id="{5485BE59-DCC2-49F7-A0A4-F481EA6A33D8}"/>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Freeform: Shape 148">
                <a:extLst>
                  <a:ext uri="{FF2B5EF4-FFF2-40B4-BE49-F238E27FC236}">
                    <a16:creationId xmlns:a16="http://schemas.microsoft.com/office/drawing/2014/main" id="{B80FEA24-AB1C-4942-9059-EAC334B7BF6B}"/>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Freeform: Shape 149">
                <a:extLst>
                  <a:ext uri="{FF2B5EF4-FFF2-40B4-BE49-F238E27FC236}">
                    <a16:creationId xmlns:a16="http://schemas.microsoft.com/office/drawing/2014/main" id="{D20D98A2-3235-4D46-8450-712E0F3CE5D9}"/>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1" name="Group 150">
              <a:extLst>
                <a:ext uri="{FF2B5EF4-FFF2-40B4-BE49-F238E27FC236}">
                  <a16:creationId xmlns:a16="http://schemas.microsoft.com/office/drawing/2014/main" id="{994CA2C7-BAE0-4F51-BA41-F252F88DACCF}"/>
                </a:ext>
              </a:extLst>
            </p:cNvPr>
            <p:cNvGrpSpPr/>
            <p:nvPr/>
          </p:nvGrpSpPr>
          <p:grpSpPr>
            <a:xfrm>
              <a:off x="9556750" y="4648368"/>
              <a:ext cx="81280" cy="723266"/>
              <a:chOff x="5886450" y="2286000"/>
              <a:chExt cx="81280" cy="416560"/>
            </a:xfrm>
          </p:grpSpPr>
          <p:sp>
            <p:nvSpPr>
              <p:cNvPr id="152" name="Freeform: Shape 151">
                <a:extLst>
                  <a:ext uri="{FF2B5EF4-FFF2-40B4-BE49-F238E27FC236}">
                    <a16:creationId xmlns:a16="http://schemas.microsoft.com/office/drawing/2014/main" id="{D1162E0A-379B-4D41-9798-1646E69B3303}"/>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27BBC3EB-826E-46B5-9575-F603747DAF5D}"/>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Freeform: Shape 153">
                <a:extLst>
                  <a:ext uri="{FF2B5EF4-FFF2-40B4-BE49-F238E27FC236}">
                    <a16:creationId xmlns:a16="http://schemas.microsoft.com/office/drawing/2014/main" id="{07686D10-26F7-4606-99DB-53A7084B0FD3}"/>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id="{84DC94D6-F244-42AF-BA00-FF639ECF6A83}"/>
                </a:ext>
              </a:extLst>
            </p:cNvPr>
            <p:cNvGrpSpPr/>
            <p:nvPr/>
          </p:nvGrpSpPr>
          <p:grpSpPr>
            <a:xfrm>
              <a:off x="9962515" y="4640495"/>
              <a:ext cx="81280" cy="600076"/>
              <a:chOff x="5886450" y="2286000"/>
              <a:chExt cx="81280" cy="416560"/>
            </a:xfrm>
          </p:grpSpPr>
          <p:sp>
            <p:nvSpPr>
              <p:cNvPr id="156" name="Freeform: Shape 155">
                <a:extLst>
                  <a:ext uri="{FF2B5EF4-FFF2-40B4-BE49-F238E27FC236}">
                    <a16:creationId xmlns:a16="http://schemas.microsoft.com/office/drawing/2014/main" id="{FD3C9E70-3454-4767-B134-88C551573F42}"/>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A66F3ED1-208B-4244-B079-779DFD516D1A}"/>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87B30954-F96E-40E3-AAFF-93F80EF7ACB5}"/>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3DA033E5-6FAE-4578-AED2-C8F71ECF73C0}"/>
                </a:ext>
              </a:extLst>
            </p:cNvPr>
            <p:cNvGrpSpPr/>
            <p:nvPr/>
          </p:nvGrpSpPr>
          <p:grpSpPr>
            <a:xfrm>
              <a:off x="10366375" y="5027209"/>
              <a:ext cx="81280" cy="310515"/>
              <a:chOff x="5886450" y="2286000"/>
              <a:chExt cx="81280" cy="416560"/>
            </a:xfrm>
          </p:grpSpPr>
          <p:sp>
            <p:nvSpPr>
              <p:cNvPr id="160" name="Freeform: Shape 159">
                <a:extLst>
                  <a:ext uri="{FF2B5EF4-FFF2-40B4-BE49-F238E27FC236}">
                    <a16:creationId xmlns:a16="http://schemas.microsoft.com/office/drawing/2014/main" id="{E42B9BD4-D1E1-4FDF-983C-44E5244EE4F3}"/>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Freeform: Shape 160">
                <a:extLst>
                  <a:ext uri="{FF2B5EF4-FFF2-40B4-BE49-F238E27FC236}">
                    <a16:creationId xmlns:a16="http://schemas.microsoft.com/office/drawing/2014/main" id="{28975EB5-2E8A-4C9B-9056-F4D5094E81AC}"/>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DF214A97-2995-4C8C-94FF-5B5FD9F7A4E9}"/>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3" name="Group 162">
              <a:extLst>
                <a:ext uri="{FF2B5EF4-FFF2-40B4-BE49-F238E27FC236}">
                  <a16:creationId xmlns:a16="http://schemas.microsoft.com/office/drawing/2014/main" id="{642EE90D-91B9-4015-9C32-93655E4C9FDB}"/>
                </a:ext>
              </a:extLst>
            </p:cNvPr>
            <p:cNvGrpSpPr/>
            <p:nvPr/>
          </p:nvGrpSpPr>
          <p:grpSpPr>
            <a:xfrm>
              <a:off x="10772140" y="4989110"/>
              <a:ext cx="81280" cy="320040"/>
              <a:chOff x="5886450" y="2286000"/>
              <a:chExt cx="81280" cy="416560"/>
            </a:xfrm>
          </p:grpSpPr>
          <p:sp>
            <p:nvSpPr>
              <p:cNvPr id="164" name="Freeform: Shape 163">
                <a:extLst>
                  <a:ext uri="{FF2B5EF4-FFF2-40B4-BE49-F238E27FC236}">
                    <a16:creationId xmlns:a16="http://schemas.microsoft.com/office/drawing/2014/main" id="{71FA3699-038B-4CA0-9AEC-7D2295585164}"/>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Freeform: Shape 164">
                <a:extLst>
                  <a:ext uri="{FF2B5EF4-FFF2-40B4-BE49-F238E27FC236}">
                    <a16:creationId xmlns:a16="http://schemas.microsoft.com/office/drawing/2014/main" id="{664D5DE5-70CE-4C0D-8328-A7F41C0BE050}"/>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Freeform: Shape 165">
                <a:extLst>
                  <a:ext uri="{FF2B5EF4-FFF2-40B4-BE49-F238E27FC236}">
                    <a16:creationId xmlns:a16="http://schemas.microsoft.com/office/drawing/2014/main" id="{606515EC-F431-405F-80C8-2C83FF4A1142}"/>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7" name="Group 166">
              <a:extLst>
                <a:ext uri="{FF2B5EF4-FFF2-40B4-BE49-F238E27FC236}">
                  <a16:creationId xmlns:a16="http://schemas.microsoft.com/office/drawing/2014/main" id="{43445A3A-0DD5-4C1F-AF68-85B61828659F}"/>
                </a:ext>
              </a:extLst>
            </p:cNvPr>
            <p:cNvGrpSpPr/>
            <p:nvPr/>
          </p:nvGrpSpPr>
          <p:grpSpPr>
            <a:xfrm>
              <a:off x="11179810" y="5141509"/>
              <a:ext cx="81280" cy="97155"/>
              <a:chOff x="5886450" y="2286000"/>
              <a:chExt cx="81280" cy="416560"/>
            </a:xfrm>
          </p:grpSpPr>
          <p:sp>
            <p:nvSpPr>
              <p:cNvPr id="168" name="Freeform: Shape 167">
                <a:extLst>
                  <a:ext uri="{FF2B5EF4-FFF2-40B4-BE49-F238E27FC236}">
                    <a16:creationId xmlns:a16="http://schemas.microsoft.com/office/drawing/2014/main" id="{FC45A871-F14B-40A3-A698-C9D4B6087178}"/>
                  </a:ext>
                </a:extLst>
              </p:cNvPr>
              <p:cNvSpPr/>
              <p:nvPr/>
            </p:nvSpPr>
            <p:spPr>
              <a:xfrm>
                <a:off x="5927090" y="2291080"/>
                <a:ext cx="0" cy="406400"/>
              </a:xfrm>
              <a:custGeom>
                <a:avLst/>
                <a:gdLst>
                  <a:gd name="connsiteX0" fmla="*/ 0 w 0"/>
                  <a:gd name="connsiteY0" fmla="*/ 0 h 406400"/>
                  <a:gd name="connsiteX1" fmla="*/ 0 w 0"/>
                  <a:gd name="connsiteY1" fmla="*/ 406400 h 406400"/>
                </a:gdLst>
                <a:ahLst/>
                <a:cxnLst>
                  <a:cxn ang="0">
                    <a:pos x="connsiteX0" y="connsiteY0"/>
                  </a:cxn>
                  <a:cxn ang="0">
                    <a:pos x="connsiteX1" y="connsiteY1"/>
                  </a:cxn>
                </a:cxnLst>
                <a:rect l="l" t="t" r="r" b="b"/>
                <a:pathLst>
                  <a:path h="406400">
                    <a:moveTo>
                      <a:pt x="0" y="0"/>
                    </a:moveTo>
                    <a:lnTo>
                      <a:pt x="0" y="4064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Freeform: Shape 168">
                <a:extLst>
                  <a:ext uri="{FF2B5EF4-FFF2-40B4-BE49-F238E27FC236}">
                    <a16:creationId xmlns:a16="http://schemas.microsoft.com/office/drawing/2014/main" id="{B75A05E9-9EDE-4B49-A81A-28CD58ABEB99}"/>
                  </a:ext>
                </a:extLst>
              </p:cNvPr>
              <p:cNvSpPr/>
              <p:nvPr/>
            </p:nvSpPr>
            <p:spPr>
              <a:xfrm>
                <a:off x="5886450" y="228600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Freeform: Shape 169">
                <a:extLst>
                  <a:ext uri="{FF2B5EF4-FFF2-40B4-BE49-F238E27FC236}">
                    <a16:creationId xmlns:a16="http://schemas.microsoft.com/office/drawing/2014/main" id="{0DC91E20-5071-4858-863E-F297712F857C}"/>
                  </a:ext>
                </a:extLst>
              </p:cNvPr>
              <p:cNvSpPr/>
              <p:nvPr/>
            </p:nvSpPr>
            <p:spPr>
              <a:xfrm>
                <a:off x="5886450" y="2702560"/>
                <a:ext cx="81280" cy="0"/>
              </a:xfrm>
              <a:custGeom>
                <a:avLst/>
                <a:gdLst>
                  <a:gd name="connsiteX0" fmla="*/ 0 w 81280"/>
                  <a:gd name="connsiteY0" fmla="*/ 0 h 0"/>
                  <a:gd name="connsiteX1" fmla="*/ 81280 w 81280"/>
                  <a:gd name="connsiteY1" fmla="*/ 0 h 0"/>
                </a:gdLst>
                <a:ahLst/>
                <a:cxnLst>
                  <a:cxn ang="0">
                    <a:pos x="connsiteX0" y="connsiteY0"/>
                  </a:cxn>
                  <a:cxn ang="0">
                    <a:pos x="connsiteX1" y="connsiteY1"/>
                  </a:cxn>
                </a:cxnLst>
                <a:rect l="l" t="t" r="r" b="b"/>
                <a:pathLst>
                  <a:path w="81280">
                    <a:moveTo>
                      <a:pt x="0" y="0"/>
                    </a:moveTo>
                    <a:lnTo>
                      <a:pt x="812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71" name="Freeform: Shape 170">
              <a:extLst>
                <a:ext uri="{FF2B5EF4-FFF2-40B4-BE49-F238E27FC236}">
                  <a16:creationId xmlns:a16="http://schemas.microsoft.com/office/drawing/2014/main" id="{E7BB2C9C-4F93-4D98-BA97-A677E332CD1A}"/>
                </a:ext>
              </a:extLst>
            </p:cNvPr>
            <p:cNvSpPr/>
            <p:nvPr/>
          </p:nvSpPr>
          <p:spPr>
            <a:xfrm>
              <a:off x="8923020" y="4419896"/>
              <a:ext cx="2564130" cy="952500"/>
            </a:xfrm>
            <a:custGeom>
              <a:avLst/>
              <a:gdLst>
                <a:gd name="connsiteX0" fmla="*/ 0 w 2564130"/>
                <a:gd name="connsiteY0" fmla="*/ 0 h 952500"/>
                <a:gd name="connsiteX1" fmla="*/ 0 w 2564130"/>
                <a:gd name="connsiteY1" fmla="*/ 952500 h 952500"/>
                <a:gd name="connsiteX2" fmla="*/ 2564130 w 2564130"/>
                <a:gd name="connsiteY2" fmla="*/ 952500 h 952500"/>
              </a:gdLst>
              <a:ahLst/>
              <a:cxnLst>
                <a:cxn ang="0">
                  <a:pos x="connsiteX0" y="connsiteY0"/>
                </a:cxn>
                <a:cxn ang="0">
                  <a:pos x="connsiteX1" y="connsiteY1"/>
                </a:cxn>
                <a:cxn ang="0">
                  <a:pos x="connsiteX2" y="connsiteY2"/>
                </a:cxn>
              </a:cxnLst>
              <a:rect l="l" t="t" r="r" b="b"/>
              <a:pathLst>
                <a:path w="2564130" h="952500">
                  <a:moveTo>
                    <a:pt x="0" y="0"/>
                  </a:moveTo>
                  <a:lnTo>
                    <a:pt x="0" y="952500"/>
                  </a:lnTo>
                  <a:lnTo>
                    <a:pt x="2564130" y="9525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Rectangle 235">
              <a:extLst>
                <a:ext uri="{FF2B5EF4-FFF2-40B4-BE49-F238E27FC236}">
                  <a16:creationId xmlns:a16="http://schemas.microsoft.com/office/drawing/2014/main" id="{F694F6E4-B0FA-43AD-AB42-CAA5001D461A}"/>
                </a:ext>
              </a:extLst>
            </p:cNvPr>
            <p:cNvSpPr/>
            <p:nvPr/>
          </p:nvSpPr>
          <p:spPr>
            <a:xfrm>
              <a:off x="8729278" y="4311714"/>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4</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97F8CC07-8CBA-4150-A9E2-92CE1BA377DB}"/>
                </a:ext>
              </a:extLst>
            </p:cNvPr>
            <p:cNvSpPr/>
            <p:nvPr/>
          </p:nvSpPr>
          <p:spPr>
            <a:xfrm>
              <a:off x="8729278" y="4546982"/>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3</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Rectangle 237">
              <a:extLst>
                <a:ext uri="{FF2B5EF4-FFF2-40B4-BE49-F238E27FC236}">
                  <a16:creationId xmlns:a16="http://schemas.microsoft.com/office/drawing/2014/main" id="{40B42016-8811-4099-B187-87F4F57A8030}"/>
                </a:ext>
              </a:extLst>
            </p:cNvPr>
            <p:cNvSpPr/>
            <p:nvPr/>
          </p:nvSpPr>
          <p:spPr>
            <a:xfrm>
              <a:off x="8729278" y="4782250"/>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2</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Rectangle 238">
              <a:extLst>
                <a:ext uri="{FF2B5EF4-FFF2-40B4-BE49-F238E27FC236}">
                  <a16:creationId xmlns:a16="http://schemas.microsoft.com/office/drawing/2014/main" id="{47372C19-CF9A-4DBB-B141-EBFDCDE548E9}"/>
                </a:ext>
              </a:extLst>
            </p:cNvPr>
            <p:cNvSpPr/>
            <p:nvPr/>
          </p:nvSpPr>
          <p:spPr>
            <a:xfrm>
              <a:off x="8729278" y="5017518"/>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1</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Rectangle 240">
              <a:extLst>
                <a:ext uri="{FF2B5EF4-FFF2-40B4-BE49-F238E27FC236}">
                  <a16:creationId xmlns:a16="http://schemas.microsoft.com/office/drawing/2014/main" id="{6634D360-E7BC-4B57-874D-2C7D4EBD5A38}"/>
                </a:ext>
              </a:extLst>
            </p:cNvPr>
            <p:cNvSpPr/>
            <p:nvPr/>
          </p:nvSpPr>
          <p:spPr>
            <a:xfrm>
              <a:off x="8729278" y="5252784"/>
              <a:ext cx="24237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0</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Rectangle 241">
              <a:extLst>
                <a:ext uri="{FF2B5EF4-FFF2-40B4-BE49-F238E27FC236}">
                  <a16:creationId xmlns:a16="http://schemas.microsoft.com/office/drawing/2014/main" id="{74A187DA-1C62-4AF3-BDEB-1861FF802F84}"/>
                </a:ext>
              </a:extLst>
            </p:cNvPr>
            <p:cNvSpPr/>
            <p:nvPr/>
          </p:nvSpPr>
          <p:spPr>
            <a:xfrm>
              <a:off x="9055230" y="4167579"/>
              <a:ext cx="92044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Placebo-controlled</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0–24 weeks</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Rectangle 242">
              <a:extLst>
                <a:ext uri="{FF2B5EF4-FFF2-40B4-BE49-F238E27FC236}">
                  <a16:creationId xmlns:a16="http://schemas.microsoft.com/office/drawing/2014/main" id="{913224BA-28E8-4DE0-90DD-56B586913BCA}"/>
                </a:ext>
              </a:extLst>
            </p:cNvPr>
            <p:cNvSpPr/>
            <p:nvPr/>
          </p:nvSpPr>
          <p:spPr>
            <a:xfrm>
              <a:off x="10167939" y="4167579"/>
              <a:ext cx="88197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Dose comparison</a:t>
              </a:r>
              <a:br>
                <a:rPr kumimoji="0" lang="en-US" sz="700" b="0" i="0" u="none" strike="noStrike" kern="1200" cap="none" spc="0" normalizeH="0" baseline="0" noProof="0" dirty="0">
                  <a:ln>
                    <a:noFill/>
                  </a:ln>
                  <a:solidFill>
                    <a:prstClr val="black"/>
                  </a:solidFill>
                  <a:effectLst/>
                  <a:uLnTx/>
                  <a:uFillTx/>
                  <a:latin typeface="Arial"/>
                  <a:ea typeface="+mn-ea"/>
                  <a:cs typeface="+mn-cs"/>
                </a:rPr>
              </a:br>
              <a:r>
                <a:rPr kumimoji="0" lang="en-US" sz="700" b="0" i="0" u="none" strike="noStrike" kern="1200" cap="none" spc="0" normalizeH="0" baseline="0" noProof="0" dirty="0">
                  <a:ln>
                    <a:noFill/>
                  </a:ln>
                  <a:solidFill>
                    <a:prstClr val="black"/>
                  </a:solidFill>
                  <a:effectLst/>
                  <a:uLnTx/>
                  <a:uFillTx/>
                  <a:latin typeface="Arial"/>
                  <a:ea typeface="+mn-ea"/>
                  <a:cs typeface="+mn-cs"/>
                </a:rPr>
                <a:t>extended</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Rectangle 243">
              <a:extLst>
                <a:ext uri="{FF2B5EF4-FFF2-40B4-BE49-F238E27FC236}">
                  <a16:creationId xmlns:a16="http://schemas.microsoft.com/office/drawing/2014/main" id="{817CFFBB-1217-42F7-AC99-BEA7DBBA68B9}"/>
                </a:ext>
              </a:extLst>
            </p:cNvPr>
            <p:cNvSpPr/>
            <p:nvPr/>
          </p:nvSpPr>
          <p:spPr>
            <a:xfrm>
              <a:off x="10976183" y="4167579"/>
              <a:ext cx="675185"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All-BARI-RA</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Oval 244">
              <a:extLst>
                <a:ext uri="{FF2B5EF4-FFF2-40B4-BE49-F238E27FC236}">
                  <a16:creationId xmlns:a16="http://schemas.microsoft.com/office/drawing/2014/main" id="{DD038698-A483-4489-AE69-3618BBD80CC7}"/>
                </a:ext>
              </a:extLst>
            </p:cNvPr>
            <p:cNvSpPr/>
            <p:nvPr/>
          </p:nvSpPr>
          <p:spPr>
            <a:xfrm>
              <a:off x="9178290" y="5343821"/>
              <a:ext cx="49530" cy="4953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6" name="Oval 245">
              <a:extLst>
                <a:ext uri="{FF2B5EF4-FFF2-40B4-BE49-F238E27FC236}">
                  <a16:creationId xmlns:a16="http://schemas.microsoft.com/office/drawing/2014/main" id="{58FF852E-A850-4192-8968-98764ABAD041}"/>
                </a:ext>
              </a:extLst>
            </p:cNvPr>
            <p:cNvSpPr/>
            <p:nvPr/>
          </p:nvSpPr>
          <p:spPr>
            <a:xfrm>
              <a:off x="9573260" y="533937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7" name="Oval 246">
              <a:extLst>
                <a:ext uri="{FF2B5EF4-FFF2-40B4-BE49-F238E27FC236}">
                  <a16:creationId xmlns:a16="http://schemas.microsoft.com/office/drawing/2014/main" id="{AA36276D-3580-4F80-8686-1785A0B306BB}"/>
                </a:ext>
              </a:extLst>
            </p:cNvPr>
            <p:cNvSpPr/>
            <p:nvPr/>
          </p:nvSpPr>
          <p:spPr>
            <a:xfrm>
              <a:off x="9980930" y="5011716"/>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8" name="Oval 247">
              <a:extLst>
                <a:ext uri="{FF2B5EF4-FFF2-40B4-BE49-F238E27FC236}">
                  <a16:creationId xmlns:a16="http://schemas.microsoft.com/office/drawing/2014/main" id="{8D03E8BF-4BC8-4758-A5ED-6B91C3AD5960}"/>
                </a:ext>
              </a:extLst>
            </p:cNvPr>
            <p:cNvSpPr/>
            <p:nvPr/>
          </p:nvSpPr>
          <p:spPr>
            <a:xfrm>
              <a:off x="10384790" y="5203486"/>
              <a:ext cx="49530" cy="495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9" name="Oval 248">
              <a:extLst>
                <a:ext uri="{FF2B5EF4-FFF2-40B4-BE49-F238E27FC236}">
                  <a16:creationId xmlns:a16="http://schemas.microsoft.com/office/drawing/2014/main" id="{34CC80E3-373C-48CE-A513-93710661ABCF}"/>
                </a:ext>
              </a:extLst>
            </p:cNvPr>
            <p:cNvSpPr/>
            <p:nvPr/>
          </p:nvSpPr>
          <p:spPr>
            <a:xfrm>
              <a:off x="10791190" y="5185071"/>
              <a:ext cx="49530" cy="495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0" name="Oval 249">
              <a:extLst>
                <a:ext uri="{FF2B5EF4-FFF2-40B4-BE49-F238E27FC236}">
                  <a16:creationId xmlns:a16="http://schemas.microsoft.com/office/drawing/2014/main" id="{40E220B5-BB7C-4726-8D85-A7583D82DDA5}"/>
                </a:ext>
              </a:extLst>
            </p:cNvPr>
            <p:cNvSpPr/>
            <p:nvPr/>
          </p:nvSpPr>
          <p:spPr>
            <a:xfrm>
              <a:off x="11198860" y="5170466"/>
              <a:ext cx="49530" cy="49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1" name="Rectangle 250">
              <a:extLst>
                <a:ext uri="{FF2B5EF4-FFF2-40B4-BE49-F238E27FC236}">
                  <a16:creationId xmlns:a16="http://schemas.microsoft.com/office/drawing/2014/main" id="{AF0AB9E4-78D7-4C27-8B92-C4336932385C}"/>
                </a:ext>
              </a:extLst>
            </p:cNvPr>
            <p:cNvSpPr/>
            <p:nvPr/>
          </p:nvSpPr>
          <p:spPr>
            <a:xfrm>
              <a:off x="9148438" y="5230686"/>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Rectangle 251">
              <a:extLst>
                <a:ext uri="{FF2B5EF4-FFF2-40B4-BE49-F238E27FC236}">
                  <a16:creationId xmlns:a16="http://schemas.microsoft.com/office/drawing/2014/main" id="{D9E1E7A2-98C3-4B5D-9E37-D011776F963C}"/>
                </a:ext>
              </a:extLst>
            </p:cNvPr>
            <p:cNvSpPr/>
            <p:nvPr/>
          </p:nvSpPr>
          <p:spPr>
            <a:xfrm>
              <a:off x="9514198" y="522497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Rectangle 252">
              <a:extLst>
                <a:ext uri="{FF2B5EF4-FFF2-40B4-BE49-F238E27FC236}">
                  <a16:creationId xmlns:a16="http://schemas.microsoft.com/office/drawing/2014/main" id="{0AA7DF1A-EEAC-4317-80E1-A58C5D3CE651}"/>
                </a:ext>
              </a:extLst>
            </p:cNvPr>
            <p:cNvSpPr/>
            <p:nvPr/>
          </p:nvSpPr>
          <p:spPr>
            <a:xfrm>
              <a:off x="9948538" y="4933506"/>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1.4</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Rectangle 253">
              <a:extLst>
                <a:ext uri="{FF2B5EF4-FFF2-40B4-BE49-F238E27FC236}">
                  <a16:creationId xmlns:a16="http://schemas.microsoft.com/office/drawing/2014/main" id="{F9EED9E5-CA4F-46CA-ACF4-2CB2EB11C899}"/>
                </a:ext>
              </a:extLst>
            </p:cNvPr>
            <p:cNvSpPr/>
            <p:nvPr/>
          </p:nvSpPr>
          <p:spPr>
            <a:xfrm>
              <a:off x="10360018" y="5133531"/>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Rectangle 254">
              <a:extLst>
                <a:ext uri="{FF2B5EF4-FFF2-40B4-BE49-F238E27FC236}">
                  <a16:creationId xmlns:a16="http://schemas.microsoft.com/office/drawing/2014/main" id="{6D6846B1-0505-40B1-8DDD-D6259D9566B9}"/>
                </a:ext>
              </a:extLst>
            </p:cNvPr>
            <p:cNvSpPr/>
            <p:nvPr/>
          </p:nvSpPr>
          <p:spPr>
            <a:xfrm>
              <a:off x="10761973" y="5112576"/>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0.6</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Rectangle 255">
              <a:extLst>
                <a:ext uri="{FF2B5EF4-FFF2-40B4-BE49-F238E27FC236}">
                  <a16:creationId xmlns:a16="http://schemas.microsoft.com/office/drawing/2014/main" id="{4C28BA15-B83C-46AD-A6B9-1CD05411456B}"/>
                </a:ext>
              </a:extLst>
            </p:cNvPr>
            <p:cNvSpPr/>
            <p:nvPr/>
          </p:nvSpPr>
          <p:spPr>
            <a:xfrm>
              <a:off x="11186788" y="5089716"/>
              <a:ext cx="296552"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0.5</a:t>
              </a:r>
              <a:endParaRPr kumimoji="0" lang="en-GB"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CFE964C5-F020-4EF9-B42F-822DD02C4881}"/>
                </a:ext>
              </a:extLst>
            </p:cNvPr>
            <p:cNvSpPr/>
            <p:nvPr/>
          </p:nvSpPr>
          <p:spPr>
            <a:xfrm>
              <a:off x="10195560" y="4285022"/>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4FF952DE-DC68-4644-9F16-496D08FADD25}"/>
                </a:ext>
              </a:extLst>
            </p:cNvPr>
            <p:cNvSpPr/>
            <p:nvPr/>
          </p:nvSpPr>
          <p:spPr>
            <a:xfrm>
              <a:off x="11014710" y="4285022"/>
              <a:ext cx="0" cy="1101090"/>
            </a:xfrm>
            <a:custGeom>
              <a:avLst/>
              <a:gdLst>
                <a:gd name="connsiteX0" fmla="*/ 0 w 0"/>
                <a:gd name="connsiteY0" fmla="*/ 1101090 h 1101090"/>
                <a:gd name="connsiteX1" fmla="*/ 0 w 0"/>
                <a:gd name="connsiteY1" fmla="*/ 0 h 1101090"/>
              </a:gdLst>
              <a:ahLst/>
              <a:cxnLst>
                <a:cxn ang="0">
                  <a:pos x="connsiteX0" y="connsiteY0"/>
                </a:cxn>
                <a:cxn ang="0">
                  <a:pos x="connsiteX1" y="connsiteY1"/>
                </a:cxn>
              </a:cxnLst>
              <a:rect l="l" t="t" r="r" b="b"/>
              <a:pathLst>
                <a:path h="1101090">
                  <a:moveTo>
                    <a:pt x="0" y="1101090"/>
                  </a:moveTo>
                  <a:lnTo>
                    <a:pt x="0" y="0"/>
                  </a:lnTo>
                </a:path>
              </a:pathLst>
            </a:cu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56B80260-7D52-4397-B89D-0AE397DF62D7}"/>
                </a:ext>
              </a:extLst>
            </p:cNvPr>
            <p:cNvSpPr/>
            <p:nvPr/>
          </p:nvSpPr>
          <p:spPr>
            <a:xfrm rot="16200000">
              <a:off x="7786551" y="4736148"/>
              <a:ext cx="157126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IR/100 </a:t>
              </a:r>
              <a:r>
                <a:rPr kumimoji="0" lang="en-US" sz="800" b="0" i="0" u="none" strike="noStrike" kern="1200" cap="none" spc="0" normalizeH="0" baseline="0" noProof="0" dirty="0" err="1">
                  <a:ln>
                    <a:noFill/>
                  </a:ln>
                  <a:solidFill>
                    <a:prstClr val="black"/>
                  </a:solidFill>
                  <a:effectLst/>
                  <a:uLnTx/>
                  <a:uFillTx/>
                  <a:latin typeface="Arial"/>
                  <a:ea typeface="+mn-ea"/>
                  <a:cs typeface="+mn-cs"/>
                </a:rPr>
                <a:t>pt</a:t>
              </a:r>
              <a:r>
                <a:rPr kumimoji="0" lang="en-US" sz="800" b="0" i="0" u="none" strike="noStrike" kern="1200" cap="none" spc="0" normalizeH="0" baseline="0" noProof="0" dirty="0">
                  <a:ln>
                    <a:noFill/>
                  </a:ln>
                  <a:solidFill>
                    <a:prstClr val="black"/>
                  </a:solidFill>
                  <a:effectLst/>
                  <a:uLnTx/>
                  <a:uFillTx/>
                  <a:latin typeface="Arial"/>
                  <a:ea typeface="+mn-ea"/>
                  <a:cs typeface="+mn-cs"/>
                </a:rPr>
                <a:t>-y exposure (95% Cl)</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C7BDE3F5-B7CD-4A50-8A13-84B5C7A2D804}"/>
                </a:ext>
              </a:extLst>
            </p:cNvPr>
            <p:cNvSpPr/>
            <p:nvPr/>
          </p:nvSpPr>
          <p:spPr>
            <a:xfrm>
              <a:off x="8648535" y="5477574"/>
              <a:ext cx="324128"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n/N</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Rectangle 260">
              <a:extLst>
                <a:ext uri="{FF2B5EF4-FFF2-40B4-BE49-F238E27FC236}">
                  <a16:creationId xmlns:a16="http://schemas.microsoft.com/office/drawing/2014/main" id="{2DE32FB1-56D0-41A6-A6E1-DF8287CD8195}"/>
                </a:ext>
              </a:extLst>
            </p:cNvPr>
            <p:cNvSpPr/>
            <p:nvPr/>
          </p:nvSpPr>
          <p:spPr>
            <a:xfrm>
              <a:off x="8946971" y="5477574"/>
              <a:ext cx="45878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1/1070</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Rectangle 261">
              <a:extLst>
                <a:ext uri="{FF2B5EF4-FFF2-40B4-BE49-F238E27FC236}">
                  <a16:creationId xmlns:a16="http://schemas.microsoft.com/office/drawing/2014/main" id="{BCDB5669-C1F4-4421-964F-E90CC8F9A071}"/>
                </a:ext>
              </a:extLst>
            </p:cNvPr>
            <p:cNvSpPr/>
            <p:nvPr/>
          </p:nvSpPr>
          <p:spPr>
            <a:xfrm>
              <a:off x="9383296"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0/479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Rectangle 262">
              <a:extLst>
                <a:ext uri="{FF2B5EF4-FFF2-40B4-BE49-F238E27FC236}">
                  <a16:creationId xmlns:a16="http://schemas.microsoft.com/office/drawing/2014/main" id="{DC232662-F634-41B1-BEDE-D20C7E71DFF9}"/>
                </a:ext>
              </a:extLst>
            </p:cNvPr>
            <p:cNvSpPr/>
            <p:nvPr/>
          </p:nvSpPr>
          <p:spPr>
            <a:xfrm>
              <a:off x="979477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3/997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Rectangle 263">
              <a:extLst>
                <a:ext uri="{FF2B5EF4-FFF2-40B4-BE49-F238E27FC236}">
                  <a16:creationId xmlns:a16="http://schemas.microsoft.com/office/drawing/2014/main" id="{7862B293-61BC-4680-8ADA-6CEC5E1AE7C1}"/>
                </a:ext>
              </a:extLst>
            </p:cNvPr>
            <p:cNvSpPr/>
            <p:nvPr/>
          </p:nvSpPr>
          <p:spPr>
            <a:xfrm>
              <a:off x="1020625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2/479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Rectangle 264">
              <a:extLst>
                <a:ext uri="{FF2B5EF4-FFF2-40B4-BE49-F238E27FC236}">
                  <a16:creationId xmlns:a16="http://schemas.microsoft.com/office/drawing/2014/main" id="{6A03C4D3-DC90-4544-BB00-4AAFFA4761D7}"/>
                </a:ext>
              </a:extLst>
            </p:cNvPr>
            <p:cNvSpPr/>
            <p:nvPr/>
          </p:nvSpPr>
          <p:spPr>
            <a:xfrm>
              <a:off x="10617738" y="5477574"/>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7/479</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Rectangle 265">
              <a:extLst>
                <a:ext uri="{FF2B5EF4-FFF2-40B4-BE49-F238E27FC236}">
                  <a16:creationId xmlns:a16="http://schemas.microsoft.com/office/drawing/2014/main" id="{BB972BED-D47E-4830-83B1-232626C1E5C7}"/>
                </a:ext>
              </a:extLst>
            </p:cNvPr>
            <p:cNvSpPr/>
            <p:nvPr/>
          </p:nvSpPr>
          <p:spPr>
            <a:xfrm>
              <a:off x="10979526" y="5477574"/>
              <a:ext cx="508473"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30/3492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Rectangle 266">
              <a:extLst>
                <a:ext uri="{FF2B5EF4-FFF2-40B4-BE49-F238E27FC236}">
                  <a16:creationId xmlns:a16="http://schemas.microsoft.com/office/drawing/2014/main" id="{94064F1F-48D1-44E2-85E4-B5AEF2A8E0E5}"/>
                </a:ext>
              </a:extLst>
            </p:cNvPr>
            <p:cNvSpPr/>
            <p:nvPr/>
          </p:nvSpPr>
          <p:spPr>
            <a:xfrm>
              <a:off x="8629299" y="5605209"/>
              <a:ext cx="36260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PYE</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Rectangle 267">
              <a:extLst>
                <a:ext uri="{FF2B5EF4-FFF2-40B4-BE49-F238E27FC236}">
                  <a16:creationId xmlns:a16="http://schemas.microsoft.com/office/drawing/2014/main" id="{44B8F25F-5EA6-4DDB-A76A-E74A36440364}"/>
                </a:ext>
              </a:extLst>
            </p:cNvPr>
            <p:cNvSpPr/>
            <p:nvPr/>
          </p:nvSpPr>
          <p:spPr>
            <a:xfrm>
              <a:off x="8971819"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405.8</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Rectangle 268">
              <a:extLst>
                <a:ext uri="{FF2B5EF4-FFF2-40B4-BE49-F238E27FC236}">
                  <a16:creationId xmlns:a16="http://schemas.microsoft.com/office/drawing/2014/main" id="{FD80D6DD-5E26-4D21-8037-01E9C2CE7417}"/>
                </a:ext>
              </a:extLst>
            </p:cNvPr>
            <p:cNvSpPr/>
            <p:nvPr/>
          </p:nvSpPr>
          <p:spPr>
            <a:xfrm>
              <a:off x="9383298"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193.7</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Rectangle 269">
              <a:extLst>
                <a:ext uri="{FF2B5EF4-FFF2-40B4-BE49-F238E27FC236}">
                  <a16:creationId xmlns:a16="http://schemas.microsoft.com/office/drawing/2014/main" id="{D1E7C1B8-6823-4ED4-AACA-FE61B30A48E9}"/>
                </a:ext>
              </a:extLst>
            </p:cNvPr>
            <p:cNvSpPr/>
            <p:nvPr/>
          </p:nvSpPr>
          <p:spPr>
            <a:xfrm>
              <a:off x="9794779"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418.1</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Rectangle 270">
              <a:extLst>
                <a:ext uri="{FF2B5EF4-FFF2-40B4-BE49-F238E27FC236}">
                  <a16:creationId xmlns:a16="http://schemas.microsoft.com/office/drawing/2014/main" id="{7FC85069-94EF-4B09-9ECE-E9E830F0446C}"/>
                </a:ext>
              </a:extLst>
            </p:cNvPr>
            <p:cNvSpPr/>
            <p:nvPr/>
          </p:nvSpPr>
          <p:spPr>
            <a:xfrm>
              <a:off x="10206259"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615.2</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Rectangle 271">
              <a:extLst>
                <a:ext uri="{FF2B5EF4-FFF2-40B4-BE49-F238E27FC236}">
                  <a16:creationId xmlns:a16="http://schemas.microsoft.com/office/drawing/2014/main" id="{605BFC9B-3BDC-4480-B06D-ED830A3831E3}"/>
                </a:ext>
              </a:extLst>
            </p:cNvPr>
            <p:cNvSpPr/>
            <p:nvPr/>
          </p:nvSpPr>
          <p:spPr>
            <a:xfrm>
              <a:off x="10617740" y="5605209"/>
              <a:ext cx="409086"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656.5</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Rectangle 272">
              <a:extLst>
                <a:ext uri="{FF2B5EF4-FFF2-40B4-BE49-F238E27FC236}">
                  <a16:creationId xmlns:a16="http://schemas.microsoft.com/office/drawing/2014/main" id="{7BAD1839-D886-4E6F-B6F3-9D36343973F9}"/>
                </a:ext>
              </a:extLst>
            </p:cNvPr>
            <p:cNvSpPr/>
            <p:nvPr/>
          </p:nvSpPr>
          <p:spPr>
            <a:xfrm>
              <a:off x="11004372" y="5605209"/>
              <a:ext cx="458780"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7948.3</a:t>
              </a:r>
              <a:endParaRPr kumimoji="0" lang="en-GB"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TextBox 275">
              <a:extLst>
                <a:ext uri="{FF2B5EF4-FFF2-40B4-BE49-F238E27FC236}">
                  <a16:creationId xmlns:a16="http://schemas.microsoft.com/office/drawing/2014/main" id="{B978CB52-CBFA-476E-B099-6F6F9DE58C31}"/>
                </a:ext>
              </a:extLst>
            </p:cNvPr>
            <p:cNvSpPr txBox="1"/>
            <p:nvPr/>
          </p:nvSpPr>
          <p:spPr>
            <a:xfrm>
              <a:off x="9271902" y="3861048"/>
              <a:ext cx="179087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DVT/PE by analysis set</a:t>
              </a:r>
            </a:p>
          </p:txBody>
        </p:sp>
      </p:grpSp>
      <p:sp>
        <p:nvSpPr>
          <p:cNvPr id="9" name="Rectangle: Rounded Corners 8">
            <a:extLst>
              <a:ext uri="{FF2B5EF4-FFF2-40B4-BE49-F238E27FC236}">
                <a16:creationId xmlns:a16="http://schemas.microsoft.com/office/drawing/2014/main" id="{8D21DD02-EC8F-41D2-A784-528A1E2C5537}"/>
              </a:ext>
            </a:extLst>
          </p:cNvPr>
          <p:cNvSpPr/>
          <p:nvPr/>
        </p:nvSpPr>
        <p:spPr>
          <a:xfrm>
            <a:off x="8461341" y="1420889"/>
            <a:ext cx="3329566" cy="1976543"/>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16177661-BF7D-4C34-B09A-85F803AB54B9}"/>
              </a:ext>
            </a:extLst>
          </p:cNvPr>
          <p:cNvGrpSpPr/>
          <p:nvPr/>
        </p:nvGrpSpPr>
        <p:grpSpPr>
          <a:xfrm>
            <a:off x="6636072" y="5436578"/>
            <a:ext cx="612846" cy="276999"/>
            <a:chOff x="3981481" y="605719"/>
            <a:chExt cx="612846" cy="276999"/>
          </a:xfrm>
        </p:grpSpPr>
        <p:sp>
          <p:nvSpPr>
            <p:cNvPr id="295" name="Oval 294">
              <a:extLst>
                <a:ext uri="{FF2B5EF4-FFF2-40B4-BE49-F238E27FC236}">
                  <a16:creationId xmlns:a16="http://schemas.microsoft.com/office/drawing/2014/main" id="{7B9F4564-55BD-40BB-9E88-A2D734C2819B}"/>
                </a:ext>
              </a:extLst>
            </p:cNvPr>
            <p:cNvSpPr/>
            <p:nvPr/>
          </p:nvSpPr>
          <p:spPr>
            <a:xfrm>
              <a:off x="3981481" y="69695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69665A96-C488-4D12-8F48-F1A0CE1CA019}"/>
                </a:ext>
              </a:extLst>
            </p:cNvPr>
            <p:cNvSpPr txBox="1"/>
            <p:nvPr/>
          </p:nvSpPr>
          <p:spPr>
            <a:xfrm>
              <a:off x="4084251" y="605719"/>
              <a:ext cx="5100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a:t>
              </a:r>
            </a:p>
          </p:txBody>
        </p:sp>
      </p:grpSp>
      <p:grpSp>
        <p:nvGrpSpPr>
          <p:cNvPr id="228" name="Group 227">
            <a:extLst>
              <a:ext uri="{FF2B5EF4-FFF2-40B4-BE49-F238E27FC236}">
                <a16:creationId xmlns:a16="http://schemas.microsoft.com/office/drawing/2014/main" id="{87BE6B6E-BDFE-4876-8CCF-4C3AE62CFA94}"/>
              </a:ext>
            </a:extLst>
          </p:cNvPr>
          <p:cNvGrpSpPr/>
          <p:nvPr/>
        </p:nvGrpSpPr>
        <p:grpSpPr>
          <a:xfrm>
            <a:off x="7428160" y="5436578"/>
            <a:ext cx="1016681" cy="276999"/>
            <a:chOff x="4029693" y="800601"/>
            <a:chExt cx="1016681" cy="276999"/>
          </a:xfrm>
        </p:grpSpPr>
        <p:sp>
          <p:nvSpPr>
            <p:cNvPr id="298" name="Oval 297">
              <a:extLst>
                <a:ext uri="{FF2B5EF4-FFF2-40B4-BE49-F238E27FC236}">
                  <a16:creationId xmlns:a16="http://schemas.microsoft.com/office/drawing/2014/main" id="{2BFCF9C1-4FAC-4B4F-B7F8-3E398D71B8E8}"/>
                </a:ext>
              </a:extLst>
            </p:cNvPr>
            <p:cNvSpPr/>
            <p:nvPr/>
          </p:nvSpPr>
          <p:spPr>
            <a:xfrm>
              <a:off x="4029693" y="892657"/>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11" name="TextBox 310">
              <a:extLst>
                <a:ext uri="{FF2B5EF4-FFF2-40B4-BE49-F238E27FC236}">
                  <a16:creationId xmlns:a16="http://schemas.microsoft.com/office/drawing/2014/main" id="{61529CA3-BFAE-4BAA-952F-81A96400739A}"/>
                </a:ext>
              </a:extLst>
            </p:cNvPr>
            <p:cNvSpPr txBox="1"/>
            <p:nvPr/>
          </p:nvSpPr>
          <p:spPr>
            <a:xfrm>
              <a:off x="4084251" y="800601"/>
              <a:ext cx="9621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BARI 2 mg</a:t>
              </a:r>
            </a:p>
          </p:txBody>
        </p:sp>
      </p:grpSp>
      <p:grpSp>
        <p:nvGrpSpPr>
          <p:cNvPr id="229" name="Group 228">
            <a:extLst>
              <a:ext uri="{FF2B5EF4-FFF2-40B4-BE49-F238E27FC236}">
                <a16:creationId xmlns:a16="http://schemas.microsoft.com/office/drawing/2014/main" id="{C80F7E37-1CA5-4297-89CF-DC6D891AF2C1}"/>
              </a:ext>
            </a:extLst>
          </p:cNvPr>
          <p:cNvGrpSpPr/>
          <p:nvPr/>
        </p:nvGrpSpPr>
        <p:grpSpPr>
          <a:xfrm>
            <a:off x="8580288" y="5436578"/>
            <a:ext cx="1022280" cy="276999"/>
            <a:chOff x="3990430" y="1026734"/>
            <a:chExt cx="1022280" cy="276999"/>
          </a:xfrm>
        </p:grpSpPr>
        <p:sp>
          <p:nvSpPr>
            <p:cNvPr id="309" name="Oval 308">
              <a:extLst>
                <a:ext uri="{FF2B5EF4-FFF2-40B4-BE49-F238E27FC236}">
                  <a16:creationId xmlns:a16="http://schemas.microsoft.com/office/drawing/2014/main" id="{873DB2A0-DC44-4CCD-9A29-6DAE80BE8D68}"/>
                </a:ext>
              </a:extLst>
            </p:cNvPr>
            <p:cNvSpPr/>
            <p:nvPr/>
          </p:nvSpPr>
          <p:spPr>
            <a:xfrm>
              <a:off x="3990430" y="1121172"/>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12" name="TextBox 311">
              <a:extLst>
                <a:ext uri="{FF2B5EF4-FFF2-40B4-BE49-F238E27FC236}">
                  <a16:creationId xmlns:a16="http://schemas.microsoft.com/office/drawing/2014/main" id="{8FF73252-50CC-4151-B1EA-45CCD1B5E5D6}"/>
                </a:ext>
              </a:extLst>
            </p:cNvPr>
            <p:cNvSpPr txBox="1"/>
            <p:nvPr/>
          </p:nvSpPr>
          <p:spPr>
            <a:xfrm>
              <a:off x="4084251" y="1026734"/>
              <a:ext cx="9284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BARI 4 mg</a:t>
              </a:r>
            </a:p>
          </p:txBody>
        </p:sp>
      </p:grpSp>
      <p:grpSp>
        <p:nvGrpSpPr>
          <p:cNvPr id="232" name="Group 231">
            <a:extLst>
              <a:ext uri="{FF2B5EF4-FFF2-40B4-BE49-F238E27FC236}">
                <a16:creationId xmlns:a16="http://schemas.microsoft.com/office/drawing/2014/main" id="{90A0A27E-3216-4C55-85A6-97DE10C4CE9E}"/>
              </a:ext>
            </a:extLst>
          </p:cNvPr>
          <p:cNvGrpSpPr/>
          <p:nvPr/>
        </p:nvGrpSpPr>
        <p:grpSpPr>
          <a:xfrm>
            <a:off x="9732416" y="5436578"/>
            <a:ext cx="972096" cy="276999"/>
            <a:chOff x="4012737" y="1222065"/>
            <a:chExt cx="972096" cy="276999"/>
          </a:xfrm>
        </p:grpSpPr>
        <p:sp>
          <p:nvSpPr>
            <p:cNvPr id="310" name="Oval 309">
              <a:extLst>
                <a:ext uri="{FF2B5EF4-FFF2-40B4-BE49-F238E27FC236}">
                  <a16:creationId xmlns:a16="http://schemas.microsoft.com/office/drawing/2014/main" id="{345372F1-F734-414C-8CE6-5A50BEFE6A33}"/>
                </a:ext>
              </a:extLst>
            </p:cNvPr>
            <p:cNvSpPr/>
            <p:nvPr/>
          </p:nvSpPr>
          <p:spPr>
            <a:xfrm>
              <a:off x="4012737" y="131476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13" name="TextBox 312">
              <a:extLst>
                <a:ext uri="{FF2B5EF4-FFF2-40B4-BE49-F238E27FC236}">
                  <a16:creationId xmlns:a16="http://schemas.microsoft.com/office/drawing/2014/main" id="{D446B02D-709A-48E9-B380-5CBE8EA6946F}"/>
                </a:ext>
              </a:extLst>
            </p:cNvPr>
            <p:cNvSpPr txBox="1"/>
            <p:nvPr/>
          </p:nvSpPr>
          <p:spPr>
            <a:xfrm>
              <a:off x="4073409" y="1222065"/>
              <a:ext cx="9114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All BARI</a:t>
              </a:r>
            </a:p>
          </p:txBody>
        </p:sp>
      </p:grpSp>
    </p:spTree>
    <p:extLst>
      <p:ext uri="{BB962C8B-B14F-4D97-AF65-F5344CB8AC3E}">
        <p14:creationId xmlns:p14="http://schemas.microsoft.com/office/powerpoint/2010/main" val="7710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7037E-6 L -0.20977 0.15255 " pathEditMode="relative" rAng="0" ptsTypes="AA">
                                      <p:cBhvr>
                                        <p:cTn id="6" dur="2000" fill="hold"/>
                                        <p:tgtEl>
                                          <p:spTgt spid="23"/>
                                        </p:tgtEl>
                                        <p:attrNameLst>
                                          <p:attrName>ppt_x</p:attrName>
                                          <p:attrName>ppt_y</p:attrName>
                                        </p:attrNameLst>
                                      </p:cBhvr>
                                      <p:rCtr x="-10495" y="7616"/>
                                    </p:animMotion>
                                  </p:childTnLst>
                                </p:cTn>
                              </p:par>
                              <p:par>
                                <p:cTn id="7" presetID="42" presetClass="path" presetSubtype="0" accel="50000" decel="50000" fill="hold" grpId="0" nodeType="withEffect">
                                  <p:stCondLst>
                                    <p:cond delay="0"/>
                                  </p:stCondLst>
                                  <p:childTnLst>
                                    <p:animMotion origin="layout" path="M 1.25E-6 2.59259E-6 L -0.21458 0.16273 " pathEditMode="relative" rAng="0" ptsTypes="AA">
                                      <p:cBhvr>
                                        <p:cTn id="8" dur="2000" fill="hold"/>
                                        <p:tgtEl>
                                          <p:spTgt spid="9"/>
                                        </p:tgtEl>
                                        <p:attrNameLst>
                                          <p:attrName>ppt_x</p:attrName>
                                          <p:attrName>ppt_y</p:attrName>
                                        </p:attrNameLst>
                                      </p:cBhvr>
                                      <p:rCtr x="-10729" y="8125"/>
                                    </p:animMotion>
                                  </p:childTnLst>
                                </p:cTn>
                              </p:par>
                              <p:par>
                                <p:cTn id="9" presetID="9" presetClass="emph" presetSubtype="0" nodeType="withEffect">
                                  <p:stCondLst>
                                    <p:cond delay="0"/>
                                  </p:stCondLst>
                                  <p:childTnLst>
                                    <p:set>
                                      <p:cBhvr>
                                        <p:cTn id="10" dur="indefinite"/>
                                        <p:tgtEl>
                                          <p:spTgt spid="21"/>
                                        </p:tgtEl>
                                        <p:attrNameLst>
                                          <p:attrName>style.opacity</p:attrName>
                                        </p:attrNameLst>
                                      </p:cBhvr>
                                      <p:to>
                                        <p:strVal val="0"/>
                                      </p:to>
                                    </p:set>
                                    <p:animEffect filter="image" prLst="opacity: 0">
                                      <p:cBhvr rctx="IE">
                                        <p:cTn id="11" dur="indefinite"/>
                                        <p:tgtEl>
                                          <p:spTgt spid="21"/>
                                        </p:tgtEl>
                                      </p:cBhvr>
                                    </p:animEffect>
                                  </p:childTnLst>
                                </p:cTn>
                              </p:par>
                              <p:par>
                                <p:cTn id="12" presetID="9" presetClass="emph" presetSubtype="0" nodeType="withEffect">
                                  <p:stCondLst>
                                    <p:cond delay="0"/>
                                  </p:stCondLst>
                                  <p:childTnLst>
                                    <p:set>
                                      <p:cBhvr>
                                        <p:cTn id="13" dur="indefinite"/>
                                        <p:tgtEl>
                                          <p:spTgt spid="22"/>
                                        </p:tgtEl>
                                        <p:attrNameLst>
                                          <p:attrName>style.opacity</p:attrName>
                                        </p:attrNameLst>
                                      </p:cBhvr>
                                      <p:to>
                                        <p:strVal val="0"/>
                                      </p:to>
                                    </p:set>
                                    <p:animEffect filter="image" prLst="opacity: 0">
                                      <p:cBhvr rctx="IE">
                                        <p:cTn id="14" dur="indefinite"/>
                                        <p:tgtEl>
                                          <p:spTgt spid="22"/>
                                        </p:tgtEl>
                                      </p:cBhvr>
                                    </p:animEffect>
                                  </p:childTnLst>
                                </p:cTn>
                              </p:par>
                              <p:par>
                                <p:cTn id="15" presetID="9" presetClass="emph" presetSubtype="0" nodeType="withEffect">
                                  <p:stCondLst>
                                    <p:cond delay="0"/>
                                  </p:stCondLst>
                                  <p:childTnLst>
                                    <p:set>
                                      <p:cBhvr>
                                        <p:cTn id="16" dur="indefinite"/>
                                        <p:tgtEl>
                                          <p:spTgt spid="224"/>
                                        </p:tgtEl>
                                        <p:attrNameLst>
                                          <p:attrName>style.opacity</p:attrName>
                                        </p:attrNameLst>
                                      </p:cBhvr>
                                      <p:to>
                                        <p:strVal val="0"/>
                                      </p:to>
                                    </p:set>
                                    <p:animEffect filter="image" prLst="opacity: 0">
                                      <p:cBhvr rctx="IE">
                                        <p:cTn id="17" dur="indefinite"/>
                                        <p:tgtEl>
                                          <p:spTgt spid="224"/>
                                        </p:tgtEl>
                                      </p:cBhvr>
                                    </p:animEffect>
                                  </p:childTnLst>
                                </p:cTn>
                              </p:par>
                              <p:par>
                                <p:cTn id="18" presetID="6" presetClass="emph" presetSubtype="0" fill="hold" nodeType="withEffect">
                                  <p:stCondLst>
                                    <p:cond delay="0"/>
                                  </p:stCondLst>
                                  <p:childTnLst>
                                    <p:animScale>
                                      <p:cBhvr>
                                        <p:cTn id="19" dur="2000" fill="hold"/>
                                        <p:tgtEl>
                                          <p:spTgt spid="23"/>
                                        </p:tgtEl>
                                      </p:cBhvr>
                                      <p:by x="150000" y="150000"/>
                                    </p:animScale>
                                  </p:childTnLst>
                                </p:cTn>
                              </p:par>
                              <p:par>
                                <p:cTn id="20" presetID="6" presetClass="emph" presetSubtype="0" fill="hold" grpId="1" nodeType="withEffect">
                                  <p:stCondLst>
                                    <p:cond delay="0"/>
                                  </p:stCondLst>
                                  <p:childTnLst>
                                    <p:animScale>
                                      <p:cBhvr>
                                        <p:cTn id="2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4CCC-4962-447E-998A-BA35CA016152}"/>
              </a:ext>
            </a:extLst>
          </p:cNvPr>
          <p:cNvSpPr>
            <a:spLocks noGrp="1"/>
          </p:cNvSpPr>
          <p:nvPr>
            <p:ph type="title"/>
          </p:nvPr>
        </p:nvSpPr>
        <p:spPr>
          <a:xfrm>
            <a:off x="334963" y="116632"/>
            <a:ext cx="11857037" cy="1008112"/>
          </a:xfrm>
        </p:spPr>
        <p:txBody>
          <a:bodyPr/>
          <a:lstStyle/>
          <a:p>
            <a:r>
              <a:rPr lang="en-US" noProof="0" dirty="0"/>
              <a:t>Risk of venous thromboembolism in RA: Tofacitinib vs TNF inhibitors</a:t>
            </a:r>
          </a:p>
        </p:txBody>
      </p:sp>
      <p:sp>
        <p:nvSpPr>
          <p:cNvPr id="3" name="Content Placeholder 2">
            <a:extLst>
              <a:ext uri="{FF2B5EF4-FFF2-40B4-BE49-F238E27FC236}">
                <a16:creationId xmlns:a16="http://schemas.microsoft.com/office/drawing/2014/main" id="{7AAF14EE-CC98-49D1-ADEC-7D0EFC68E8E5}"/>
              </a:ext>
            </a:extLst>
          </p:cNvPr>
          <p:cNvSpPr>
            <a:spLocks noGrp="1"/>
          </p:cNvSpPr>
          <p:nvPr>
            <p:ph sz="half" idx="1"/>
          </p:nvPr>
        </p:nvSpPr>
        <p:spPr>
          <a:xfrm>
            <a:off x="191345" y="1312223"/>
            <a:ext cx="3963175" cy="4968871"/>
          </a:xfrm>
        </p:spPr>
        <p:txBody>
          <a:bodyPr/>
          <a:lstStyle/>
          <a:p>
            <a:r>
              <a:rPr lang="en-US" sz="1600" noProof="0" dirty="0"/>
              <a:t>New-user cohort study using administrative claims data from</a:t>
            </a:r>
          </a:p>
          <a:p>
            <a:pPr lvl="1"/>
            <a:r>
              <a:rPr lang="en-US" sz="1400" noProof="0" dirty="0"/>
              <a:t>Truven MarketScan (2012–16) (n=34,074, 5.6% TOFA initiators) </a:t>
            </a:r>
          </a:p>
          <a:p>
            <a:pPr lvl="1"/>
            <a:r>
              <a:rPr lang="en-US" sz="1400" noProof="0" dirty="0"/>
              <a:t>Medicare (2012–15) </a:t>
            </a:r>
            <a:br>
              <a:rPr lang="en-US" sz="1400" noProof="0" dirty="0"/>
            </a:br>
            <a:r>
              <a:rPr lang="en-US" sz="1400" noProof="0" dirty="0"/>
              <a:t>(n=17,086, 5.8% TOFA initiators) </a:t>
            </a:r>
          </a:p>
          <a:p>
            <a:r>
              <a:rPr lang="en-US" sz="1600" noProof="0" dirty="0"/>
              <a:t>Outcome: VTE, defined as a composite of PE or DVT diagnosis in inpatient claims, on as-treated basis</a:t>
            </a:r>
          </a:p>
          <a:p>
            <a:r>
              <a:rPr lang="en-US" sz="1600" noProof="0" dirty="0"/>
              <a:t>Propensity score (PS)-based fine-stratification weighting approach: </a:t>
            </a:r>
            <a:br>
              <a:rPr lang="en-US" sz="1600" noProof="0" dirty="0"/>
            </a:br>
            <a:r>
              <a:rPr lang="en-US" sz="1600" noProof="0" dirty="0"/>
              <a:t>60 confounding variables</a:t>
            </a:r>
          </a:p>
          <a:p>
            <a:r>
              <a:rPr lang="en-US" sz="1600" noProof="0" dirty="0"/>
              <a:t>Similar outcome seen comparing TOFA vs ADA in MarketScan </a:t>
            </a:r>
            <a:r>
              <a:rPr lang="en-US" sz="1600" dirty="0"/>
              <a:t>data </a:t>
            </a:r>
            <a:br>
              <a:rPr lang="en-US" sz="1600" dirty="0"/>
            </a:br>
            <a:r>
              <a:rPr lang="en-US" sz="1600" dirty="0"/>
              <a:t>for 2010–15 </a:t>
            </a:r>
            <a:r>
              <a:rPr lang="en-US" sz="1600" baseline="30000" noProof="0" dirty="0"/>
              <a:t>2</a:t>
            </a:r>
          </a:p>
          <a:p>
            <a:endParaRPr lang="en-US" sz="1600" noProof="0" dirty="0"/>
          </a:p>
        </p:txBody>
      </p:sp>
      <p:graphicFrame>
        <p:nvGraphicFramePr>
          <p:cNvPr id="6" name="Content Placeholder 5">
            <a:extLst>
              <a:ext uri="{FF2B5EF4-FFF2-40B4-BE49-F238E27FC236}">
                <a16:creationId xmlns:a16="http://schemas.microsoft.com/office/drawing/2014/main" id="{924F5567-D86D-4F50-9D0C-BA8CF3C63D6E}"/>
              </a:ext>
            </a:extLst>
          </p:cNvPr>
          <p:cNvGraphicFramePr>
            <a:graphicFrameLocks noGrp="1"/>
          </p:cNvGraphicFramePr>
          <p:nvPr>
            <p:ph sz="half" idx="2"/>
            <p:extLst/>
          </p:nvPr>
        </p:nvGraphicFramePr>
        <p:xfrm>
          <a:off x="4128507" y="1540185"/>
          <a:ext cx="7728531" cy="3646936"/>
        </p:xfrm>
        <a:graphic>
          <a:graphicData uri="http://schemas.openxmlformats.org/drawingml/2006/table">
            <a:tbl>
              <a:tblPr firstRow="1" bandRow="1">
                <a:tableStyleId>{073A0DAA-6AF3-43AB-8588-CEC1D06C72B9}</a:tableStyleId>
              </a:tblPr>
              <a:tblGrid>
                <a:gridCol w="1103396">
                  <a:extLst>
                    <a:ext uri="{9D8B030D-6E8A-4147-A177-3AD203B41FA5}">
                      <a16:colId xmlns:a16="http://schemas.microsoft.com/office/drawing/2014/main" val="2308047589"/>
                    </a:ext>
                  </a:extLst>
                </a:gridCol>
                <a:gridCol w="1104756">
                  <a:extLst>
                    <a:ext uri="{9D8B030D-6E8A-4147-A177-3AD203B41FA5}">
                      <a16:colId xmlns:a16="http://schemas.microsoft.com/office/drawing/2014/main" val="1206393831"/>
                    </a:ext>
                  </a:extLst>
                </a:gridCol>
                <a:gridCol w="1096788">
                  <a:extLst>
                    <a:ext uri="{9D8B030D-6E8A-4147-A177-3AD203B41FA5}">
                      <a16:colId xmlns:a16="http://schemas.microsoft.com/office/drawing/2014/main" val="3419666833"/>
                    </a:ext>
                  </a:extLst>
                </a:gridCol>
                <a:gridCol w="725944">
                  <a:extLst>
                    <a:ext uri="{9D8B030D-6E8A-4147-A177-3AD203B41FA5}">
                      <a16:colId xmlns:a16="http://schemas.microsoft.com/office/drawing/2014/main" val="1646204067"/>
                    </a:ext>
                  </a:extLst>
                </a:gridCol>
                <a:gridCol w="1081784">
                  <a:extLst>
                    <a:ext uri="{9D8B030D-6E8A-4147-A177-3AD203B41FA5}">
                      <a16:colId xmlns:a16="http://schemas.microsoft.com/office/drawing/2014/main" val="1655876718"/>
                    </a:ext>
                  </a:extLst>
                </a:gridCol>
                <a:gridCol w="1511787">
                  <a:extLst>
                    <a:ext uri="{9D8B030D-6E8A-4147-A177-3AD203B41FA5}">
                      <a16:colId xmlns:a16="http://schemas.microsoft.com/office/drawing/2014/main" val="511756527"/>
                    </a:ext>
                  </a:extLst>
                </a:gridCol>
                <a:gridCol w="1104076">
                  <a:extLst>
                    <a:ext uri="{9D8B030D-6E8A-4147-A177-3AD203B41FA5}">
                      <a16:colId xmlns:a16="http://schemas.microsoft.com/office/drawing/2014/main" val="3682971035"/>
                    </a:ext>
                  </a:extLst>
                </a:gridCol>
              </a:tblGrid>
              <a:tr h="485241">
                <a:tc>
                  <a:txBody>
                    <a:bodyPr/>
                    <a:lstStyle/>
                    <a:p>
                      <a:pPr marL="0" marR="0">
                        <a:lnSpc>
                          <a:spcPct val="107000"/>
                        </a:lnSpc>
                        <a:spcBef>
                          <a:spcPts val="0"/>
                        </a:spcBef>
                        <a:spcAft>
                          <a:spcPts val="800"/>
                        </a:spcAft>
                      </a:pPr>
                      <a:r>
                        <a:rPr lang="en-US" sz="1300" b="1" dirty="0">
                          <a:solidFill>
                            <a:schemeClr val="bg1"/>
                          </a:solidFill>
                          <a:effectLst/>
                        </a:rPr>
                        <a:t>Data source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Exposure group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Sample </a:t>
                      </a:r>
                      <a:br>
                        <a:rPr lang="en-US" sz="1300" b="1" dirty="0">
                          <a:solidFill>
                            <a:schemeClr val="bg1"/>
                          </a:solidFill>
                          <a:effectLst/>
                        </a:rPr>
                      </a:br>
                      <a:r>
                        <a:rPr lang="en-US" sz="1300" b="1" dirty="0">
                          <a:solidFill>
                            <a:schemeClr val="bg1"/>
                          </a:solidFill>
                          <a:effectLst/>
                        </a:rPr>
                        <a:t>size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Events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Total </a:t>
                      </a:r>
                      <a:r>
                        <a:rPr lang="en-US" sz="1300" b="1" dirty="0" err="1">
                          <a:solidFill>
                            <a:schemeClr val="bg1"/>
                          </a:solidFill>
                          <a:effectLst/>
                        </a:rPr>
                        <a:t>pt</a:t>
                      </a:r>
                      <a:r>
                        <a:rPr lang="en-US" sz="1300" b="1" dirty="0">
                          <a:solidFill>
                            <a:schemeClr val="bg1"/>
                          </a:solidFill>
                          <a:effectLst/>
                        </a:rPr>
                        <a:t>-y</a:t>
                      </a:r>
                      <a:br>
                        <a:rPr lang="en-US" sz="1300" b="1" dirty="0">
                          <a:solidFill>
                            <a:schemeClr val="bg1"/>
                          </a:solidFill>
                          <a:effectLst/>
                        </a:rPr>
                      </a:br>
                      <a:r>
                        <a:rPr lang="en-US" sz="1300" b="1" dirty="0">
                          <a:solidFill>
                            <a:schemeClr val="bg1"/>
                          </a:solidFill>
                          <a:effectLst/>
                        </a:rPr>
                        <a:t>follow-up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IR/100 </a:t>
                      </a:r>
                      <a:r>
                        <a:rPr lang="en-US" sz="1300" b="1" dirty="0" err="1">
                          <a:solidFill>
                            <a:schemeClr val="bg1"/>
                          </a:solidFill>
                          <a:effectLst/>
                        </a:rPr>
                        <a:t>pt</a:t>
                      </a:r>
                      <a:r>
                        <a:rPr lang="en-US" sz="1300" b="1" dirty="0">
                          <a:solidFill>
                            <a:schemeClr val="bg1"/>
                          </a:solidFill>
                          <a:effectLst/>
                        </a:rPr>
                        <a:t>-y</a:t>
                      </a:r>
                      <a:br>
                        <a:rPr lang="en-US" sz="1300" b="1" dirty="0">
                          <a:solidFill>
                            <a:schemeClr val="bg1"/>
                          </a:solidFill>
                          <a:effectLst/>
                        </a:rPr>
                      </a:br>
                      <a:r>
                        <a:rPr lang="en-US" sz="1300" b="1" dirty="0">
                          <a:solidFill>
                            <a:schemeClr val="bg1"/>
                          </a:solidFill>
                          <a:effectLst/>
                        </a:rPr>
                        <a:t>(95% CI)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b="1" dirty="0">
                          <a:solidFill>
                            <a:schemeClr val="bg1"/>
                          </a:solidFill>
                          <a:effectLst/>
                        </a:rPr>
                        <a:t>PS-adjusted HR (95% CI) </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1250161033"/>
                  </a:ext>
                </a:extLst>
              </a:tr>
              <a:tr h="522775">
                <a:tc rowSpan="2">
                  <a:txBody>
                    <a:bodyPr/>
                    <a:lstStyle/>
                    <a:p>
                      <a:pPr marL="0" marR="0">
                        <a:lnSpc>
                          <a:spcPct val="107000"/>
                        </a:lnSpc>
                        <a:spcBef>
                          <a:spcPts val="0"/>
                        </a:spcBef>
                        <a:spcAft>
                          <a:spcPts val="800"/>
                        </a:spcAft>
                      </a:pPr>
                      <a:r>
                        <a:rPr lang="en-US" sz="1300" dirty="0">
                          <a:solidFill>
                            <a:schemeClr val="tx1"/>
                          </a:solidFill>
                          <a:effectLst/>
                        </a:rPr>
                        <a:t>Truven MarketScan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err="1">
                          <a:solidFill>
                            <a:schemeClr val="tx1"/>
                          </a:solidFill>
                          <a:effectLst/>
                        </a:rPr>
                        <a:t>TNFi</a:t>
                      </a:r>
                      <a:r>
                        <a:rPr lang="en-US" sz="1300" dirty="0">
                          <a:solidFill>
                            <a:schemeClr val="tx1"/>
                          </a:solidFill>
                          <a:effectLst/>
                        </a:rPr>
                        <a:t>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32,164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98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28,951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0.34 </a:t>
                      </a:r>
                      <a:br>
                        <a:rPr lang="en-US" sz="1300" dirty="0">
                          <a:solidFill>
                            <a:schemeClr val="tx1"/>
                          </a:solidFill>
                          <a:effectLst/>
                        </a:rPr>
                      </a:br>
                      <a:r>
                        <a:rPr lang="en-US" sz="1300" dirty="0">
                          <a:solidFill>
                            <a:schemeClr val="tx1"/>
                          </a:solidFill>
                          <a:effectLst/>
                        </a:rPr>
                        <a:t>(0.27, 0.41)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Ref</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161734903"/>
                  </a:ext>
                </a:extLst>
              </a:tr>
              <a:tr h="547820">
                <a:tc vMerge="1">
                  <a:txBody>
                    <a:bodyPr/>
                    <a:lstStyle/>
                    <a:p>
                      <a:endParaRPr lang="en-US"/>
                    </a:p>
                  </a:txBody>
                  <a:tcPr/>
                </a:tc>
                <a:tc>
                  <a:txBody>
                    <a:bodyPr/>
                    <a:lstStyle/>
                    <a:p>
                      <a:pPr marL="0" marR="0" algn="ctr">
                        <a:lnSpc>
                          <a:spcPct val="107000"/>
                        </a:lnSpc>
                        <a:spcBef>
                          <a:spcPts val="0"/>
                        </a:spcBef>
                        <a:spcAft>
                          <a:spcPts val="800"/>
                        </a:spcAft>
                      </a:pPr>
                      <a:r>
                        <a:rPr lang="en-US" sz="1300" dirty="0">
                          <a:solidFill>
                            <a:schemeClr val="tx1"/>
                          </a:solidFill>
                          <a:effectLst/>
                        </a:rPr>
                        <a:t>TOFA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1910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8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1326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0.60 </a:t>
                      </a:r>
                      <a:br>
                        <a:rPr lang="en-US" sz="1300" dirty="0">
                          <a:solidFill>
                            <a:schemeClr val="tx1"/>
                          </a:solidFill>
                          <a:effectLst/>
                        </a:rPr>
                      </a:br>
                      <a:r>
                        <a:rPr lang="en-US" sz="1300" dirty="0">
                          <a:solidFill>
                            <a:schemeClr val="tx1"/>
                          </a:solidFill>
                          <a:effectLst/>
                        </a:rPr>
                        <a:t>(0.26, 1.19)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1.55 </a:t>
                      </a:r>
                      <a:br>
                        <a:rPr lang="en-US" sz="1300" dirty="0">
                          <a:solidFill>
                            <a:schemeClr val="tx1"/>
                          </a:solidFill>
                          <a:effectLst/>
                        </a:rPr>
                      </a:br>
                      <a:r>
                        <a:rPr lang="en-US" sz="1300" dirty="0">
                          <a:solidFill>
                            <a:schemeClr val="tx1"/>
                          </a:solidFill>
                          <a:effectLst/>
                        </a:rPr>
                        <a:t>(0.75, 3.18)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4046745902"/>
                  </a:ext>
                </a:extLst>
              </a:tr>
              <a:tr h="522775">
                <a:tc rowSpan="2">
                  <a:txBody>
                    <a:bodyPr/>
                    <a:lstStyle/>
                    <a:p>
                      <a:pPr marL="0" marR="0">
                        <a:lnSpc>
                          <a:spcPct val="107000"/>
                        </a:lnSpc>
                        <a:spcBef>
                          <a:spcPts val="0"/>
                        </a:spcBef>
                        <a:spcAft>
                          <a:spcPts val="800"/>
                        </a:spcAft>
                      </a:pPr>
                      <a:r>
                        <a:rPr lang="en-US" sz="1300" dirty="0">
                          <a:solidFill>
                            <a:schemeClr val="tx1"/>
                          </a:solidFill>
                          <a:effectLst/>
                        </a:rPr>
                        <a:t>Medicare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err="1">
                          <a:solidFill>
                            <a:schemeClr val="tx1"/>
                          </a:solidFill>
                          <a:effectLst/>
                        </a:rPr>
                        <a:t>TNFi</a:t>
                      </a:r>
                      <a:r>
                        <a:rPr lang="en-US" sz="1300" dirty="0">
                          <a:solidFill>
                            <a:schemeClr val="tx1"/>
                          </a:solidFill>
                          <a:effectLst/>
                        </a:rPr>
                        <a:t>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a:solidFill>
                            <a:schemeClr val="tx1"/>
                          </a:solidFill>
                          <a:effectLst/>
                        </a:rPr>
                        <a:t>16,091 </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117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12,660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0.92 </a:t>
                      </a:r>
                      <a:br>
                        <a:rPr lang="en-US" sz="1300" dirty="0">
                          <a:solidFill>
                            <a:schemeClr val="tx1"/>
                          </a:solidFill>
                          <a:effectLst/>
                        </a:rPr>
                      </a:br>
                      <a:r>
                        <a:rPr lang="en-US" sz="1300" dirty="0">
                          <a:solidFill>
                            <a:schemeClr val="tx1"/>
                          </a:solidFill>
                          <a:effectLst/>
                        </a:rPr>
                        <a:t>(0.76, 1.11)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Ref</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933089955"/>
                  </a:ext>
                </a:extLst>
              </a:tr>
              <a:tr h="522775">
                <a:tc vMerge="1">
                  <a:txBody>
                    <a:bodyPr/>
                    <a:lstStyle/>
                    <a:p>
                      <a:endParaRPr lang="en-US"/>
                    </a:p>
                  </a:txBody>
                  <a:tcPr/>
                </a:tc>
                <a:tc>
                  <a:txBody>
                    <a:bodyPr/>
                    <a:lstStyle/>
                    <a:p>
                      <a:pPr marL="0" marR="0" algn="ctr">
                        <a:lnSpc>
                          <a:spcPct val="107000"/>
                        </a:lnSpc>
                        <a:spcBef>
                          <a:spcPts val="0"/>
                        </a:spcBef>
                        <a:spcAft>
                          <a:spcPts val="800"/>
                        </a:spcAft>
                      </a:pPr>
                      <a:r>
                        <a:rPr lang="en-US" sz="1300" dirty="0">
                          <a:solidFill>
                            <a:schemeClr val="tx1"/>
                          </a:solidFill>
                          <a:effectLst/>
                        </a:rPr>
                        <a:t>TOFA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a:solidFill>
                            <a:schemeClr val="tx1"/>
                          </a:solidFill>
                          <a:effectLst/>
                        </a:rPr>
                        <a:t>995 </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&lt;11</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625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1.12 </a:t>
                      </a:r>
                      <a:br>
                        <a:rPr lang="en-US" sz="1300" dirty="0">
                          <a:solidFill>
                            <a:schemeClr val="tx1"/>
                          </a:solidFill>
                          <a:effectLst/>
                        </a:rPr>
                      </a:br>
                      <a:r>
                        <a:rPr lang="en-US" sz="1300" dirty="0">
                          <a:solidFill>
                            <a:schemeClr val="tx1"/>
                          </a:solidFill>
                          <a:effectLst/>
                        </a:rPr>
                        <a:t>(0.45, 2.31)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1.12 </a:t>
                      </a:r>
                      <a:br>
                        <a:rPr lang="en-US" sz="1300" dirty="0">
                          <a:solidFill>
                            <a:schemeClr val="tx1"/>
                          </a:solidFill>
                          <a:effectLst/>
                        </a:rPr>
                      </a:br>
                      <a:r>
                        <a:rPr lang="en-US" sz="1300" dirty="0">
                          <a:solidFill>
                            <a:schemeClr val="tx1"/>
                          </a:solidFill>
                          <a:effectLst/>
                        </a:rPr>
                        <a:t>(0.52, 2.40)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2906934778"/>
                  </a:ext>
                </a:extLst>
              </a:tr>
              <a:tr h="522775">
                <a:tc rowSpan="2">
                  <a:txBody>
                    <a:bodyPr/>
                    <a:lstStyle/>
                    <a:p>
                      <a:pPr marL="0" marR="0">
                        <a:lnSpc>
                          <a:spcPct val="107000"/>
                        </a:lnSpc>
                        <a:spcBef>
                          <a:spcPts val="0"/>
                        </a:spcBef>
                        <a:spcAft>
                          <a:spcPts val="800"/>
                        </a:spcAft>
                      </a:pPr>
                      <a:r>
                        <a:rPr lang="en-US" sz="1300" dirty="0">
                          <a:solidFill>
                            <a:schemeClr val="tx1"/>
                          </a:solidFill>
                          <a:effectLst/>
                        </a:rPr>
                        <a:t>Pooled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err="1">
                          <a:solidFill>
                            <a:schemeClr val="tx1"/>
                          </a:solidFill>
                          <a:effectLst/>
                        </a:rPr>
                        <a:t>TNFi</a:t>
                      </a:r>
                      <a:r>
                        <a:rPr lang="en-US" sz="1300" dirty="0">
                          <a:solidFill>
                            <a:schemeClr val="tx1"/>
                          </a:solidFill>
                          <a:effectLst/>
                        </a:rPr>
                        <a:t>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a:solidFill>
                            <a:schemeClr val="tx1"/>
                          </a:solidFill>
                          <a:effectLst/>
                        </a:rPr>
                        <a:t>48,255 </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a:solidFill>
                            <a:schemeClr val="tx1"/>
                          </a:solidFill>
                          <a:effectLst/>
                        </a:rPr>
                        <a:t>215 </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41,611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0.52 </a:t>
                      </a:r>
                      <a:br>
                        <a:rPr lang="en-US" sz="1300" dirty="0">
                          <a:solidFill>
                            <a:schemeClr val="tx1"/>
                          </a:solidFill>
                          <a:effectLst/>
                        </a:rPr>
                      </a:br>
                      <a:r>
                        <a:rPr lang="en-US" sz="1300" dirty="0">
                          <a:solidFill>
                            <a:schemeClr val="tx1"/>
                          </a:solidFill>
                          <a:effectLst/>
                        </a:rPr>
                        <a:t>(0.45, 0.59)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Ref</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3221906945"/>
                  </a:ext>
                </a:extLst>
              </a:tr>
              <a:tr h="522775">
                <a:tc vMerge="1">
                  <a:txBody>
                    <a:bodyPr/>
                    <a:lstStyle/>
                    <a:p>
                      <a:endParaRPr lang="en-US"/>
                    </a:p>
                  </a:txBody>
                  <a:tcPr/>
                </a:tc>
                <a:tc>
                  <a:txBody>
                    <a:bodyPr/>
                    <a:lstStyle/>
                    <a:p>
                      <a:pPr marL="0" marR="0" algn="ctr">
                        <a:lnSpc>
                          <a:spcPct val="107000"/>
                        </a:lnSpc>
                        <a:spcBef>
                          <a:spcPts val="0"/>
                        </a:spcBef>
                        <a:spcAft>
                          <a:spcPts val="800"/>
                        </a:spcAft>
                      </a:pPr>
                      <a:r>
                        <a:rPr lang="en-US" sz="1300" dirty="0">
                          <a:solidFill>
                            <a:schemeClr val="tx1"/>
                          </a:solidFill>
                          <a:effectLst/>
                        </a:rPr>
                        <a:t>TOFA initiators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2905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15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1951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0.77 </a:t>
                      </a:r>
                      <a:br>
                        <a:rPr lang="en-US" sz="1300" dirty="0">
                          <a:solidFill>
                            <a:schemeClr val="tx1"/>
                          </a:solidFill>
                          <a:effectLst/>
                        </a:rPr>
                      </a:br>
                      <a:r>
                        <a:rPr lang="en-US" sz="1300" dirty="0">
                          <a:solidFill>
                            <a:schemeClr val="tx1"/>
                          </a:solidFill>
                          <a:effectLst/>
                        </a:rPr>
                        <a:t>(0.43, 1.27)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tc>
                  <a:txBody>
                    <a:bodyPr/>
                    <a:lstStyle/>
                    <a:p>
                      <a:pPr marL="0" marR="0" algn="ctr">
                        <a:lnSpc>
                          <a:spcPct val="107000"/>
                        </a:lnSpc>
                        <a:spcBef>
                          <a:spcPts val="0"/>
                        </a:spcBef>
                        <a:spcAft>
                          <a:spcPts val="800"/>
                        </a:spcAft>
                      </a:pPr>
                      <a:r>
                        <a:rPr lang="en-US" sz="1300" dirty="0">
                          <a:solidFill>
                            <a:schemeClr val="tx1"/>
                          </a:solidFill>
                          <a:effectLst/>
                        </a:rPr>
                        <a:t>1.33 </a:t>
                      </a:r>
                      <a:br>
                        <a:rPr lang="en-US" sz="1300" dirty="0">
                          <a:solidFill>
                            <a:schemeClr val="tx1"/>
                          </a:solidFill>
                          <a:effectLst/>
                        </a:rPr>
                      </a:br>
                      <a:r>
                        <a:rPr lang="en-US" sz="1300" dirty="0">
                          <a:solidFill>
                            <a:schemeClr val="tx1"/>
                          </a:solidFill>
                          <a:effectLst/>
                        </a:rPr>
                        <a:t>(0.78, 2.24)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28071"/>
                </a:tc>
                <a:extLst>
                  <a:ext uri="{0D108BD9-81ED-4DB2-BD59-A6C34878D82A}">
                    <a16:rowId xmlns:a16="http://schemas.microsoft.com/office/drawing/2014/main" val="2204316700"/>
                  </a:ext>
                </a:extLst>
              </a:tr>
            </a:tbl>
          </a:graphicData>
        </a:graphic>
      </p:graphicFrame>
      <p:sp>
        <p:nvSpPr>
          <p:cNvPr id="5" name="Text Placeholder 4">
            <a:extLst>
              <a:ext uri="{FF2B5EF4-FFF2-40B4-BE49-F238E27FC236}">
                <a16:creationId xmlns:a16="http://schemas.microsoft.com/office/drawing/2014/main" id="{96FC7132-E95E-4969-B25E-12E2A5DCC5DB}"/>
              </a:ext>
            </a:extLst>
          </p:cNvPr>
          <p:cNvSpPr>
            <a:spLocks noGrp="1"/>
          </p:cNvSpPr>
          <p:nvPr>
            <p:ph type="body" sz="quarter" idx="10"/>
          </p:nvPr>
        </p:nvSpPr>
        <p:spPr>
          <a:xfrm>
            <a:off x="245421" y="6298234"/>
            <a:ext cx="8306907" cy="515142"/>
          </a:xfrm>
        </p:spPr>
        <p:txBody>
          <a:bodyPr/>
          <a:lstStyle/>
          <a:p>
            <a:r>
              <a:rPr lang="en-US" noProof="0" dirty="0"/>
              <a:t>DVT, deep vein thrombosis; PE, pulmonary embolism; VTE, venous thromboembolism</a:t>
            </a:r>
          </a:p>
          <a:p>
            <a:r>
              <a:rPr lang="en-US" noProof="0" dirty="0"/>
              <a:t>1. Desai RJ, et al. ACR 2018, Chicago, #L09; 2. Yun H, et al. Ibid, #224</a:t>
            </a:r>
          </a:p>
        </p:txBody>
      </p:sp>
      <p:sp>
        <p:nvSpPr>
          <p:cNvPr id="8" name="Rectangle 7">
            <a:extLst>
              <a:ext uri="{FF2B5EF4-FFF2-40B4-BE49-F238E27FC236}">
                <a16:creationId xmlns:a16="http://schemas.microsoft.com/office/drawing/2014/main" id="{8D9AFE08-DEB8-4BD0-8373-32A53799446C}"/>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Numerically higher, but statistically nonsignificant, risk of VTE for TOFA versus TNFi in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Event rate low. Clinically important? </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E15865C9-4074-4A8F-81FC-661D28D24E88}"/>
              </a:ext>
            </a:extLst>
          </p:cNvPr>
          <p:cNvSpPr/>
          <p:nvPr/>
        </p:nvSpPr>
        <p:spPr>
          <a:xfrm>
            <a:off x="4304692" y="1186114"/>
            <a:ext cx="7376160" cy="342466"/>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Relative risk of VTE incidence in RA patients initiating TOFA or TNFi</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9F09BB1-AC1C-4BB3-8719-7B381CAFE457}"/>
              </a:ext>
            </a:extLst>
          </p:cNvPr>
          <p:cNvSpPr/>
          <p:nvPr/>
        </p:nvSpPr>
        <p:spPr>
          <a:xfrm>
            <a:off x="9240253" y="1453416"/>
            <a:ext cx="2616785" cy="386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54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315357-2609-488D-845E-26C76E0ABCDE}"/>
              </a:ext>
            </a:extLst>
          </p:cNvPr>
          <p:cNvSpPr/>
          <p:nvPr/>
        </p:nvSpPr>
        <p:spPr>
          <a:xfrm>
            <a:off x="2558642" y="1879134"/>
            <a:ext cx="7633982" cy="2862322"/>
          </a:xfrm>
          <a:prstGeom prst="rect">
            <a:avLst/>
          </a:prstGeom>
        </p:spPr>
        <p:txBody>
          <a:bodyPr wrap="square">
            <a:spAutoFit/>
          </a:bodyPr>
          <a:lstStyle/>
          <a:p>
            <a:r>
              <a:rPr lang="en-US" sz="3600" b="1" dirty="0" err="1"/>
              <a:t>Xeljanz</a:t>
            </a:r>
            <a:r>
              <a:rPr lang="en-US" sz="3600" b="1" dirty="0"/>
              <a:t>, </a:t>
            </a:r>
            <a:r>
              <a:rPr lang="en-US" sz="3600" b="1" dirty="0" err="1"/>
              <a:t>Xeljanz</a:t>
            </a:r>
            <a:r>
              <a:rPr lang="en-US" sz="3600" b="1" dirty="0"/>
              <a:t> XR (tofacitinib): Safety Communication - Safety Trial Finds Increased Risk of Blood Clots in the Lungs and Death with Higher Dose in Rheumatoid Arthritis Patients</a:t>
            </a:r>
          </a:p>
        </p:txBody>
      </p:sp>
      <p:sp>
        <p:nvSpPr>
          <p:cNvPr id="7" name="Rectangle 6">
            <a:extLst>
              <a:ext uri="{FF2B5EF4-FFF2-40B4-BE49-F238E27FC236}">
                <a16:creationId xmlns:a16="http://schemas.microsoft.com/office/drawing/2014/main" id="{167B1294-13C9-4198-B921-70DDAE7786B0}"/>
              </a:ext>
            </a:extLst>
          </p:cNvPr>
          <p:cNvSpPr/>
          <p:nvPr/>
        </p:nvSpPr>
        <p:spPr>
          <a:xfrm>
            <a:off x="584719" y="5933011"/>
            <a:ext cx="6096000" cy="646331"/>
          </a:xfrm>
          <a:prstGeom prst="rect">
            <a:avLst/>
          </a:prstGeom>
        </p:spPr>
        <p:txBody>
          <a:bodyPr>
            <a:spAutoFit/>
          </a:bodyPr>
          <a:lstStyle/>
          <a:p>
            <a:br>
              <a:rPr lang="en-US" dirty="0"/>
            </a:br>
            <a:r>
              <a:rPr lang="en-US" dirty="0"/>
              <a:t>[02/25/2019 - </a:t>
            </a:r>
            <a:r>
              <a:rPr lang="en-US" dirty="0">
                <a:hlinkClick r:id="rId2"/>
              </a:rPr>
              <a:t>Drug Safety Communication</a:t>
            </a:r>
            <a:r>
              <a:rPr lang="en-US" dirty="0"/>
              <a:t> - FDA]</a:t>
            </a:r>
          </a:p>
        </p:txBody>
      </p:sp>
    </p:spTree>
    <p:extLst>
      <p:ext uri="{BB962C8B-B14F-4D97-AF65-F5344CB8AC3E}">
        <p14:creationId xmlns:p14="http://schemas.microsoft.com/office/powerpoint/2010/main" val="114290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0805C02-5C70-4A34-A6BE-93C2D4F469BD}"/>
              </a:ext>
            </a:extLst>
          </p:cNvPr>
          <p:cNvCxnSpPr/>
          <p:nvPr/>
        </p:nvCxnSpPr>
        <p:spPr>
          <a:xfrm>
            <a:off x="10584630" y="2580874"/>
            <a:ext cx="0" cy="9608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A917DA-AA79-4175-8340-4345CE0B6229}"/>
              </a:ext>
            </a:extLst>
          </p:cNvPr>
          <p:cNvCxnSpPr/>
          <p:nvPr/>
        </p:nvCxnSpPr>
        <p:spPr>
          <a:xfrm>
            <a:off x="8620718" y="2399969"/>
            <a:ext cx="0" cy="7219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dirty="0"/>
              <a:t>Risk of venous thromboembolism in RA patients treated with </a:t>
            </a:r>
            <a:r>
              <a:rPr lang="en-US" noProof="0" dirty="0" err="1"/>
              <a:t>bDMARDs</a:t>
            </a:r>
            <a:r>
              <a:rPr lang="en-US" noProof="0" dirty="0"/>
              <a:t> and </a:t>
            </a:r>
            <a:r>
              <a:rPr lang="en-US" noProof="0" dirty="0" err="1"/>
              <a:t>nbDMARDs</a:t>
            </a:r>
            <a:endParaRPr lang="en-US" noProof="0" dirty="0"/>
          </a:p>
        </p:txBody>
      </p:sp>
      <p:sp>
        <p:nvSpPr>
          <p:cNvPr id="3" name="Content Placeholder 2"/>
          <p:cNvSpPr>
            <a:spLocks noGrp="1"/>
          </p:cNvSpPr>
          <p:nvPr>
            <p:ph sz="half" idx="1"/>
          </p:nvPr>
        </p:nvSpPr>
        <p:spPr>
          <a:xfrm>
            <a:off x="335360" y="1268416"/>
            <a:ext cx="5846176" cy="4968871"/>
          </a:xfrm>
        </p:spPr>
        <p:txBody>
          <a:bodyPr/>
          <a:lstStyle/>
          <a:p>
            <a:r>
              <a:rPr lang="en-US" sz="1800" dirty="0"/>
              <a:t>Retrospective study: US health insurance plans (10/1/2010–09/30/2015)</a:t>
            </a:r>
          </a:p>
          <a:p>
            <a:r>
              <a:rPr lang="en-US" sz="1800" dirty="0"/>
              <a:t>New users with continuous use of csDMARD or bDMARD (inpatient and outpatient)</a:t>
            </a:r>
          </a:p>
          <a:p>
            <a:r>
              <a:rPr lang="en-US" sz="1800" dirty="0"/>
              <a:t>VTE (ICD-9); diagnosis required evidence of oral anticoagulant within 31 days of event</a:t>
            </a:r>
          </a:p>
          <a:p>
            <a:r>
              <a:rPr lang="en-US" sz="1800" dirty="0"/>
              <a:t>VTE IR:</a:t>
            </a:r>
          </a:p>
          <a:p>
            <a:pPr lvl="1"/>
            <a:r>
              <a:rPr lang="en-US" sz="1600" dirty="0"/>
              <a:t>csDMARDs (MTX, LEF): </a:t>
            </a:r>
            <a:br>
              <a:rPr lang="en-US" sz="1600" dirty="0"/>
            </a:br>
            <a:r>
              <a:rPr lang="en-US" sz="1600" dirty="0"/>
              <a:t>1.49 (95% CI: 1.30, 1.71)/100 </a:t>
            </a:r>
            <a:r>
              <a:rPr lang="en-US" sz="1600" dirty="0" err="1"/>
              <a:t>pt</a:t>
            </a:r>
            <a:r>
              <a:rPr lang="en-US" sz="1600" dirty="0"/>
              <a:t>-y</a:t>
            </a:r>
          </a:p>
          <a:p>
            <a:pPr lvl="1"/>
            <a:r>
              <a:rPr lang="en-US" sz="1600" dirty="0"/>
              <a:t>bDMARDs (ABA, ADA, CZP, ETN, GOL, IFX, RTX,TCZ): 0.98 (95% CI: 0.83, 1.14)/100 </a:t>
            </a:r>
            <a:r>
              <a:rPr lang="en-US" sz="1600" dirty="0" err="1"/>
              <a:t>pt</a:t>
            </a:r>
            <a:r>
              <a:rPr lang="en-US" sz="1600" dirty="0"/>
              <a:t>-y</a:t>
            </a:r>
          </a:p>
          <a:p>
            <a:r>
              <a:rPr lang="en-US" sz="1800" dirty="0"/>
              <a:t>Increasing age and males have higher VTE rates </a:t>
            </a:r>
          </a:p>
        </p:txBody>
      </p:sp>
      <p:sp>
        <p:nvSpPr>
          <p:cNvPr id="6" name="Text Placeholder 5"/>
          <p:cNvSpPr>
            <a:spLocks noGrp="1"/>
          </p:cNvSpPr>
          <p:nvPr>
            <p:ph type="body" sz="quarter" idx="10"/>
          </p:nvPr>
        </p:nvSpPr>
        <p:spPr>
          <a:xfrm>
            <a:off x="245421" y="6298234"/>
            <a:ext cx="8306907" cy="515142"/>
          </a:xfrm>
        </p:spPr>
        <p:txBody>
          <a:bodyPr/>
          <a:lstStyle/>
          <a:p>
            <a:pPr lvl="0"/>
            <a:r>
              <a:rPr lang="nl-NL" dirty="0"/>
              <a:t>VTE, </a:t>
            </a:r>
            <a:r>
              <a:rPr lang="en-US" dirty="0"/>
              <a:t>venous thromboembolism </a:t>
            </a:r>
          </a:p>
          <a:p>
            <a:pPr lvl="0"/>
            <a:r>
              <a:rPr lang="nl-NL" dirty="0"/>
              <a:t>Maro JC, et al. EULAR 2018, Amsterdam, SAT0140</a:t>
            </a:r>
          </a:p>
        </p:txBody>
      </p:sp>
      <p:sp>
        <p:nvSpPr>
          <p:cNvPr id="8" name="Rectangle 7">
            <a:extLst>
              <a:ext uri="{FF2B5EF4-FFF2-40B4-BE49-F238E27FC236}">
                <a16:creationId xmlns:a16="http://schemas.microsoft.com/office/drawing/2014/main" id="{F48A289B-52C3-468B-84DA-89F98B38BC0A}"/>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Is VTE a clinical concern in 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Incidence rates vary by age and sex during treatment with DMARDs</a:t>
            </a:r>
          </a:p>
        </p:txBody>
      </p:sp>
      <p:sp>
        <p:nvSpPr>
          <p:cNvPr id="12" name="TextBox 11">
            <a:extLst>
              <a:ext uri="{FF2B5EF4-FFF2-40B4-BE49-F238E27FC236}">
                <a16:creationId xmlns:a16="http://schemas.microsoft.com/office/drawing/2014/main" id="{95DCB3AE-3FD9-4457-B255-F14F57FA3A2D}"/>
              </a:ext>
            </a:extLst>
          </p:cNvPr>
          <p:cNvSpPr txBox="1"/>
          <p:nvPr/>
        </p:nvSpPr>
        <p:spPr>
          <a:xfrm>
            <a:off x="6770101" y="1333831"/>
            <a:ext cx="44176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Incidence of VTE among patients with RA treated with csDMARDs or bDMARDs (overall and by age)</a:t>
            </a:r>
          </a:p>
        </p:txBody>
      </p:sp>
      <p:sp>
        <p:nvSpPr>
          <p:cNvPr id="13" name="TextBox 12">
            <a:extLst>
              <a:ext uri="{FF2B5EF4-FFF2-40B4-BE49-F238E27FC236}">
                <a16:creationId xmlns:a16="http://schemas.microsoft.com/office/drawing/2014/main" id="{F44D4266-578F-4EC4-9512-2DF246F4828D}"/>
              </a:ext>
            </a:extLst>
          </p:cNvPr>
          <p:cNvSpPr txBox="1"/>
          <p:nvPr/>
        </p:nvSpPr>
        <p:spPr>
          <a:xfrm rot="16200000">
            <a:off x="4997059" y="3465564"/>
            <a:ext cx="28541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Incidence rate/100 </a:t>
            </a:r>
            <a:r>
              <a:rPr kumimoji="0" lang="en-US" sz="1400" b="0" i="0" u="none" strike="noStrike" kern="1200" cap="none" spc="0" normalizeH="0" baseline="0" noProof="0" dirty="0" err="1">
                <a:ln>
                  <a:noFill/>
                </a:ln>
                <a:solidFill>
                  <a:prstClr val="black"/>
                </a:solidFill>
                <a:effectLst/>
                <a:uLnTx/>
                <a:uFillTx/>
                <a:latin typeface="Arial"/>
                <a:ea typeface="+mn-ea"/>
                <a:cs typeface="+mn-cs"/>
              </a:rPr>
              <a:t>pt</a:t>
            </a:r>
            <a:r>
              <a:rPr kumimoji="0" lang="en-US" sz="1400" b="0" i="0" u="none" strike="noStrike" kern="1200" cap="none" spc="0" normalizeH="0" baseline="0" noProof="0" dirty="0">
                <a:ln>
                  <a:noFill/>
                </a:ln>
                <a:solidFill>
                  <a:prstClr val="black"/>
                </a:solidFill>
                <a:effectLst/>
                <a:uLnTx/>
                <a:uFillTx/>
                <a:latin typeface="Arial"/>
                <a:ea typeface="+mn-ea"/>
                <a:cs typeface="+mn-cs"/>
              </a:rPr>
              <a:t>-y(95% CI) </a:t>
            </a:r>
          </a:p>
        </p:txBody>
      </p:sp>
      <p:cxnSp>
        <p:nvCxnSpPr>
          <p:cNvPr id="14" name="Straight Connector 13">
            <a:extLst>
              <a:ext uri="{FF2B5EF4-FFF2-40B4-BE49-F238E27FC236}">
                <a16:creationId xmlns:a16="http://schemas.microsoft.com/office/drawing/2014/main" id="{B8B65A82-817B-4443-A4EE-557303918DEA}"/>
              </a:ext>
            </a:extLst>
          </p:cNvPr>
          <p:cNvCxnSpPr>
            <a:cxnSpLocks/>
          </p:cNvCxnSpPr>
          <p:nvPr/>
        </p:nvCxnSpPr>
        <p:spPr>
          <a:xfrm>
            <a:off x="6982447" y="2169172"/>
            <a:ext cx="0" cy="285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97971-81F0-43E1-A4A3-81BF8ACD27AD}"/>
              </a:ext>
            </a:extLst>
          </p:cNvPr>
          <p:cNvCxnSpPr/>
          <p:nvPr/>
        </p:nvCxnSpPr>
        <p:spPr>
          <a:xfrm>
            <a:off x="7963427" y="4122508"/>
            <a:ext cx="0" cy="542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41DADF-9BC3-4558-94D1-F2E6229F855A}"/>
              </a:ext>
            </a:extLst>
          </p:cNvPr>
          <p:cNvCxnSpPr/>
          <p:nvPr/>
        </p:nvCxnSpPr>
        <p:spPr>
          <a:xfrm>
            <a:off x="8302639" y="3462957"/>
            <a:ext cx="0" cy="9608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FD3EB0-EFCD-4202-B25C-E44BDD3A23C8}"/>
              </a:ext>
            </a:extLst>
          </p:cNvPr>
          <p:cNvCxnSpPr/>
          <p:nvPr/>
        </p:nvCxnSpPr>
        <p:spPr>
          <a:xfrm>
            <a:off x="10244141" y="3705177"/>
            <a:ext cx="0" cy="8263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DE72D1-C6FD-4316-B166-1FCA3339CC8E}"/>
              </a:ext>
            </a:extLst>
          </p:cNvPr>
          <p:cNvCxnSpPr/>
          <p:nvPr/>
        </p:nvCxnSpPr>
        <p:spPr>
          <a:xfrm>
            <a:off x="9925752" y="4219460"/>
            <a:ext cx="0" cy="4075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AD64E7-6532-4111-9056-4EC34E3A9B26}"/>
              </a:ext>
            </a:extLst>
          </p:cNvPr>
          <p:cNvCxnSpPr/>
          <p:nvPr/>
        </p:nvCxnSpPr>
        <p:spPr>
          <a:xfrm>
            <a:off x="9606101" y="4169748"/>
            <a:ext cx="0" cy="415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A53A92-BBCC-4364-8ADB-C826F88BEF41}"/>
              </a:ext>
            </a:extLst>
          </p:cNvPr>
          <p:cNvCxnSpPr/>
          <p:nvPr/>
        </p:nvCxnSpPr>
        <p:spPr>
          <a:xfrm>
            <a:off x="7646620" y="4281434"/>
            <a:ext cx="0" cy="542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AE4149-1490-429D-9CB5-AA4EE089E7F2}"/>
              </a:ext>
            </a:extLst>
          </p:cNvPr>
          <p:cNvCxnSpPr>
            <a:cxnSpLocks/>
          </p:cNvCxnSpPr>
          <p:nvPr/>
        </p:nvCxnSpPr>
        <p:spPr>
          <a:xfrm flipV="1">
            <a:off x="6988708" y="5009056"/>
            <a:ext cx="40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AD2A69-C836-4E90-8326-08FF59B22133}"/>
              </a:ext>
            </a:extLst>
          </p:cNvPr>
          <p:cNvSpPr txBox="1"/>
          <p:nvPr/>
        </p:nvSpPr>
        <p:spPr>
          <a:xfrm>
            <a:off x="6988471" y="5113424"/>
            <a:ext cx="19520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csDMARD</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F4E4D646-6B08-463A-AA75-694CD777B8DD}"/>
              </a:ext>
            </a:extLst>
          </p:cNvPr>
          <p:cNvCxnSpPr/>
          <p:nvPr/>
        </p:nvCxnSpPr>
        <p:spPr>
          <a:xfrm flipH="1">
            <a:off x="6925706" y="4561334"/>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1B21181-FCA6-44B2-9137-839A77751BF9}"/>
              </a:ext>
            </a:extLst>
          </p:cNvPr>
          <p:cNvSpPr txBox="1"/>
          <p:nvPr/>
        </p:nvSpPr>
        <p:spPr>
          <a:xfrm>
            <a:off x="6692145" y="3568447"/>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1.5</a:t>
            </a:r>
          </a:p>
        </p:txBody>
      </p:sp>
      <p:cxnSp>
        <p:nvCxnSpPr>
          <p:cNvPr id="27" name="Straight Connector 26">
            <a:extLst>
              <a:ext uri="{FF2B5EF4-FFF2-40B4-BE49-F238E27FC236}">
                <a16:creationId xmlns:a16="http://schemas.microsoft.com/office/drawing/2014/main" id="{1B95483D-F701-4BD3-8E54-813D7C1AB429}"/>
              </a:ext>
            </a:extLst>
          </p:cNvPr>
          <p:cNvCxnSpPr/>
          <p:nvPr/>
        </p:nvCxnSpPr>
        <p:spPr>
          <a:xfrm flipH="1">
            <a:off x="6925706" y="3173820"/>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7DBB8A-93AD-4083-AF53-000C73976F03}"/>
              </a:ext>
            </a:extLst>
          </p:cNvPr>
          <p:cNvSpPr txBox="1"/>
          <p:nvPr/>
        </p:nvSpPr>
        <p:spPr>
          <a:xfrm>
            <a:off x="6692145" y="3081487"/>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a:t>
            </a:r>
          </a:p>
        </p:txBody>
      </p:sp>
      <p:cxnSp>
        <p:nvCxnSpPr>
          <p:cNvPr id="29" name="Straight Connector 28">
            <a:extLst>
              <a:ext uri="{FF2B5EF4-FFF2-40B4-BE49-F238E27FC236}">
                <a16:creationId xmlns:a16="http://schemas.microsoft.com/office/drawing/2014/main" id="{064C1D21-1362-4E51-BF5C-ED8B043F1A58}"/>
              </a:ext>
            </a:extLst>
          </p:cNvPr>
          <p:cNvCxnSpPr/>
          <p:nvPr/>
        </p:nvCxnSpPr>
        <p:spPr>
          <a:xfrm flipH="1">
            <a:off x="6925706" y="2757930"/>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EE9AEB1-6559-4D63-BD7E-6AD87E884451}"/>
              </a:ext>
            </a:extLst>
          </p:cNvPr>
          <p:cNvSpPr txBox="1"/>
          <p:nvPr/>
        </p:nvSpPr>
        <p:spPr>
          <a:xfrm>
            <a:off x="6692145" y="2665597"/>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2.5</a:t>
            </a:r>
          </a:p>
        </p:txBody>
      </p:sp>
      <p:sp>
        <p:nvSpPr>
          <p:cNvPr id="31" name="TextBox 30">
            <a:extLst>
              <a:ext uri="{FF2B5EF4-FFF2-40B4-BE49-F238E27FC236}">
                <a16:creationId xmlns:a16="http://schemas.microsoft.com/office/drawing/2014/main" id="{2248D5C7-3742-4F99-AB29-8579F60A4480}"/>
              </a:ext>
            </a:extLst>
          </p:cNvPr>
          <p:cNvSpPr txBox="1"/>
          <p:nvPr/>
        </p:nvSpPr>
        <p:spPr>
          <a:xfrm>
            <a:off x="6692145" y="4921375"/>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0.0</a:t>
            </a:r>
          </a:p>
        </p:txBody>
      </p:sp>
      <p:cxnSp>
        <p:nvCxnSpPr>
          <p:cNvPr id="32" name="Straight Connector 31">
            <a:extLst>
              <a:ext uri="{FF2B5EF4-FFF2-40B4-BE49-F238E27FC236}">
                <a16:creationId xmlns:a16="http://schemas.microsoft.com/office/drawing/2014/main" id="{33247A32-1C22-4CAB-AC8D-CB4F4D903F95}"/>
              </a:ext>
            </a:extLst>
          </p:cNvPr>
          <p:cNvCxnSpPr/>
          <p:nvPr/>
        </p:nvCxnSpPr>
        <p:spPr>
          <a:xfrm flipH="1">
            <a:off x="6925706" y="2285145"/>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FC50CC9-DFE2-45CD-88E0-D3922FBAF59D}"/>
              </a:ext>
            </a:extLst>
          </p:cNvPr>
          <p:cNvSpPr txBox="1"/>
          <p:nvPr/>
        </p:nvSpPr>
        <p:spPr>
          <a:xfrm>
            <a:off x="6692145" y="2192812"/>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3.0</a:t>
            </a:r>
          </a:p>
        </p:txBody>
      </p:sp>
      <p:cxnSp>
        <p:nvCxnSpPr>
          <p:cNvPr id="34" name="Straight Connector 33">
            <a:extLst>
              <a:ext uri="{FF2B5EF4-FFF2-40B4-BE49-F238E27FC236}">
                <a16:creationId xmlns:a16="http://schemas.microsoft.com/office/drawing/2014/main" id="{372BC2FE-139F-4CA2-B515-9EB112CA29E4}"/>
              </a:ext>
            </a:extLst>
          </p:cNvPr>
          <p:cNvCxnSpPr>
            <a:cxnSpLocks/>
          </p:cNvCxnSpPr>
          <p:nvPr/>
        </p:nvCxnSpPr>
        <p:spPr>
          <a:xfrm>
            <a:off x="8933190" y="2280493"/>
            <a:ext cx="0" cy="2728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014553-B88C-4F11-B7BB-713EADCC2E18}"/>
              </a:ext>
            </a:extLst>
          </p:cNvPr>
          <p:cNvSpPr txBox="1"/>
          <p:nvPr/>
        </p:nvSpPr>
        <p:spPr>
          <a:xfrm>
            <a:off x="8988900" y="5118137"/>
            <a:ext cx="19520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bDMARD</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Isosceles Triangle 35">
            <a:extLst>
              <a:ext uri="{FF2B5EF4-FFF2-40B4-BE49-F238E27FC236}">
                <a16:creationId xmlns:a16="http://schemas.microsoft.com/office/drawing/2014/main" id="{0C402605-F89B-4C46-955A-5414E0C556E1}"/>
              </a:ext>
            </a:extLst>
          </p:cNvPr>
          <p:cNvSpPr/>
          <p:nvPr/>
        </p:nvSpPr>
        <p:spPr>
          <a:xfrm>
            <a:off x="8237027" y="3946795"/>
            <a:ext cx="134326" cy="115798"/>
          </a:xfrm>
          <a:prstGeom prst="triangl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EDFF4DCE-071D-4295-8FAD-5F839C8CA0A1}"/>
              </a:ext>
            </a:extLst>
          </p:cNvPr>
          <p:cNvSpPr/>
          <p:nvPr/>
        </p:nvSpPr>
        <p:spPr>
          <a:xfrm>
            <a:off x="9550899" y="4334699"/>
            <a:ext cx="115798" cy="115798"/>
          </a:xfrm>
          <a:prstGeom prst="rect">
            <a:avLst/>
          </a:prstGeom>
          <a:solidFill>
            <a:srgbClr val="00B0F0"/>
          </a:solidFill>
          <a:ln w="6350">
            <a:solidFill>
              <a:srgbClr val="00A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85DB000B-6F0D-4B84-B8F2-BDDD618E9D73}"/>
              </a:ext>
            </a:extLst>
          </p:cNvPr>
          <p:cNvSpPr/>
          <p:nvPr/>
        </p:nvSpPr>
        <p:spPr>
          <a:xfrm>
            <a:off x="7906621" y="4376406"/>
            <a:ext cx="115798" cy="115798"/>
          </a:xfrm>
          <a:prstGeom prst="ellipse">
            <a:avLst/>
          </a:prstGeom>
          <a:solidFill>
            <a:srgbClr val="FF6600"/>
          </a:solid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9" name="Straight Connector 38">
            <a:extLst>
              <a:ext uri="{FF2B5EF4-FFF2-40B4-BE49-F238E27FC236}">
                <a16:creationId xmlns:a16="http://schemas.microsoft.com/office/drawing/2014/main" id="{348627E2-EC05-4FCE-A2C2-318F125F8173}"/>
              </a:ext>
            </a:extLst>
          </p:cNvPr>
          <p:cNvCxnSpPr/>
          <p:nvPr/>
        </p:nvCxnSpPr>
        <p:spPr>
          <a:xfrm flipH="1">
            <a:off x="6925706" y="4104085"/>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52B0E61-4E01-48C8-A4E0-82BD31ED17D3}"/>
              </a:ext>
            </a:extLst>
          </p:cNvPr>
          <p:cNvSpPr txBox="1"/>
          <p:nvPr/>
        </p:nvSpPr>
        <p:spPr>
          <a:xfrm>
            <a:off x="6692145" y="4011752"/>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a:t>
            </a:r>
          </a:p>
        </p:txBody>
      </p:sp>
      <p:sp>
        <p:nvSpPr>
          <p:cNvPr id="41" name="TextBox 40">
            <a:extLst>
              <a:ext uri="{FF2B5EF4-FFF2-40B4-BE49-F238E27FC236}">
                <a16:creationId xmlns:a16="http://schemas.microsoft.com/office/drawing/2014/main" id="{C993D46D-C04E-4F95-838D-076DAA10276C}"/>
              </a:ext>
            </a:extLst>
          </p:cNvPr>
          <p:cNvSpPr txBox="1"/>
          <p:nvPr/>
        </p:nvSpPr>
        <p:spPr>
          <a:xfrm>
            <a:off x="6692145" y="4480226"/>
            <a:ext cx="21320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0.5</a:t>
            </a:r>
          </a:p>
        </p:txBody>
      </p:sp>
      <p:sp>
        <p:nvSpPr>
          <p:cNvPr id="42" name="Rectangle 41">
            <a:extLst>
              <a:ext uri="{FF2B5EF4-FFF2-40B4-BE49-F238E27FC236}">
                <a16:creationId xmlns:a16="http://schemas.microsoft.com/office/drawing/2014/main" id="{C693D921-06AB-490F-91F0-1B43FDCA3771}"/>
              </a:ext>
            </a:extLst>
          </p:cNvPr>
          <p:cNvSpPr/>
          <p:nvPr/>
        </p:nvSpPr>
        <p:spPr>
          <a:xfrm>
            <a:off x="7275788" y="3622765"/>
            <a:ext cx="115798" cy="11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0755867-E58B-489E-87C4-36F0D182309B}"/>
              </a:ext>
            </a:extLst>
          </p:cNvPr>
          <p:cNvSpPr/>
          <p:nvPr/>
        </p:nvSpPr>
        <p:spPr>
          <a:xfrm>
            <a:off x="9228952" y="4084596"/>
            <a:ext cx="115798" cy="11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C69D66E5-F139-4B41-9685-D56BB81B4168}"/>
              </a:ext>
            </a:extLst>
          </p:cNvPr>
          <p:cNvSpPr/>
          <p:nvPr/>
        </p:nvSpPr>
        <p:spPr>
          <a:xfrm>
            <a:off x="7585408" y="4561334"/>
            <a:ext cx="115798" cy="115798"/>
          </a:xfrm>
          <a:prstGeom prst="rect">
            <a:avLst/>
          </a:prstGeom>
          <a:solidFill>
            <a:srgbClr val="00B0F0"/>
          </a:solidFill>
          <a:ln w="6350">
            <a:solidFill>
              <a:srgbClr val="00A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54B198DD-5B0B-49B2-B748-9EF2D474413B}"/>
              </a:ext>
            </a:extLst>
          </p:cNvPr>
          <p:cNvSpPr/>
          <p:nvPr/>
        </p:nvSpPr>
        <p:spPr>
          <a:xfrm>
            <a:off x="9864401" y="4373439"/>
            <a:ext cx="115798" cy="115798"/>
          </a:xfrm>
          <a:prstGeom prst="ellipse">
            <a:avLst/>
          </a:prstGeom>
          <a:solidFill>
            <a:srgbClr val="FF6600"/>
          </a:solid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7515FA08-A38B-411A-B728-48F0FAC5E690}"/>
              </a:ext>
            </a:extLst>
          </p:cNvPr>
          <p:cNvSpPr/>
          <p:nvPr/>
        </p:nvSpPr>
        <p:spPr>
          <a:xfrm>
            <a:off x="10178284" y="4101726"/>
            <a:ext cx="134326" cy="115798"/>
          </a:xfrm>
          <a:prstGeom prst="triangl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Diamond 46">
            <a:extLst>
              <a:ext uri="{FF2B5EF4-FFF2-40B4-BE49-F238E27FC236}">
                <a16:creationId xmlns:a16="http://schemas.microsoft.com/office/drawing/2014/main" id="{F97E5D62-D9D8-4F9B-BB68-431F6EA887C7}"/>
              </a:ext>
            </a:extLst>
          </p:cNvPr>
          <p:cNvSpPr/>
          <p:nvPr/>
        </p:nvSpPr>
        <p:spPr>
          <a:xfrm>
            <a:off x="8562417" y="2719691"/>
            <a:ext cx="115798" cy="102654"/>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Diamond 47">
            <a:extLst>
              <a:ext uri="{FF2B5EF4-FFF2-40B4-BE49-F238E27FC236}">
                <a16:creationId xmlns:a16="http://schemas.microsoft.com/office/drawing/2014/main" id="{C5BB408F-00EF-4D68-9254-3B34552418C4}"/>
              </a:ext>
            </a:extLst>
          </p:cNvPr>
          <p:cNvSpPr/>
          <p:nvPr/>
        </p:nvSpPr>
        <p:spPr>
          <a:xfrm>
            <a:off x="10526731" y="3061820"/>
            <a:ext cx="115798" cy="102654"/>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7459D577-E65B-4352-AF75-6648D491E902}"/>
              </a:ext>
            </a:extLst>
          </p:cNvPr>
          <p:cNvCxnSpPr/>
          <p:nvPr/>
        </p:nvCxnSpPr>
        <p:spPr>
          <a:xfrm>
            <a:off x="7330107" y="3481515"/>
            <a:ext cx="0" cy="3704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2F553D4-4489-44BC-A6D0-39421246ED91}"/>
              </a:ext>
            </a:extLst>
          </p:cNvPr>
          <p:cNvCxnSpPr/>
          <p:nvPr/>
        </p:nvCxnSpPr>
        <p:spPr>
          <a:xfrm>
            <a:off x="9287944" y="3988841"/>
            <a:ext cx="0" cy="2896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8666E65-954C-405A-9D52-D98C97E3C793}"/>
              </a:ext>
            </a:extLst>
          </p:cNvPr>
          <p:cNvCxnSpPr/>
          <p:nvPr/>
        </p:nvCxnSpPr>
        <p:spPr>
          <a:xfrm>
            <a:off x="7274303" y="3482133"/>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DD3BD3B-4D77-42C4-A9DA-0120AE0A238A}"/>
              </a:ext>
            </a:extLst>
          </p:cNvPr>
          <p:cNvCxnSpPr/>
          <p:nvPr/>
        </p:nvCxnSpPr>
        <p:spPr>
          <a:xfrm>
            <a:off x="7274303" y="3858170"/>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DDA50A-4763-4DF7-8BAA-ABECB0A60487}"/>
              </a:ext>
            </a:extLst>
          </p:cNvPr>
          <p:cNvCxnSpPr/>
          <p:nvPr/>
        </p:nvCxnSpPr>
        <p:spPr>
          <a:xfrm>
            <a:off x="7591798" y="4276562"/>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E0BF3E5-3814-4196-B5D1-C4284A289E26}"/>
              </a:ext>
            </a:extLst>
          </p:cNvPr>
          <p:cNvCxnSpPr/>
          <p:nvPr/>
        </p:nvCxnSpPr>
        <p:spPr>
          <a:xfrm>
            <a:off x="7591798" y="4828028"/>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49CB68-4E68-4EA2-9C08-1FFCE53765B9}"/>
              </a:ext>
            </a:extLst>
          </p:cNvPr>
          <p:cNvCxnSpPr/>
          <p:nvPr/>
        </p:nvCxnSpPr>
        <p:spPr>
          <a:xfrm>
            <a:off x="7910994" y="4117715"/>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9CA79A-B62A-4865-B06E-4463270C106E}"/>
              </a:ext>
            </a:extLst>
          </p:cNvPr>
          <p:cNvCxnSpPr/>
          <p:nvPr/>
        </p:nvCxnSpPr>
        <p:spPr>
          <a:xfrm>
            <a:off x="7910994" y="4669181"/>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32D911-4715-4C36-B176-E51786ED379D}"/>
              </a:ext>
            </a:extLst>
          </p:cNvPr>
          <p:cNvCxnSpPr/>
          <p:nvPr/>
        </p:nvCxnSpPr>
        <p:spPr>
          <a:xfrm>
            <a:off x="8244156" y="3462525"/>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FC09361-C36D-44F0-95CF-3406B2DCE303}"/>
              </a:ext>
            </a:extLst>
          </p:cNvPr>
          <p:cNvCxnSpPr/>
          <p:nvPr/>
        </p:nvCxnSpPr>
        <p:spPr>
          <a:xfrm>
            <a:off x="8244156" y="4423387"/>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E27033-B2CA-470D-AB88-CB39BF33A969}"/>
              </a:ext>
            </a:extLst>
          </p:cNvPr>
          <p:cNvCxnSpPr/>
          <p:nvPr/>
        </p:nvCxnSpPr>
        <p:spPr>
          <a:xfrm>
            <a:off x="8560856" y="2396556"/>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544F89-81DB-44F0-9E2C-B18AE2B7C4F6}"/>
              </a:ext>
            </a:extLst>
          </p:cNvPr>
          <p:cNvCxnSpPr/>
          <p:nvPr/>
        </p:nvCxnSpPr>
        <p:spPr>
          <a:xfrm>
            <a:off x="8560856" y="3127735"/>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EA9152B-25C0-4EFC-98B5-EFBD58AF4C22}"/>
              </a:ext>
            </a:extLst>
          </p:cNvPr>
          <p:cNvCxnSpPr/>
          <p:nvPr/>
        </p:nvCxnSpPr>
        <p:spPr>
          <a:xfrm>
            <a:off x="9228952" y="3985914"/>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C5F727-D02C-4B8C-8B54-CFEC1E3293EC}"/>
              </a:ext>
            </a:extLst>
          </p:cNvPr>
          <p:cNvCxnSpPr/>
          <p:nvPr/>
        </p:nvCxnSpPr>
        <p:spPr>
          <a:xfrm>
            <a:off x="9228952" y="4280671"/>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302B2FF-EA5E-45E7-B7B4-D08C854DB26D}"/>
              </a:ext>
            </a:extLst>
          </p:cNvPr>
          <p:cNvCxnSpPr/>
          <p:nvPr/>
        </p:nvCxnSpPr>
        <p:spPr>
          <a:xfrm>
            <a:off x="9551707" y="4167541"/>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8419967-0E86-4B34-B3CF-48D433FD804C}"/>
              </a:ext>
            </a:extLst>
          </p:cNvPr>
          <p:cNvCxnSpPr/>
          <p:nvPr/>
        </p:nvCxnSpPr>
        <p:spPr>
          <a:xfrm>
            <a:off x="9551707" y="4579756"/>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3D135BD-C988-48B1-B67D-45C92D24CB98}"/>
              </a:ext>
            </a:extLst>
          </p:cNvPr>
          <p:cNvCxnSpPr/>
          <p:nvPr/>
        </p:nvCxnSpPr>
        <p:spPr>
          <a:xfrm>
            <a:off x="9871000" y="4220689"/>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C29AC9-D60B-4B16-8208-50C2E30FB27C}"/>
              </a:ext>
            </a:extLst>
          </p:cNvPr>
          <p:cNvCxnSpPr/>
          <p:nvPr/>
        </p:nvCxnSpPr>
        <p:spPr>
          <a:xfrm>
            <a:off x="9871000" y="4623870"/>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723A7E5-EF3C-4E05-87DF-90EDF44C6FAF}"/>
              </a:ext>
            </a:extLst>
          </p:cNvPr>
          <p:cNvCxnSpPr/>
          <p:nvPr/>
        </p:nvCxnSpPr>
        <p:spPr>
          <a:xfrm>
            <a:off x="10189437" y="3701519"/>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77F930D-61F2-43F7-9A62-53734760D353}"/>
              </a:ext>
            </a:extLst>
          </p:cNvPr>
          <p:cNvCxnSpPr/>
          <p:nvPr/>
        </p:nvCxnSpPr>
        <p:spPr>
          <a:xfrm>
            <a:off x="10189437" y="4528276"/>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2BFBBC5-EFE3-4D70-9DDA-21E897BB20A4}"/>
              </a:ext>
            </a:extLst>
          </p:cNvPr>
          <p:cNvCxnSpPr/>
          <p:nvPr/>
        </p:nvCxnSpPr>
        <p:spPr>
          <a:xfrm>
            <a:off x="10529926" y="2578946"/>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F8FA199-3E6D-4E8E-974F-CAC8C1104F96}"/>
              </a:ext>
            </a:extLst>
          </p:cNvPr>
          <p:cNvCxnSpPr/>
          <p:nvPr/>
        </p:nvCxnSpPr>
        <p:spPr>
          <a:xfrm>
            <a:off x="10529926" y="3551529"/>
            <a:ext cx="10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A027072A-D85E-45B4-8E81-8025A0E23562}"/>
              </a:ext>
            </a:extLst>
          </p:cNvPr>
          <p:cNvGrpSpPr/>
          <p:nvPr/>
        </p:nvGrpSpPr>
        <p:grpSpPr>
          <a:xfrm>
            <a:off x="10848455" y="1889905"/>
            <a:ext cx="1027592" cy="1107996"/>
            <a:chOff x="11062775" y="1889905"/>
            <a:chExt cx="1027592" cy="1107996"/>
          </a:xfrm>
        </p:grpSpPr>
        <p:sp>
          <p:nvSpPr>
            <p:cNvPr id="74" name="TextBox 73">
              <a:extLst>
                <a:ext uri="{FF2B5EF4-FFF2-40B4-BE49-F238E27FC236}">
                  <a16:creationId xmlns:a16="http://schemas.microsoft.com/office/drawing/2014/main" id="{50A6CB39-6952-426D-9ADE-4CE4890F94DF}"/>
                </a:ext>
              </a:extLst>
            </p:cNvPr>
            <p:cNvSpPr txBox="1"/>
            <p:nvPr/>
          </p:nvSpPr>
          <p:spPr>
            <a:xfrm>
              <a:off x="11062775" y="1889905"/>
              <a:ext cx="1027592"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Age groups</a:t>
              </a:r>
            </a:p>
            <a:p>
              <a:pPr marL="442913"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All</a:t>
              </a:r>
            </a:p>
            <a:p>
              <a:pPr marL="442913"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18–49 y</a:t>
              </a:r>
            </a:p>
            <a:p>
              <a:pPr marL="442913"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50–59 y</a:t>
              </a:r>
            </a:p>
            <a:p>
              <a:pPr marL="442913"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60–64 y</a:t>
              </a:r>
            </a:p>
            <a:p>
              <a:pPr marL="442913"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65+ y</a:t>
              </a:r>
            </a:p>
          </p:txBody>
        </p:sp>
        <p:sp>
          <p:nvSpPr>
            <p:cNvPr id="75" name="Isosceles Triangle 74">
              <a:extLst>
                <a:ext uri="{FF2B5EF4-FFF2-40B4-BE49-F238E27FC236}">
                  <a16:creationId xmlns:a16="http://schemas.microsoft.com/office/drawing/2014/main" id="{2D9F725F-DF8C-43F4-8C90-4CB6A7FCDC26}"/>
                </a:ext>
              </a:extLst>
            </p:cNvPr>
            <p:cNvSpPr/>
            <p:nvPr/>
          </p:nvSpPr>
          <p:spPr>
            <a:xfrm>
              <a:off x="11280038" y="2660966"/>
              <a:ext cx="134326" cy="115798"/>
            </a:xfrm>
            <a:prstGeom prst="triangl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Oval 75">
              <a:extLst>
                <a:ext uri="{FF2B5EF4-FFF2-40B4-BE49-F238E27FC236}">
                  <a16:creationId xmlns:a16="http://schemas.microsoft.com/office/drawing/2014/main" id="{308C803A-C9F3-4387-A757-A207A5A5B9EB}"/>
                </a:ext>
              </a:extLst>
            </p:cNvPr>
            <p:cNvSpPr/>
            <p:nvPr/>
          </p:nvSpPr>
          <p:spPr>
            <a:xfrm>
              <a:off x="11286232" y="2477920"/>
              <a:ext cx="115798" cy="115798"/>
            </a:xfrm>
            <a:prstGeom prst="ellipse">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3A30D144-0F62-480A-9914-6B979F7C7A07}"/>
                </a:ext>
              </a:extLst>
            </p:cNvPr>
            <p:cNvSpPr/>
            <p:nvPr/>
          </p:nvSpPr>
          <p:spPr>
            <a:xfrm>
              <a:off x="11287551" y="2111828"/>
              <a:ext cx="115798" cy="11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05BF5815-1E23-4B12-86D7-FE91BA2E7B42}"/>
                </a:ext>
              </a:extLst>
            </p:cNvPr>
            <p:cNvSpPr/>
            <p:nvPr/>
          </p:nvSpPr>
          <p:spPr>
            <a:xfrm>
              <a:off x="11289312" y="2294874"/>
              <a:ext cx="115798" cy="115798"/>
            </a:xfrm>
            <a:prstGeom prst="rect">
              <a:avLst/>
            </a:prstGeom>
            <a:solidFill>
              <a:srgbClr val="00A0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Diamond 78">
              <a:extLst>
                <a:ext uri="{FF2B5EF4-FFF2-40B4-BE49-F238E27FC236}">
                  <a16:creationId xmlns:a16="http://schemas.microsoft.com/office/drawing/2014/main" id="{EE45845D-A8E0-4A36-8746-3411E03EE0DD}"/>
                </a:ext>
              </a:extLst>
            </p:cNvPr>
            <p:cNvSpPr/>
            <p:nvPr/>
          </p:nvSpPr>
          <p:spPr>
            <a:xfrm>
              <a:off x="11286232" y="2844012"/>
              <a:ext cx="115798" cy="102654"/>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81" name="Straight Connector 80">
            <a:extLst>
              <a:ext uri="{FF2B5EF4-FFF2-40B4-BE49-F238E27FC236}">
                <a16:creationId xmlns:a16="http://schemas.microsoft.com/office/drawing/2014/main" id="{B82B37B7-6AA6-4687-ADED-3820BDEBE154}"/>
              </a:ext>
            </a:extLst>
          </p:cNvPr>
          <p:cNvCxnSpPr/>
          <p:nvPr/>
        </p:nvCxnSpPr>
        <p:spPr>
          <a:xfrm flipH="1">
            <a:off x="6925706" y="3645024"/>
            <a:ext cx="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Biosimilars are here to stay</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3470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Biosimilars: ACR 2018</a:t>
            </a:r>
          </a:p>
        </p:txBody>
      </p:sp>
      <p:graphicFrame>
        <p:nvGraphicFramePr>
          <p:cNvPr id="4" name="Content Placeholder 3"/>
          <p:cNvGraphicFramePr>
            <a:graphicFrameLocks noGrp="1"/>
          </p:cNvGraphicFramePr>
          <p:nvPr>
            <p:ph idx="1"/>
            <p:extLst/>
          </p:nvPr>
        </p:nvGraphicFramePr>
        <p:xfrm>
          <a:off x="337038" y="1202068"/>
          <a:ext cx="11520000" cy="4890862"/>
        </p:xfrm>
        <a:graphic>
          <a:graphicData uri="http://schemas.openxmlformats.org/drawingml/2006/table">
            <a:tbl>
              <a:tblPr firstRow="1" bandRow="1">
                <a:tableStyleId>{073A0DAA-6AF3-43AB-8588-CEC1D06C72B9}</a:tableStyleId>
              </a:tblPr>
              <a:tblGrid>
                <a:gridCol w="396000">
                  <a:extLst>
                    <a:ext uri="{9D8B030D-6E8A-4147-A177-3AD203B41FA5}">
                      <a16:colId xmlns:a16="http://schemas.microsoft.com/office/drawing/2014/main" val="4016179352"/>
                    </a:ext>
                  </a:extLst>
                </a:gridCol>
                <a:gridCol w="5364000">
                  <a:extLst>
                    <a:ext uri="{9D8B030D-6E8A-4147-A177-3AD203B41FA5}">
                      <a16:colId xmlns:a16="http://schemas.microsoft.com/office/drawing/2014/main" val="3847528962"/>
                    </a:ext>
                  </a:extLst>
                </a:gridCol>
                <a:gridCol w="468000">
                  <a:extLst>
                    <a:ext uri="{9D8B030D-6E8A-4147-A177-3AD203B41FA5}">
                      <a16:colId xmlns:a16="http://schemas.microsoft.com/office/drawing/2014/main" val="408994390"/>
                    </a:ext>
                  </a:extLst>
                </a:gridCol>
                <a:gridCol w="5292000">
                  <a:extLst>
                    <a:ext uri="{9D8B030D-6E8A-4147-A177-3AD203B41FA5}">
                      <a16:colId xmlns:a16="http://schemas.microsoft.com/office/drawing/2014/main" val="2392329535"/>
                    </a:ext>
                  </a:extLst>
                </a:gridCol>
              </a:tblGrid>
              <a:tr h="207113">
                <a:tc gridSpan="2">
                  <a:txBody>
                    <a:bodyPr/>
                    <a:lstStyle/>
                    <a:p>
                      <a:pPr algn="ctr"/>
                      <a:r>
                        <a:rPr lang="en-US" sz="1100" kern="1200" dirty="0">
                          <a:effectLst/>
                        </a:rPr>
                        <a:t>Phase 1/2/3 and long-term studies </a:t>
                      </a:r>
                      <a:endParaRPr lang="en-GB" sz="1100" dirty="0"/>
                    </a:p>
                  </a:txBody>
                  <a:tcPr marL="36000" marR="36000" marT="18000" marB="18000" anchor="ctr"/>
                </a:tc>
                <a:tc hMerge="1">
                  <a:txBody>
                    <a:bodyPr/>
                    <a:lstStyle/>
                    <a:p>
                      <a:endParaRPr lang="en-GB"/>
                    </a:p>
                  </a:txBody>
                  <a:tcPr/>
                </a:tc>
                <a:tc>
                  <a:txBody>
                    <a:bodyPr/>
                    <a:lstStyle/>
                    <a:p>
                      <a:pPr algn="ctr"/>
                      <a:endParaRPr lang="en-GB" sz="1100" dirty="0"/>
                    </a:p>
                  </a:txBody>
                  <a:tcPr marL="36000" marR="36000" marT="18000" marB="180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dirty="0">
                          <a:effectLst/>
                        </a:rPr>
                        <a:t>Switching: Study/clinic</a:t>
                      </a:r>
                      <a:endParaRPr lang="en-GB" sz="1100" b="1" dirty="0"/>
                    </a:p>
                  </a:txBody>
                  <a:tcPr marL="36000" marR="36000" marT="18000" marB="18000" anchor="ctr"/>
                </a:tc>
                <a:extLst>
                  <a:ext uri="{0D108BD9-81ED-4DB2-BD59-A6C34878D82A}">
                    <a16:rowId xmlns:a16="http://schemas.microsoft.com/office/drawing/2014/main" val="1732143293"/>
                  </a:ext>
                </a:extLst>
              </a:tr>
              <a:tr h="270763">
                <a:tc>
                  <a:txBody>
                    <a:bodyPr/>
                    <a:lstStyle/>
                    <a:p>
                      <a:pPr algn="l" fontAlgn="t"/>
                      <a:r>
                        <a:rPr lang="en-GB" sz="1100" kern="1200" dirty="0"/>
                        <a:t>1936</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Phase 3 RCT: efficacy, safety, immunogenicity of GP2017 vs ADA in patients with RA</a:t>
                      </a:r>
                    </a:p>
                  </a:txBody>
                  <a:tcPr marL="36000" marR="36000" marT="18000" marB="18000" anchor="ctr"/>
                </a:tc>
                <a:tc>
                  <a:txBody>
                    <a:bodyPr/>
                    <a:lstStyle/>
                    <a:p>
                      <a:pPr algn="l" fontAlgn="t"/>
                      <a:r>
                        <a:rPr lang="en-GB" sz="1100" kern="1200" dirty="0"/>
                        <a:t>220</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Nonmedical switch to biosimilars: what have we learned?</a:t>
                      </a:r>
                    </a:p>
                  </a:txBody>
                  <a:tcPr marL="36000" marR="36000" marT="18000" marB="18000" anchor="ctr"/>
                </a:tc>
                <a:extLst>
                  <a:ext uri="{0D108BD9-81ED-4DB2-BD59-A6C34878D82A}">
                    <a16:rowId xmlns:a16="http://schemas.microsoft.com/office/drawing/2014/main" val="1868318256"/>
                  </a:ext>
                </a:extLst>
              </a:tr>
              <a:tr h="228600">
                <a:tc>
                  <a:txBody>
                    <a:bodyPr/>
                    <a:lstStyle/>
                    <a:p>
                      <a:pPr algn="l" fontAlgn="t"/>
                      <a:r>
                        <a:rPr lang="en-GB" sz="1100" kern="1200" dirty="0"/>
                        <a:t>2520</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Meta-analysis of RCTs: efficacy of reference biologics vs PBO or biosimilars </a:t>
                      </a:r>
                    </a:p>
                  </a:txBody>
                  <a:tcPr marL="36000" marR="36000" marT="18000" marB="18000" anchor="ctr"/>
                </a:tc>
                <a:tc>
                  <a:txBody>
                    <a:bodyPr/>
                    <a:lstStyle/>
                    <a:p>
                      <a:pPr algn="l" fontAlgn="t"/>
                      <a:r>
                        <a:rPr lang="en-GB" sz="1100" kern="1200" dirty="0"/>
                        <a:t>977</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Nurse-led safe switching from IFX to biosimilar in patients with JIA and uveitis</a:t>
                      </a:r>
                    </a:p>
                  </a:txBody>
                  <a:tcPr marL="36000" marR="36000" marT="18000" marB="18000" anchor="ctr"/>
                </a:tc>
                <a:extLst>
                  <a:ext uri="{0D108BD9-81ED-4DB2-BD59-A6C34878D82A}">
                    <a16:rowId xmlns:a16="http://schemas.microsoft.com/office/drawing/2014/main" val="2834250937"/>
                  </a:ext>
                </a:extLst>
              </a:tr>
              <a:tr h="239570">
                <a:tc>
                  <a:txBody>
                    <a:bodyPr/>
                    <a:lstStyle/>
                    <a:p>
                      <a:pPr algn="l" fontAlgn="t"/>
                      <a:r>
                        <a:rPr lang="en-GB" sz="1100" kern="1200" dirty="0"/>
                        <a:t>2521</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Phase 3 RCT: efficacy, safety, immunogenicity of PF-06438179/GP1111 vs IFX in RA</a:t>
                      </a:r>
                    </a:p>
                  </a:txBody>
                  <a:tcPr marL="36000" marR="36000" marT="18000" marB="18000" anchor="ctr"/>
                </a:tc>
                <a:tc>
                  <a:txBody>
                    <a:bodyPr/>
                    <a:lstStyle/>
                    <a:p>
                      <a:pPr algn="l" fontAlgn="t"/>
                      <a:r>
                        <a:rPr lang="en-GB" sz="1100" kern="1200" dirty="0"/>
                        <a:t>2511</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Benepali switches in clinical practice – a positive single-centre experience</a:t>
                      </a:r>
                    </a:p>
                  </a:txBody>
                  <a:tcPr marL="36000" marR="36000" marT="18000" marB="18000" anchor="ctr"/>
                </a:tc>
                <a:extLst>
                  <a:ext uri="{0D108BD9-81ED-4DB2-BD59-A6C34878D82A}">
                    <a16:rowId xmlns:a16="http://schemas.microsoft.com/office/drawing/2014/main" val="2807854517"/>
                  </a:ext>
                </a:extLst>
              </a:tr>
              <a:tr h="272774">
                <a:tc>
                  <a:txBody>
                    <a:bodyPr/>
                    <a:lstStyle/>
                    <a:p>
                      <a:pPr algn="l" fontAlgn="t"/>
                      <a:r>
                        <a:rPr lang="en-GB" sz="1100" kern="1200" dirty="0"/>
                        <a:t>2522</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Phase 3 RCT LTE: Efficacy and safety of biosimilar BI 69550 and ADA in RA</a:t>
                      </a:r>
                    </a:p>
                  </a:txBody>
                  <a:tcPr marL="36000" marR="36000" marT="18000" marB="18000" anchor="ctr"/>
                </a:tc>
                <a:tc>
                  <a:txBody>
                    <a:bodyPr/>
                    <a:lstStyle/>
                    <a:p>
                      <a:pPr algn="l" fontAlgn="t"/>
                      <a:r>
                        <a:rPr lang="en-GB" sz="1100" kern="1200" dirty="0"/>
                        <a:t>2513</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Change in disease activity after switching from ETN to Benepali</a:t>
                      </a:r>
                    </a:p>
                  </a:txBody>
                  <a:tcPr marL="36000" marR="36000" marT="18000" marB="18000" anchor="ctr"/>
                </a:tc>
                <a:extLst>
                  <a:ext uri="{0D108BD9-81ED-4DB2-BD59-A6C34878D82A}">
                    <a16:rowId xmlns:a16="http://schemas.microsoft.com/office/drawing/2014/main" val="3431533651"/>
                  </a:ext>
                </a:extLst>
              </a:tr>
              <a:tr h="244916">
                <a:tc>
                  <a:txBody>
                    <a:bodyPr/>
                    <a:lstStyle/>
                    <a:p>
                      <a:pPr algn="l" fontAlgn="t"/>
                      <a:r>
                        <a:rPr lang="en-GB" sz="1100" kern="1200" dirty="0"/>
                        <a:t>2550</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Phase 3 RCT: Efficacy and safety when switching between ETN and GP201 in RA</a:t>
                      </a:r>
                    </a:p>
                  </a:txBody>
                  <a:tcPr marL="36000" marR="36000" marT="18000" marB="18000" anchor="ctr"/>
                </a:tc>
                <a:tc>
                  <a:txBody>
                    <a:bodyPr/>
                    <a:lstStyle/>
                    <a:p>
                      <a:pPr algn="l" fontAlgn="t"/>
                      <a:r>
                        <a:rPr lang="en-GB" sz="1100" kern="1200" dirty="0"/>
                        <a:t>2533</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Switching patients from ETN to Benepali: retrospective observational study</a:t>
                      </a:r>
                    </a:p>
                  </a:txBody>
                  <a:tcPr marL="36000" marR="36000" marT="18000" marB="18000" anchor="ctr"/>
                </a:tc>
                <a:extLst>
                  <a:ext uri="{0D108BD9-81ED-4DB2-BD59-A6C34878D82A}">
                    <a16:rowId xmlns:a16="http://schemas.microsoft.com/office/drawing/2014/main" val="4115972004"/>
                  </a:ext>
                </a:extLst>
              </a:tr>
              <a:tr h="217657">
                <a:tc>
                  <a:txBody>
                    <a:bodyPr/>
                    <a:lstStyle/>
                    <a:p>
                      <a:pPr algn="l" fontAlgn="t"/>
                      <a:r>
                        <a:rPr lang="en-GB" sz="1100" kern="1200" dirty="0"/>
                        <a:t>2593</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Phase 3 RCT: Efficacy and safety of biosimilar IBI30 and reference ADA in AS</a:t>
                      </a:r>
                    </a:p>
                  </a:txBody>
                  <a:tcPr marL="36000" marR="36000" marT="18000" marB="18000" anchor="ctr"/>
                </a:tc>
                <a:tc>
                  <a:txBody>
                    <a:bodyPr/>
                    <a:lstStyle/>
                    <a:p>
                      <a:pPr algn="l" fontAlgn="t"/>
                      <a:r>
                        <a:rPr lang="en-GB" sz="1100" kern="1200" dirty="0"/>
                        <a:t>2534</a:t>
                      </a:r>
                      <a:endParaRPr lang="en-GB" sz="1100" kern="1200" dirty="0">
                        <a:solidFill>
                          <a:schemeClr val="dk1"/>
                        </a:solidFill>
                        <a:latin typeface="+mn-lt"/>
                        <a:ea typeface="+mn-ea"/>
                        <a:cs typeface="+mn-cs"/>
                      </a:endParaRP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Impact of block switch to biosimilar ETN in practice in different rheumatic diseases</a:t>
                      </a:r>
                    </a:p>
                  </a:txBody>
                  <a:tcPr marL="36000" marR="36000" marT="18000" marB="18000" anchor="ctr"/>
                </a:tc>
                <a:extLst>
                  <a:ext uri="{0D108BD9-81ED-4DB2-BD59-A6C34878D82A}">
                    <a16:rowId xmlns:a16="http://schemas.microsoft.com/office/drawing/2014/main" val="1772224693"/>
                  </a:ext>
                </a:extLst>
              </a:tr>
              <a:tr h="23378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effectLst/>
                          <a:latin typeface="+mn-lt"/>
                          <a:ea typeface="+mn-ea"/>
                          <a:cs typeface="+mn-cs"/>
                        </a:rPr>
                        <a:t>Clinical use</a:t>
                      </a:r>
                    </a:p>
                  </a:txBody>
                  <a:tcPr marL="4763" marR="4763" marT="4763" marB="0" anchor="ctr">
                    <a:solidFill>
                      <a:schemeClr val="tx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b="1" kern="1200" dirty="0">
                        <a:solidFill>
                          <a:schemeClr val="lt1"/>
                        </a:solidFill>
                        <a:effectLst/>
                        <a:latin typeface="+mn-lt"/>
                        <a:ea typeface="+mn-ea"/>
                        <a:cs typeface="+mn-cs"/>
                      </a:endParaRPr>
                    </a:p>
                  </a:txBody>
                  <a:tcPr marL="36000" marR="36000" marT="18000" marB="18000">
                    <a:solidFill>
                      <a:schemeClr val="tx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effectLst/>
                          <a:latin typeface="+mn-lt"/>
                          <a:ea typeface="+mn-ea"/>
                          <a:cs typeface="+mn-cs"/>
                        </a:rPr>
                        <a:t>Miscellaneous</a:t>
                      </a:r>
                    </a:p>
                  </a:txBody>
                  <a:tcPr marL="4763" marR="4763" marT="4763" marB="0" anchor="ctr">
                    <a:solidFill>
                      <a:schemeClr val="tx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1" kern="1200" dirty="0">
                        <a:solidFill>
                          <a:schemeClr val="lt1"/>
                        </a:solidFill>
                        <a:effectLst/>
                        <a:latin typeface="+mn-lt"/>
                        <a:ea typeface="+mn-ea"/>
                        <a:cs typeface="+mn-cs"/>
                      </a:endParaRPr>
                    </a:p>
                  </a:txBody>
                  <a:tcPr marL="36000" marR="36000" marT="18000" marB="18000">
                    <a:solidFill>
                      <a:schemeClr val="tx1"/>
                    </a:solidFill>
                  </a:tcPr>
                </a:tc>
                <a:extLst>
                  <a:ext uri="{0D108BD9-81ED-4DB2-BD59-A6C34878D82A}">
                    <a16:rowId xmlns:a16="http://schemas.microsoft.com/office/drawing/2014/main" val="1499247216"/>
                  </a:ext>
                </a:extLst>
              </a:tr>
              <a:tr h="234438">
                <a:tc>
                  <a:txBody>
                    <a:bodyPr/>
                    <a:lstStyle/>
                    <a:p>
                      <a:pPr algn="l" fontAlgn="t"/>
                      <a:r>
                        <a:rPr lang="en-GB" sz="1100" kern="1200" dirty="0">
                          <a:solidFill>
                            <a:schemeClr val="dk1"/>
                          </a:solidFill>
                          <a:latin typeface="+mn-lt"/>
                          <a:ea typeface="+mn-ea"/>
                          <a:cs typeface="+mn-cs"/>
                        </a:rPr>
                        <a:t>1532</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Immunogenicity and clinical efficacy: effect on administration-related reaction in </a:t>
                      </a:r>
                      <a:r>
                        <a:rPr lang="en-GB" sz="1100" dirty="0" err="1"/>
                        <a:t>TNFi</a:t>
                      </a:r>
                      <a:endParaRPr lang="en-GB" sz="1100" dirty="0"/>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216</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err="1"/>
                        <a:t>Inflectra</a:t>
                      </a:r>
                      <a:r>
                        <a:rPr lang="en-GB" sz="1100" dirty="0"/>
                        <a:t> and Remicade use and cost in Canada under provincial drug plans in 2016</a:t>
                      </a:r>
                    </a:p>
                  </a:txBody>
                  <a:tcPr marL="36000" marR="36000" marT="18000" marB="18000" anchor="ctr"/>
                </a:tc>
                <a:extLst>
                  <a:ext uri="{0D108BD9-81ED-4DB2-BD59-A6C34878D82A}">
                    <a16:rowId xmlns:a16="http://schemas.microsoft.com/office/drawing/2014/main" val="2965533850"/>
                  </a:ext>
                </a:extLst>
              </a:tr>
              <a:tr h="233477">
                <a:tc>
                  <a:txBody>
                    <a:bodyPr/>
                    <a:lstStyle/>
                    <a:p>
                      <a:pPr algn="l" fontAlgn="t"/>
                      <a:r>
                        <a:rPr lang="en-GB" sz="1100" kern="1200" dirty="0">
                          <a:solidFill>
                            <a:schemeClr val="dk1"/>
                          </a:solidFill>
                          <a:latin typeface="+mn-lt"/>
                          <a:ea typeface="+mn-ea"/>
                          <a:cs typeface="+mn-cs"/>
                        </a:rPr>
                        <a:t>1891</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Patterns of biosimilar use in the RISE Registry</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559</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Joint progression based on baseline demographics and disease characteristics</a:t>
                      </a:r>
                    </a:p>
                  </a:txBody>
                  <a:tcPr marL="36000" marR="36000" marT="18000" marB="18000" anchor="ctr"/>
                </a:tc>
                <a:extLst>
                  <a:ext uri="{0D108BD9-81ED-4DB2-BD59-A6C34878D82A}">
                    <a16:rowId xmlns:a16="http://schemas.microsoft.com/office/drawing/2014/main" val="3991755412"/>
                  </a:ext>
                </a:extLst>
              </a:tr>
              <a:tr h="228600">
                <a:tc>
                  <a:txBody>
                    <a:bodyPr/>
                    <a:lstStyle/>
                    <a:p>
                      <a:pPr algn="l" fontAlgn="t"/>
                      <a:r>
                        <a:rPr lang="en-GB" sz="1100" kern="1200" dirty="0">
                          <a:solidFill>
                            <a:schemeClr val="dk1"/>
                          </a:solidFill>
                          <a:latin typeface="+mn-lt"/>
                          <a:ea typeface="+mn-ea"/>
                          <a:cs typeface="+mn-cs"/>
                        </a:rPr>
                        <a:t>2154</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Biosimilar IFX in RA, </a:t>
                      </a:r>
                      <a:r>
                        <a:rPr lang="en-GB" sz="1100" dirty="0" err="1"/>
                        <a:t>PsA</a:t>
                      </a:r>
                      <a:r>
                        <a:rPr lang="en-GB" sz="1100" dirty="0"/>
                        <a:t>, and AS in France: characteristics and clinical outcomes</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700</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Immunogenicity of originator and biosimilar IFX in </a:t>
                      </a:r>
                      <a:r>
                        <a:rPr lang="en-GB" sz="1100" dirty="0" err="1"/>
                        <a:t>SpA</a:t>
                      </a:r>
                      <a:r>
                        <a:rPr lang="en-GB" sz="1100" dirty="0"/>
                        <a:t>, RA, </a:t>
                      </a:r>
                      <a:r>
                        <a:rPr lang="en-GB" sz="1100" dirty="0" err="1"/>
                        <a:t>PsA</a:t>
                      </a:r>
                      <a:r>
                        <a:rPr lang="en-GB" sz="1100" dirty="0"/>
                        <a:t>, UC, CD, or Ps</a:t>
                      </a:r>
                    </a:p>
                  </a:txBody>
                  <a:tcPr marL="36000" marR="36000" marT="18000" marB="18000" anchor="ctr"/>
                </a:tc>
                <a:extLst>
                  <a:ext uri="{0D108BD9-81ED-4DB2-BD59-A6C34878D82A}">
                    <a16:rowId xmlns:a16="http://schemas.microsoft.com/office/drawing/2014/main" val="328186214"/>
                  </a:ext>
                </a:extLst>
              </a:tr>
              <a:tr h="223284">
                <a:tc>
                  <a:txBody>
                    <a:bodyPr/>
                    <a:lstStyle/>
                    <a:p>
                      <a:pPr algn="l" fontAlgn="t"/>
                      <a:r>
                        <a:rPr lang="en-GB" sz="1100" kern="1200" dirty="0">
                          <a:solidFill>
                            <a:schemeClr val="dk1"/>
                          </a:solidFill>
                          <a:latin typeface="+mn-lt"/>
                          <a:ea typeface="+mn-ea"/>
                          <a:cs typeface="+mn-cs"/>
                        </a:rPr>
                        <a:t>2384</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Biosimilar use in young adults with JIA in Germany</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1175</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Pricing policy, market share, and prescription patterns of ETN and biosimilar in Sweden</a:t>
                      </a:r>
                    </a:p>
                  </a:txBody>
                  <a:tcPr marL="36000" marR="36000" marT="18000" marB="18000" anchor="ctr"/>
                </a:tc>
                <a:extLst>
                  <a:ext uri="{0D108BD9-81ED-4DB2-BD59-A6C34878D82A}">
                    <a16:rowId xmlns:a16="http://schemas.microsoft.com/office/drawing/2014/main" val="1322824836"/>
                  </a:ext>
                </a:extLst>
              </a:tr>
              <a:tr h="202742">
                <a:tc>
                  <a:txBody>
                    <a:bodyPr/>
                    <a:lstStyle/>
                    <a:p>
                      <a:pPr algn="l" fontAlgn="t"/>
                      <a:r>
                        <a:rPr lang="en-GB" sz="1100" kern="1200" dirty="0">
                          <a:solidFill>
                            <a:schemeClr val="dk1"/>
                          </a:solidFill>
                          <a:latin typeface="+mn-lt"/>
                          <a:ea typeface="+mn-ea"/>
                          <a:cs typeface="+mn-cs"/>
                        </a:rPr>
                        <a:t>2512</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Treatment continuation on ETN originator compared with ETN biosimilar</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1769</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Efficacy and safety of </a:t>
                      </a:r>
                      <a:r>
                        <a:rPr lang="en-GB" sz="1100" dirty="0" err="1"/>
                        <a:t>biomimic</a:t>
                      </a:r>
                      <a:r>
                        <a:rPr lang="en-GB" sz="1100" dirty="0"/>
                        <a:t> RTX in granulomatosis with polyangiitis</a:t>
                      </a:r>
                    </a:p>
                  </a:txBody>
                  <a:tcPr marL="36000" marR="36000" marT="18000" marB="18000" anchor="ctr"/>
                </a:tc>
                <a:extLst>
                  <a:ext uri="{0D108BD9-81ED-4DB2-BD59-A6C34878D82A}">
                    <a16:rowId xmlns:a16="http://schemas.microsoft.com/office/drawing/2014/main" val="4235604995"/>
                  </a:ext>
                </a:extLst>
              </a:tr>
              <a:tr h="377611">
                <a:tc>
                  <a:txBody>
                    <a:bodyPr/>
                    <a:lstStyle/>
                    <a:p>
                      <a:pPr algn="l" fontAlgn="t"/>
                      <a:r>
                        <a:rPr lang="en-GB" sz="1100" kern="1200" dirty="0">
                          <a:solidFill>
                            <a:schemeClr val="dk1"/>
                          </a:solidFill>
                          <a:latin typeface="+mn-lt"/>
                          <a:ea typeface="+mn-ea"/>
                          <a:cs typeface="+mn-cs"/>
                        </a:rPr>
                        <a:t>2530</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Uncovering clinicians’ gaps and attitudes toward biosimilars: impact of a 2-phase educational program</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2514</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Development of a </a:t>
                      </a:r>
                      <a:r>
                        <a:rPr lang="en-GB" sz="1100" dirty="0" err="1"/>
                        <a:t>sc</a:t>
                      </a:r>
                      <a:r>
                        <a:rPr lang="en-GB" sz="1100" dirty="0"/>
                        <a:t> formulation of CT-P13 (IFX): lower immunogenicity vs iv treatment?</a:t>
                      </a:r>
                    </a:p>
                  </a:txBody>
                  <a:tcPr marL="36000" marR="36000" marT="18000" marB="18000" anchor="ctr"/>
                </a:tc>
                <a:extLst>
                  <a:ext uri="{0D108BD9-81ED-4DB2-BD59-A6C34878D82A}">
                    <a16:rowId xmlns:a16="http://schemas.microsoft.com/office/drawing/2014/main" val="260967543"/>
                  </a:ext>
                </a:extLst>
              </a:tr>
              <a:tr h="236952">
                <a:tc>
                  <a:txBody>
                    <a:bodyPr/>
                    <a:lstStyle/>
                    <a:p>
                      <a:pPr algn="l" fontAlgn="t"/>
                      <a:r>
                        <a:rPr lang="en-GB" sz="1100" kern="1200" dirty="0">
                          <a:solidFill>
                            <a:schemeClr val="dk1"/>
                          </a:solidFill>
                          <a:latin typeface="+mn-lt"/>
                          <a:ea typeface="+mn-ea"/>
                          <a:cs typeface="+mn-cs"/>
                        </a:rPr>
                        <a:t>2532</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TURKBIO Registry: efficacy and drug survival of the CT–P13 vs IFX</a:t>
                      </a:r>
                    </a:p>
                  </a:txBody>
                  <a:tcPr marL="36000" marR="36000" marT="18000" marB="18000" anchor="ctr"/>
                </a:tc>
                <a:tc>
                  <a:txBody>
                    <a:bodyPr/>
                    <a:lstStyle/>
                    <a:p>
                      <a:pPr algn="l" fontAlgn="t"/>
                      <a:r>
                        <a:rPr lang="en-GB" sz="1100" kern="1200" dirty="0">
                          <a:solidFill>
                            <a:schemeClr val="dk1"/>
                          </a:solidFill>
                          <a:latin typeface="+mn-lt"/>
                          <a:ea typeface="+mn-ea"/>
                          <a:cs typeface="+mn-cs"/>
                        </a:rPr>
                        <a:t> 2994</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Costs of nonmedical switching from originator to biosimilar ETN in RA</a:t>
                      </a:r>
                    </a:p>
                  </a:txBody>
                  <a:tcPr marL="36000" marR="36000" marT="18000" marB="18000" anchor="ctr"/>
                </a:tc>
                <a:extLst>
                  <a:ext uri="{0D108BD9-81ED-4DB2-BD59-A6C34878D82A}">
                    <a16:rowId xmlns:a16="http://schemas.microsoft.com/office/drawing/2014/main" val="689811204"/>
                  </a:ext>
                </a:extLst>
              </a:tr>
              <a:tr h="223284">
                <a:tc>
                  <a:txBody>
                    <a:bodyPr/>
                    <a:lstStyle/>
                    <a:p>
                      <a:pPr algn="l" fontAlgn="t"/>
                      <a:r>
                        <a:rPr lang="en-GB" sz="1100" kern="1200" dirty="0">
                          <a:solidFill>
                            <a:schemeClr val="dk1"/>
                          </a:solidFill>
                          <a:latin typeface="+mn-lt"/>
                          <a:ea typeface="+mn-ea"/>
                          <a:cs typeface="+mn-cs"/>
                        </a:rPr>
                        <a:t>2537</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Pan-European study: effectiveness of switching from ETN to SB4 in RA and </a:t>
                      </a:r>
                      <a:r>
                        <a:rPr lang="en-GB" sz="1100" dirty="0" err="1"/>
                        <a:t>AxSpA</a:t>
                      </a:r>
                      <a:endParaRPr lang="en-GB" sz="1100" dirty="0"/>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2515</a:t>
                      </a:r>
                    </a:p>
                  </a:txBody>
                  <a:tcPr marL="36000" marR="36000" marT="18000" marB="1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Joint progression according to disease activity states in RA with CT-P10 vs RTX</a:t>
                      </a:r>
                    </a:p>
                  </a:txBody>
                  <a:tcPr marL="36000" marR="36000" marT="18000" marB="18000" anchor="ctr"/>
                </a:tc>
                <a:extLst>
                  <a:ext uri="{0D108BD9-81ED-4DB2-BD59-A6C34878D82A}">
                    <a16:rowId xmlns:a16="http://schemas.microsoft.com/office/drawing/2014/main" val="3231154518"/>
                  </a:ext>
                </a:extLst>
              </a:tr>
              <a:tr h="176050">
                <a:tc>
                  <a:txBody>
                    <a:bodyPr/>
                    <a:lstStyle/>
                    <a:p>
                      <a:pPr algn="l" fontAlgn="t"/>
                      <a:r>
                        <a:rPr lang="en-GB" sz="1100" kern="1200" dirty="0">
                          <a:solidFill>
                            <a:schemeClr val="dk1"/>
                          </a:solidFill>
                          <a:latin typeface="+mn-lt"/>
                          <a:ea typeface="+mn-ea"/>
                          <a:cs typeface="+mn-cs"/>
                        </a:rPr>
                        <a:t>2539</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SB4 vs ETN originator as first-line treatment for RA in routine clinical care</a:t>
                      </a:r>
                    </a:p>
                  </a:txBody>
                  <a:tcPr marL="36000" marR="36000" marT="18000" marB="18000" anchor="ctr"/>
                </a:tc>
                <a:tc>
                  <a:txBody>
                    <a:bodyPr/>
                    <a:lstStyle/>
                    <a:p>
                      <a:endParaRPr lang="en-GB"/>
                    </a:p>
                  </a:txBody>
                  <a:tcPr marL="36000" marR="36000" marT="18000" marB="18000" anchor="ctr"/>
                </a:tc>
                <a:tc>
                  <a:txBody>
                    <a:bodyPr/>
                    <a:lstStyle/>
                    <a:p>
                      <a:endParaRPr lang="en-GB" dirty="0"/>
                    </a:p>
                  </a:txBody>
                  <a:tcPr marL="36000" marR="36000" marT="18000" marB="18000" anchor="ctr"/>
                </a:tc>
                <a:extLst>
                  <a:ext uri="{0D108BD9-81ED-4DB2-BD59-A6C34878D82A}">
                    <a16:rowId xmlns:a16="http://schemas.microsoft.com/office/drawing/2014/main" val="1121388365"/>
                  </a:ext>
                </a:extLst>
              </a:tr>
              <a:tr h="377611">
                <a:tc>
                  <a:txBody>
                    <a:bodyPr/>
                    <a:lstStyle/>
                    <a:p>
                      <a:pPr algn="l" fontAlgn="t"/>
                      <a:r>
                        <a:rPr lang="en-GB" sz="1100" kern="1200" dirty="0">
                          <a:solidFill>
                            <a:schemeClr val="dk1"/>
                          </a:solidFill>
                          <a:latin typeface="+mn-lt"/>
                          <a:ea typeface="+mn-ea"/>
                          <a:cs typeface="+mn-cs"/>
                        </a:rPr>
                        <a:t>2543</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Korean College of Rheumatology Biologics Registry: retention and safety of biosimilar CT-P13 in patients with RA</a:t>
                      </a:r>
                    </a:p>
                  </a:txBody>
                  <a:tcPr marL="36000" marR="36000" marT="18000" marB="18000" anchor="ctr"/>
                </a:tc>
                <a:tc>
                  <a:txBody>
                    <a:bodyPr/>
                    <a:lstStyle/>
                    <a:p>
                      <a:endParaRPr lang="en-GB"/>
                    </a:p>
                  </a:txBody>
                  <a:tcPr marL="36000" marR="36000" marT="18000" marB="18000" anchor="ctr"/>
                </a:tc>
                <a:tc>
                  <a:txBody>
                    <a:bodyPr/>
                    <a:lstStyle/>
                    <a:p>
                      <a:endParaRPr lang="en-GB" dirty="0"/>
                    </a:p>
                  </a:txBody>
                  <a:tcPr marL="36000" marR="36000" marT="18000" marB="18000" anchor="ctr"/>
                </a:tc>
                <a:extLst>
                  <a:ext uri="{0D108BD9-81ED-4DB2-BD59-A6C34878D82A}">
                    <a16:rowId xmlns:a16="http://schemas.microsoft.com/office/drawing/2014/main" val="202829443"/>
                  </a:ext>
                </a:extLst>
              </a:tr>
              <a:tr h="247048">
                <a:tc>
                  <a:txBody>
                    <a:bodyPr/>
                    <a:lstStyle/>
                    <a:p>
                      <a:pPr algn="l" fontAlgn="t"/>
                      <a:r>
                        <a:rPr lang="en-GB" sz="1100" kern="1200" dirty="0">
                          <a:solidFill>
                            <a:schemeClr val="dk1"/>
                          </a:solidFill>
                          <a:latin typeface="+mn-lt"/>
                          <a:ea typeface="+mn-ea"/>
                          <a:cs typeface="+mn-cs"/>
                        </a:rPr>
                        <a:t>2617</a:t>
                      </a:r>
                    </a:p>
                  </a:txBody>
                  <a:tcPr marL="4763" marR="4763" marT="4763"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12 weeks of biosimilar ADA in Indian patients with symptomatic acute</a:t>
                      </a:r>
                      <a:r>
                        <a:rPr lang="en-GB" sz="1100" dirty="0">
                          <a:latin typeface="Arial" panose="020B0604020202020204" pitchFamily="34" charset="0"/>
                          <a:cs typeface="Arial" panose="020B0604020202020204" pitchFamily="34" charset="0"/>
                        </a:rPr>
                        <a:t>–</a:t>
                      </a:r>
                      <a:r>
                        <a:rPr lang="en-GB" sz="1100" dirty="0"/>
                        <a:t>chronic AS</a:t>
                      </a:r>
                    </a:p>
                  </a:txBody>
                  <a:tcPr marL="36000" marR="36000" marT="18000" marB="18000" anchor="ctr"/>
                </a:tc>
                <a:tc>
                  <a:txBody>
                    <a:bodyPr/>
                    <a:lstStyle/>
                    <a:p>
                      <a:endParaRPr lang="en-GB"/>
                    </a:p>
                  </a:txBody>
                  <a:tcPr marL="36000" marR="36000" marT="18000" marB="18000" anchor="ctr"/>
                </a:tc>
                <a:tc>
                  <a:txBody>
                    <a:bodyPr/>
                    <a:lstStyle/>
                    <a:p>
                      <a:endParaRPr lang="en-GB" dirty="0"/>
                    </a:p>
                  </a:txBody>
                  <a:tcPr marL="36000" marR="36000" marT="18000" marB="18000" anchor="ctr"/>
                </a:tc>
                <a:extLst>
                  <a:ext uri="{0D108BD9-81ED-4DB2-BD59-A6C34878D82A}">
                    <a16:rowId xmlns:a16="http://schemas.microsoft.com/office/drawing/2014/main" val="1759761714"/>
                  </a:ext>
                </a:extLst>
              </a:tr>
            </a:tbl>
          </a:graphicData>
        </a:graphic>
      </p:graphicFrame>
    </p:spTree>
    <p:extLst>
      <p:ext uri="{BB962C8B-B14F-4D97-AF65-F5344CB8AC3E}">
        <p14:creationId xmlns:p14="http://schemas.microsoft.com/office/powerpoint/2010/main" val="109560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Biosimilars: Multiple switches</a:t>
            </a:r>
          </a:p>
        </p:txBody>
      </p:sp>
      <p:sp>
        <p:nvSpPr>
          <p:cNvPr id="11" name="Content Placeholder 10"/>
          <p:cNvSpPr>
            <a:spLocks noGrp="1"/>
          </p:cNvSpPr>
          <p:nvPr>
            <p:ph sz="half" idx="1"/>
          </p:nvPr>
        </p:nvSpPr>
        <p:spPr>
          <a:xfrm>
            <a:off x="335359" y="1268416"/>
            <a:ext cx="6616698" cy="4467890"/>
          </a:xfrm>
        </p:spPr>
        <p:txBody>
          <a:bodyPr wrap="square">
            <a:spAutoFit/>
          </a:bodyPr>
          <a:lstStyle/>
          <a:p>
            <a:pPr>
              <a:spcBef>
                <a:spcPts val="500"/>
              </a:spcBef>
            </a:pPr>
            <a:r>
              <a:rPr lang="en-US" sz="1600" b="1" noProof="0" dirty="0"/>
              <a:t>Sweden</a:t>
            </a:r>
          </a:p>
          <a:p>
            <a:pPr lvl="1">
              <a:spcBef>
                <a:spcPts val="500"/>
              </a:spcBef>
            </a:pPr>
            <a:r>
              <a:rPr lang="en-US" sz="1400" noProof="0" dirty="0"/>
              <a:t>SB4 introduced in Sweden 2016: lower price than ETN originator</a:t>
            </a:r>
          </a:p>
          <a:p>
            <a:pPr lvl="1">
              <a:spcBef>
                <a:spcPts val="500"/>
              </a:spcBef>
            </a:pPr>
            <a:r>
              <a:rPr lang="en-US" sz="1400" noProof="0" dirty="0"/>
              <a:t>ETN then became cheaper; patients asked to switch back</a:t>
            </a:r>
          </a:p>
          <a:p>
            <a:pPr lvl="1">
              <a:spcBef>
                <a:spcPts val="500"/>
              </a:spcBef>
            </a:pPr>
            <a:r>
              <a:rPr lang="en-US" sz="1400" noProof="0" dirty="0"/>
              <a:t>143 patients switched ETN </a:t>
            </a:r>
            <a:r>
              <a:rPr lang="en-US" sz="1400" noProof="0" dirty="0">
                <a:sym typeface="Wingdings" panose="05000000000000000000" pitchFamily="2" charset="2"/>
              </a:rPr>
              <a:t> SB4  ETN</a:t>
            </a:r>
          </a:p>
          <a:p>
            <a:pPr lvl="2">
              <a:spcBef>
                <a:spcPts val="500"/>
              </a:spcBef>
            </a:pPr>
            <a:r>
              <a:rPr lang="en-US" sz="1200" noProof="0" dirty="0">
                <a:sym typeface="Wingdings" panose="05000000000000000000" pitchFamily="2" charset="2"/>
              </a:rPr>
              <a:t>97 completed switching protocol </a:t>
            </a:r>
          </a:p>
          <a:p>
            <a:pPr lvl="2">
              <a:spcBef>
                <a:spcPts val="500"/>
              </a:spcBef>
            </a:pPr>
            <a:r>
              <a:rPr lang="en-US" sz="1200" noProof="0" dirty="0">
                <a:sym typeface="Wingdings" panose="05000000000000000000" pitchFamily="2" charset="2"/>
              </a:rPr>
              <a:t>45 D/C before mandated switch (Day 544); 23 switched back to ETN, 22 D/C</a:t>
            </a:r>
          </a:p>
          <a:p>
            <a:pPr lvl="1">
              <a:spcBef>
                <a:spcPts val="500"/>
              </a:spcBef>
            </a:pPr>
            <a:r>
              <a:rPr lang="en-US" sz="1400" noProof="0" dirty="0">
                <a:sym typeface="Wingdings" panose="05000000000000000000" pitchFamily="2" charset="2"/>
              </a:rPr>
              <a:t>Switchers compared with 2013 historical ETN cohort (n=97)</a:t>
            </a:r>
          </a:p>
          <a:p>
            <a:pPr>
              <a:spcBef>
                <a:spcPts val="500"/>
              </a:spcBef>
            </a:pPr>
            <a:r>
              <a:rPr lang="en-US" sz="1600" b="1" noProof="0" dirty="0">
                <a:sym typeface="Wingdings" panose="05000000000000000000" pitchFamily="2" charset="2"/>
              </a:rPr>
              <a:t>DANBIO registry </a:t>
            </a:r>
          </a:p>
          <a:p>
            <a:pPr lvl="1">
              <a:spcBef>
                <a:spcPts val="500"/>
              </a:spcBef>
            </a:pPr>
            <a:r>
              <a:rPr lang="en-US" sz="1400" noProof="0" dirty="0"/>
              <a:t>Mandatory switch ETN </a:t>
            </a:r>
            <a:r>
              <a:rPr lang="en-US" sz="1400" noProof="0" dirty="0">
                <a:sym typeface="Wingdings" panose="05000000000000000000" pitchFamily="2" charset="2"/>
              </a:rPr>
              <a:t> SB4 (</a:t>
            </a:r>
            <a:r>
              <a:rPr lang="en-US" sz="1400" noProof="0" dirty="0"/>
              <a:t>Denmark, Aug 2016)</a:t>
            </a:r>
          </a:p>
          <a:p>
            <a:pPr lvl="1">
              <a:spcBef>
                <a:spcPts val="500"/>
              </a:spcBef>
            </a:pPr>
            <a:r>
              <a:rPr lang="en-US" sz="1400" noProof="0" dirty="0">
                <a:sym typeface="Wingdings" panose="05000000000000000000" pitchFamily="2" charset="2"/>
              </a:rPr>
              <a:t>Some switched back (DANBIO, through Aug 2017) </a:t>
            </a:r>
          </a:p>
          <a:p>
            <a:pPr lvl="1">
              <a:spcBef>
                <a:spcPts val="500"/>
              </a:spcBef>
            </a:pPr>
            <a:r>
              <a:rPr lang="en-US" sz="1400" noProof="0" dirty="0">
                <a:sym typeface="Wingdings" panose="05000000000000000000" pitchFamily="2" charset="2"/>
              </a:rPr>
              <a:t>1621 switchers; 299 (18%) withdrew SB4; 120 (7%) switched back to ETN (104 </a:t>
            </a:r>
            <a:r>
              <a:rPr lang="en-US" sz="1400" noProof="0" dirty="0">
                <a:sym typeface="Wingdings"/>
              </a:rPr>
              <a:t> other biologic; </a:t>
            </a:r>
            <a:r>
              <a:rPr lang="en-US" sz="1400" noProof="0" dirty="0">
                <a:sym typeface="Wingdings" panose="05000000000000000000" pitchFamily="2" charset="2"/>
              </a:rPr>
              <a:t>65 no </a:t>
            </a:r>
            <a:r>
              <a:rPr lang="en-US" sz="1400" noProof="0" dirty="0">
                <a:sym typeface="Wingdings"/>
              </a:rPr>
              <a:t></a:t>
            </a:r>
            <a:r>
              <a:rPr lang="en-US" sz="1400" noProof="0" dirty="0">
                <a:sym typeface="Wingdings" panose="05000000000000000000" pitchFamily="2" charset="2"/>
              </a:rPr>
              <a:t> bDMARD)</a:t>
            </a:r>
          </a:p>
          <a:p>
            <a:pPr lvl="1">
              <a:spcBef>
                <a:spcPts val="500"/>
              </a:spcBef>
            </a:pPr>
            <a:r>
              <a:rPr lang="en-US" sz="1400" noProof="0" dirty="0">
                <a:sym typeface="Wingdings" panose="05000000000000000000" pitchFamily="2" charset="2"/>
              </a:rPr>
              <a:t>Reasons for switch back: loss of efficacy (LOE; 52%), AEs (39%)</a:t>
            </a:r>
          </a:p>
          <a:p>
            <a:pPr lvl="1">
              <a:spcBef>
                <a:spcPts val="500"/>
              </a:spcBef>
            </a:pPr>
            <a:r>
              <a:rPr lang="en-US" sz="1400" dirty="0">
                <a:sym typeface="Wingdings" panose="05000000000000000000" pitchFamily="2" charset="2"/>
              </a:rPr>
              <a:t>“</a:t>
            </a:r>
            <a:r>
              <a:rPr lang="en-US" sz="1400" noProof="0" dirty="0">
                <a:sym typeface="Wingdings" panose="05000000000000000000" pitchFamily="2" charset="2"/>
              </a:rPr>
              <a:t>LOE back-switchers”: PGA increased, CRP and SJC “largely unchanged”</a:t>
            </a:r>
          </a:p>
          <a:p>
            <a:pPr lvl="1">
              <a:spcBef>
                <a:spcPts val="500"/>
              </a:spcBef>
            </a:pPr>
            <a:r>
              <a:rPr lang="en-US" sz="1400" noProof="0" dirty="0">
                <a:sym typeface="Wingdings" panose="05000000000000000000" pitchFamily="2" charset="2"/>
              </a:rPr>
              <a:t>“Nocebo” effect (also, originator still available as 25 or 50 mg powder)</a:t>
            </a:r>
          </a:p>
          <a:p>
            <a:pPr>
              <a:spcBef>
                <a:spcPts val="500"/>
              </a:spcBef>
            </a:pPr>
            <a:endParaRPr lang="en-US" sz="1600" noProof="0" dirty="0">
              <a:sym typeface="Wingdings" panose="05000000000000000000" pitchFamily="2" charset="2"/>
            </a:endParaRPr>
          </a:p>
        </p:txBody>
      </p:sp>
      <p:sp>
        <p:nvSpPr>
          <p:cNvPr id="9" name="Text Placeholder 8"/>
          <p:cNvSpPr>
            <a:spLocks noGrp="1"/>
          </p:cNvSpPr>
          <p:nvPr>
            <p:ph type="body" sz="quarter" idx="10"/>
          </p:nvPr>
        </p:nvSpPr>
        <p:spPr/>
        <p:txBody>
          <a:bodyPr/>
          <a:lstStyle/>
          <a:p>
            <a:r>
              <a:rPr lang="en-US" noProof="0" dirty="0" err="1"/>
              <a:t>Sigurdardottir</a:t>
            </a:r>
            <a:r>
              <a:rPr lang="en-US" noProof="0" dirty="0"/>
              <a:t> V, et al. EULAR 2018, Amsterdam, THU0222; </a:t>
            </a:r>
            <a:r>
              <a:rPr lang="en-US" noProof="0" dirty="0" err="1"/>
              <a:t>Glintborg</a:t>
            </a:r>
            <a:r>
              <a:rPr lang="en-US" noProof="0" dirty="0"/>
              <a:t> B, et al. Ibid, FRI0103</a:t>
            </a:r>
          </a:p>
          <a:p>
            <a:pPr lvl="0"/>
            <a:endParaRPr lang="en-US" noProof="0" dirty="0"/>
          </a:p>
        </p:txBody>
      </p:sp>
      <p:sp>
        <p:nvSpPr>
          <p:cNvPr id="8" name="Rectangle 7">
            <a:extLst>
              <a:ext uri="{FF2B5EF4-FFF2-40B4-BE49-F238E27FC236}">
                <a16:creationId xmlns:a16="http://schemas.microsoft.com/office/drawing/2014/main" id="{C6B47152-EA9B-4AB3-93E3-FBD84F08FCE7}"/>
              </a:ext>
            </a:extLst>
          </p:cNvPr>
          <p:cNvSpPr/>
          <p:nvPr/>
        </p:nvSpPr>
        <p:spPr>
          <a:xfrm>
            <a:off x="334963" y="5589584"/>
            <a:ext cx="10729912"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Multiple </a:t>
            </a:r>
            <a:r>
              <a:rPr kumimoji="0" lang="en-US" sz="2000" b="0" i="0" u="none" strike="noStrike" kern="1200" cap="none" spc="0" normalizeH="0" baseline="0" noProof="0" dirty="0" err="1">
                <a:ln>
                  <a:noFill/>
                </a:ln>
                <a:solidFill>
                  <a:prstClr val="white"/>
                </a:solidFill>
                <a:effectLst/>
                <a:uLnTx/>
                <a:uFillTx/>
                <a:latin typeface="Arial"/>
                <a:ea typeface="+mn-ea"/>
                <a:cs typeface="+mn-cs"/>
              </a:rPr>
              <a:t>bDMARD</a:t>
            </a:r>
            <a:r>
              <a:rPr kumimoji="0" lang="en-US" sz="2000" b="0" i="0" u="none" strike="noStrike" kern="1200" cap="none" spc="0" normalizeH="0" baseline="0" noProof="0" dirty="0">
                <a:ln>
                  <a:noFill/>
                </a:ln>
                <a:solidFill>
                  <a:prstClr val="white"/>
                </a:solidFill>
                <a:effectLst/>
                <a:uLnTx/>
                <a:uFillTx/>
                <a:latin typeface="Arial"/>
                <a:ea typeface="+mn-ea"/>
                <a:cs typeface="+mn-cs"/>
              </a:rPr>
              <a:t> switches may be tolerated and may </a:t>
            </a:r>
            <a:r>
              <a:rPr kumimoji="0" lang="en-US" sz="2000" b="0" i="0" u="none" strike="noStrike" kern="1200" cap="none" spc="0" normalizeH="0" baseline="0" noProof="0">
                <a:ln>
                  <a:noFill/>
                </a:ln>
                <a:solidFill>
                  <a:prstClr val="white"/>
                </a:solidFill>
                <a:effectLst/>
                <a:uLnTx/>
                <a:uFillTx/>
                <a:latin typeface="Arial"/>
                <a:ea typeface="+mn-ea"/>
                <a:cs typeface="+mn-cs"/>
              </a:rPr>
              <a:t>not significantly </a:t>
            </a:r>
            <a:r>
              <a:rPr kumimoji="0" lang="en-US" sz="2000" b="0" i="0" u="none" strike="noStrike" kern="1200" cap="none" spc="0" normalizeH="0" baseline="0" noProof="0" dirty="0">
                <a:ln>
                  <a:noFill/>
                </a:ln>
                <a:solidFill>
                  <a:prstClr val="white"/>
                </a:solidFill>
                <a:effectLst/>
                <a:uLnTx/>
                <a:uFillTx/>
                <a:latin typeface="Arial"/>
                <a:ea typeface="+mn-ea"/>
                <a:cs typeface="+mn-cs"/>
              </a:rPr>
              <a:t>impact clinical efficacy</a:t>
            </a:r>
          </a:p>
        </p:txBody>
      </p:sp>
      <p:grpSp>
        <p:nvGrpSpPr>
          <p:cNvPr id="27" name="Group 26">
            <a:extLst>
              <a:ext uri="{FF2B5EF4-FFF2-40B4-BE49-F238E27FC236}">
                <a16:creationId xmlns:a16="http://schemas.microsoft.com/office/drawing/2014/main" id="{C9EE9E88-7300-4568-935D-E3FC9EE8247C}"/>
              </a:ext>
            </a:extLst>
          </p:cNvPr>
          <p:cNvGrpSpPr/>
          <p:nvPr/>
        </p:nvGrpSpPr>
        <p:grpSpPr>
          <a:xfrm>
            <a:off x="6888088" y="1810681"/>
            <a:ext cx="4842891" cy="3475655"/>
            <a:chOff x="6921818" y="1686028"/>
            <a:chExt cx="4842891" cy="3585730"/>
          </a:xfrm>
        </p:grpSpPr>
        <p:sp>
          <p:nvSpPr>
            <p:cNvPr id="98" name="TextBox 97">
              <a:extLst/>
            </p:cNvPr>
            <p:cNvSpPr txBox="1"/>
            <p:nvPr/>
          </p:nvSpPr>
          <p:spPr>
            <a:xfrm>
              <a:off x="10289946" y="4123704"/>
              <a:ext cx="1474763" cy="381029"/>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Multiswitching cohort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Historical reference</a:t>
              </a:r>
            </a:p>
          </p:txBody>
        </p:sp>
        <p:cxnSp>
          <p:nvCxnSpPr>
            <p:cNvPr id="100" name="Straight Connector 99"/>
            <p:cNvCxnSpPr/>
            <p:nvPr/>
          </p:nvCxnSpPr>
          <p:spPr>
            <a:xfrm>
              <a:off x="9977436" y="4236774"/>
              <a:ext cx="22772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977436" y="4442464"/>
              <a:ext cx="22772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p:cNvPr>
            <p:cNvCxnSpPr>
              <a:cxnSpLocks/>
            </p:cNvCxnSpPr>
            <p:nvPr/>
          </p:nvCxnSpPr>
          <p:spPr>
            <a:xfrm>
              <a:off x="7823972" y="2647355"/>
              <a:ext cx="0" cy="2183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p:cNvPr>
            <p:cNvCxnSpPr>
              <a:cxnSpLocks/>
            </p:cNvCxnSpPr>
            <p:nvPr/>
          </p:nvCxnSpPr>
          <p:spPr>
            <a:xfrm>
              <a:off x="7767177" y="4767440"/>
              <a:ext cx="3430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p:cNvPr>
            <p:cNvSpPr txBox="1"/>
            <p:nvPr/>
          </p:nvSpPr>
          <p:spPr>
            <a:xfrm>
              <a:off x="7781328" y="4843894"/>
              <a:ext cx="87744"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17" name="TextBox 16">
              <a:extLst/>
            </p:cNvPr>
            <p:cNvSpPr txBox="1"/>
            <p:nvPr/>
          </p:nvSpPr>
          <p:spPr>
            <a:xfrm>
              <a:off x="7659051" y="4637353"/>
              <a:ext cx="87744" cy="19851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cxnSp>
          <p:nvCxnSpPr>
            <p:cNvPr id="18" name="Straight Connector 17">
              <a:extLst/>
            </p:cNvPr>
            <p:cNvCxnSpPr/>
            <p:nvPr/>
          </p:nvCxnSpPr>
          <p:spPr>
            <a:xfrm flipH="1">
              <a:off x="7767177" y="3705682"/>
              <a:ext cx="57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p:cNvPr>
            <p:cNvSpPr txBox="1"/>
            <p:nvPr/>
          </p:nvSpPr>
          <p:spPr>
            <a:xfrm>
              <a:off x="7571307" y="3589859"/>
              <a:ext cx="175489" cy="19851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50</a:t>
              </a:r>
            </a:p>
          </p:txBody>
        </p:sp>
        <p:cxnSp>
          <p:nvCxnSpPr>
            <p:cNvPr id="20" name="Straight Connector 19">
              <a:extLst/>
            </p:cNvPr>
            <p:cNvCxnSpPr/>
            <p:nvPr/>
          </p:nvCxnSpPr>
          <p:spPr>
            <a:xfrm flipH="1">
              <a:off x="7767177" y="2647355"/>
              <a:ext cx="57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p:cNvPr>
            <p:cNvSpPr txBox="1"/>
            <p:nvPr/>
          </p:nvSpPr>
          <p:spPr>
            <a:xfrm>
              <a:off x="7483562" y="2531532"/>
              <a:ext cx="263234" cy="19851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cxnSp>
          <p:nvCxnSpPr>
            <p:cNvPr id="22" name="Straight Connector 21">
              <a:extLst/>
            </p:cNvPr>
            <p:cNvCxnSpPr/>
            <p:nvPr/>
          </p:nvCxnSpPr>
          <p:spPr>
            <a:xfrm>
              <a:off x="8496089" y="4771060"/>
              <a:ext cx="0" cy="5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p:cNvPr>
            <p:cNvSpPr txBox="1"/>
            <p:nvPr/>
          </p:nvSpPr>
          <p:spPr>
            <a:xfrm>
              <a:off x="8362600" y="4843894"/>
              <a:ext cx="263234"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200</a:t>
              </a:r>
            </a:p>
          </p:txBody>
        </p:sp>
        <p:sp>
          <p:nvSpPr>
            <p:cNvPr id="24" name="TextBox 23">
              <a:extLst/>
            </p:cNvPr>
            <p:cNvSpPr txBox="1"/>
            <p:nvPr/>
          </p:nvSpPr>
          <p:spPr>
            <a:xfrm>
              <a:off x="7823970" y="5049491"/>
              <a:ext cx="3373300" cy="22226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Days elapsed</a:t>
              </a:r>
            </a:p>
          </p:txBody>
        </p:sp>
        <p:cxnSp>
          <p:nvCxnSpPr>
            <p:cNvPr id="25" name="Straight Connector 24">
              <a:extLst/>
            </p:cNvPr>
            <p:cNvCxnSpPr/>
            <p:nvPr/>
          </p:nvCxnSpPr>
          <p:spPr>
            <a:xfrm>
              <a:off x="9172709" y="4771060"/>
              <a:ext cx="0" cy="5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p:cNvPr>
            <p:cNvSpPr txBox="1"/>
            <p:nvPr/>
          </p:nvSpPr>
          <p:spPr>
            <a:xfrm>
              <a:off x="9039219" y="4843894"/>
              <a:ext cx="263234"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400</a:t>
              </a:r>
            </a:p>
          </p:txBody>
        </p:sp>
        <p:cxnSp>
          <p:nvCxnSpPr>
            <p:cNvPr id="29" name="Straight Connector 28">
              <a:extLst/>
            </p:cNvPr>
            <p:cNvCxnSpPr/>
            <p:nvPr/>
          </p:nvCxnSpPr>
          <p:spPr>
            <a:xfrm>
              <a:off x="9842639" y="4771060"/>
              <a:ext cx="0" cy="5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p:cNvPr>
            <p:cNvSpPr txBox="1"/>
            <p:nvPr/>
          </p:nvSpPr>
          <p:spPr>
            <a:xfrm>
              <a:off x="9709150" y="4843894"/>
              <a:ext cx="263234"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600</a:t>
              </a:r>
            </a:p>
          </p:txBody>
        </p:sp>
        <p:cxnSp>
          <p:nvCxnSpPr>
            <p:cNvPr id="31" name="Straight Connector 30">
              <a:extLst/>
            </p:cNvPr>
            <p:cNvCxnSpPr/>
            <p:nvPr/>
          </p:nvCxnSpPr>
          <p:spPr>
            <a:xfrm>
              <a:off x="11197272" y="4771060"/>
              <a:ext cx="0" cy="5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p:cNvPr>
            <p:cNvSpPr txBox="1"/>
            <p:nvPr/>
          </p:nvSpPr>
          <p:spPr>
            <a:xfrm>
              <a:off x="11021782" y="4843894"/>
              <a:ext cx="350980"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1000</a:t>
              </a:r>
            </a:p>
          </p:txBody>
        </p:sp>
        <p:sp>
          <p:nvSpPr>
            <p:cNvPr id="33" name="TextBox 32">
              <a:extLst/>
            </p:cNvPr>
            <p:cNvSpPr txBox="1"/>
            <p:nvPr/>
          </p:nvSpPr>
          <p:spPr>
            <a:xfrm rot="16200000">
              <a:off x="6072470" y="3414434"/>
              <a:ext cx="249056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Retention (%)</a:t>
              </a:r>
            </a:p>
          </p:txBody>
        </p:sp>
        <p:cxnSp>
          <p:nvCxnSpPr>
            <p:cNvPr id="95" name="Straight Connector 94">
              <a:extLst/>
            </p:cNvPr>
            <p:cNvCxnSpPr/>
            <p:nvPr/>
          </p:nvCxnSpPr>
          <p:spPr>
            <a:xfrm>
              <a:off x="10524008" y="4771060"/>
              <a:ext cx="0" cy="5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p:cNvPr>
            <p:cNvSpPr txBox="1"/>
            <p:nvPr/>
          </p:nvSpPr>
          <p:spPr>
            <a:xfrm>
              <a:off x="10390519" y="4843894"/>
              <a:ext cx="263234" cy="19851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800</a:t>
              </a:r>
            </a:p>
          </p:txBody>
        </p:sp>
        <p:sp>
          <p:nvSpPr>
            <p:cNvPr id="104" name="TextBox 103">
              <a:extLst/>
            </p:cNvPr>
            <p:cNvSpPr txBox="1"/>
            <p:nvPr/>
          </p:nvSpPr>
          <p:spPr>
            <a:xfrm>
              <a:off x="9032158" y="1686028"/>
              <a:ext cx="1299014" cy="306545"/>
            </a:xfrm>
            <a:prstGeom prst="rect">
              <a:avLst/>
            </a:prstGeom>
            <a:ln w="12700">
              <a:noFill/>
            </a:ln>
          </p:spPr>
          <p:style>
            <a:lnRef idx="2">
              <a:schemeClr val="accent3"/>
            </a:lnRef>
            <a:fillRef idx="1">
              <a:schemeClr val="lt1"/>
            </a:fillRef>
            <a:effectRef idx="0">
              <a:schemeClr val="accent3"/>
            </a:effectRef>
            <a:fontRef idx="minor">
              <a:schemeClr val="dk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Arial"/>
                  <a:ea typeface="+mn-ea"/>
                  <a:cs typeface="+mn-cs"/>
                </a:rPr>
                <a:t>Back-switch</a:t>
              </a:r>
            </a:p>
          </p:txBody>
        </p:sp>
        <p:cxnSp>
          <p:nvCxnSpPr>
            <p:cNvPr id="107" name="Straight Connector 106">
              <a:extLst/>
            </p:cNvPr>
            <p:cNvCxnSpPr>
              <a:cxnSpLocks/>
            </p:cNvCxnSpPr>
            <p:nvPr/>
          </p:nvCxnSpPr>
          <p:spPr>
            <a:xfrm>
              <a:off x="9655350" y="2649004"/>
              <a:ext cx="0" cy="21127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a:extLst/>
            </p:cNvPr>
            <p:cNvSpPr txBox="1"/>
            <p:nvPr/>
          </p:nvSpPr>
          <p:spPr>
            <a:xfrm>
              <a:off x="7931157" y="3101288"/>
              <a:ext cx="1724193" cy="5715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Log-rank test: P=0.07 </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kumimoji="0" lang="en-GB" sz="1200" b="0" i="0" u="none" strike="noStrike" kern="1200" cap="none" spc="0" normalizeH="0" baseline="0" noProof="0" dirty="0">
                  <a:ln>
                    <a:noFill/>
                  </a:ln>
                  <a:solidFill>
                    <a:prstClr val="black"/>
                  </a:solidFill>
                  <a:effectLst/>
                  <a:uLnTx/>
                  <a:uFillTx/>
                  <a:latin typeface="Arial"/>
                  <a:ea typeface="+mn-ea"/>
                  <a:cs typeface="+mn-cs"/>
                </a:rPr>
                <a:t>for comparison </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kumimoji="0" lang="en-GB" sz="1200" b="0" i="0" u="none" strike="noStrike" kern="1200" cap="none" spc="0" normalizeH="0" baseline="0" noProof="0" dirty="0">
                  <a:ln>
                    <a:noFill/>
                  </a:ln>
                  <a:solidFill>
                    <a:prstClr val="black"/>
                  </a:solidFill>
                  <a:effectLst/>
                  <a:uLnTx/>
                  <a:uFillTx/>
                  <a:latin typeface="Arial"/>
                  <a:ea typeface="+mn-ea"/>
                  <a:cs typeface="+mn-cs"/>
                </a:rPr>
                <a:t>between cohorts</a:t>
              </a:r>
            </a:p>
          </p:txBody>
        </p:sp>
        <p:sp>
          <p:nvSpPr>
            <p:cNvPr id="110" name="TextBox 109">
              <a:extLst/>
            </p:cNvPr>
            <p:cNvSpPr txBox="1"/>
            <p:nvPr/>
          </p:nvSpPr>
          <p:spPr>
            <a:xfrm>
              <a:off x="6921818" y="1780319"/>
              <a:ext cx="1800000" cy="235225"/>
            </a:xfrm>
            <a:prstGeom prst="rect">
              <a:avLst/>
            </a:prstGeom>
            <a:ln w="12700">
              <a:noFill/>
            </a:ln>
          </p:spPr>
          <p:style>
            <a:lnRef idx="2">
              <a:schemeClr val="accent3"/>
            </a:lnRef>
            <a:fillRef idx="1">
              <a:schemeClr val="lt1"/>
            </a:fillRef>
            <a:effectRef idx="0">
              <a:schemeClr val="accent3"/>
            </a:effectRef>
            <a:fontRef idx="minor">
              <a:schemeClr val="dk1"/>
            </a:fontRef>
          </p:style>
          <p:txBody>
            <a:bodyPr wrap="square" lIns="72000" tIns="36000" rIns="72000" bIns="36000" rtlCol="0" anchor="ctr">
              <a:noAutofit/>
            </a:bodyPr>
            <a:lstStyle>
              <a:defPPr>
                <a:defRPr lang="en-US"/>
              </a:defPPr>
              <a:lvl1pPr algn="ctr">
                <a:defRPr sz="1400" b="1">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Arial"/>
                  <a:ea typeface="+mn-ea"/>
                  <a:cs typeface="+mn-cs"/>
                </a:rPr>
                <a:t>Switch</a:t>
              </a:r>
            </a:p>
          </p:txBody>
        </p:sp>
        <p:sp>
          <p:nvSpPr>
            <p:cNvPr id="114" name="Freeform: Shape 113"/>
            <p:cNvSpPr/>
            <p:nvPr/>
          </p:nvSpPr>
          <p:spPr>
            <a:xfrm>
              <a:off x="7829978" y="2644745"/>
              <a:ext cx="2589446" cy="372684"/>
            </a:xfrm>
            <a:custGeom>
              <a:avLst/>
              <a:gdLst>
                <a:gd name="connsiteX0" fmla="*/ 2586990 w 2586990"/>
                <a:gd name="connsiteY0" fmla="*/ 358140 h 358140"/>
                <a:gd name="connsiteX1" fmla="*/ 2499360 w 2586990"/>
                <a:gd name="connsiteY1" fmla="*/ 358140 h 358140"/>
                <a:gd name="connsiteX2" fmla="*/ 2499360 w 2586990"/>
                <a:gd name="connsiteY2" fmla="*/ 342900 h 358140"/>
                <a:gd name="connsiteX3" fmla="*/ 2341245 w 2586990"/>
                <a:gd name="connsiteY3" fmla="*/ 342900 h 358140"/>
                <a:gd name="connsiteX4" fmla="*/ 2341245 w 2586990"/>
                <a:gd name="connsiteY4" fmla="*/ 327660 h 358140"/>
                <a:gd name="connsiteX5" fmla="*/ 2032635 w 2586990"/>
                <a:gd name="connsiteY5" fmla="*/ 327660 h 358140"/>
                <a:gd name="connsiteX6" fmla="*/ 2032635 w 2586990"/>
                <a:gd name="connsiteY6" fmla="*/ 318135 h 358140"/>
                <a:gd name="connsiteX7" fmla="*/ 1983105 w 2586990"/>
                <a:gd name="connsiteY7" fmla="*/ 318135 h 358140"/>
                <a:gd name="connsiteX8" fmla="*/ 1983105 w 2586990"/>
                <a:gd name="connsiteY8" fmla="*/ 302895 h 358140"/>
                <a:gd name="connsiteX9" fmla="*/ 1935480 w 2586990"/>
                <a:gd name="connsiteY9" fmla="*/ 302895 h 358140"/>
                <a:gd name="connsiteX10" fmla="*/ 1935480 w 2586990"/>
                <a:gd name="connsiteY10" fmla="*/ 289560 h 358140"/>
                <a:gd name="connsiteX11" fmla="*/ 1817370 w 2586990"/>
                <a:gd name="connsiteY11" fmla="*/ 289560 h 358140"/>
                <a:gd name="connsiteX12" fmla="*/ 1817370 w 2586990"/>
                <a:gd name="connsiteY12" fmla="*/ 270510 h 358140"/>
                <a:gd name="connsiteX13" fmla="*/ 1786890 w 2586990"/>
                <a:gd name="connsiteY13" fmla="*/ 270510 h 358140"/>
                <a:gd name="connsiteX14" fmla="*/ 1786890 w 2586990"/>
                <a:gd name="connsiteY14" fmla="*/ 262890 h 358140"/>
                <a:gd name="connsiteX15" fmla="*/ 1697355 w 2586990"/>
                <a:gd name="connsiteY15" fmla="*/ 262890 h 358140"/>
                <a:gd name="connsiteX16" fmla="*/ 1697355 w 2586990"/>
                <a:gd name="connsiteY16" fmla="*/ 245745 h 358140"/>
                <a:gd name="connsiteX17" fmla="*/ 1512570 w 2586990"/>
                <a:gd name="connsiteY17" fmla="*/ 245745 h 358140"/>
                <a:gd name="connsiteX18" fmla="*/ 1512570 w 2586990"/>
                <a:gd name="connsiteY18" fmla="*/ 236220 h 358140"/>
                <a:gd name="connsiteX19" fmla="*/ 1434465 w 2586990"/>
                <a:gd name="connsiteY19" fmla="*/ 236220 h 358140"/>
                <a:gd name="connsiteX20" fmla="*/ 1434465 w 2586990"/>
                <a:gd name="connsiteY20" fmla="*/ 220980 h 358140"/>
                <a:gd name="connsiteX21" fmla="*/ 1282065 w 2586990"/>
                <a:gd name="connsiteY21" fmla="*/ 220980 h 358140"/>
                <a:gd name="connsiteX22" fmla="*/ 1282065 w 2586990"/>
                <a:gd name="connsiteY22" fmla="*/ 209550 h 358140"/>
                <a:gd name="connsiteX23" fmla="*/ 1242060 w 2586990"/>
                <a:gd name="connsiteY23" fmla="*/ 209550 h 358140"/>
                <a:gd name="connsiteX24" fmla="*/ 1242060 w 2586990"/>
                <a:gd name="connsiteY24" fmla="*/ 194310 h 358140"/>
                <a:gd name="connsiteX25" fmla="*/ 1093470 w 2586990"/>
                <a:gd name="connsiteY25" fmla="*/ 194310 h 358140"/>
                <a:gd name="connsiteX26" fmla="*/ 1093470 w 2586990"/>
                <a:gd name="connsiteY26" fmla="*/ 177165 h 358140"/>
                <a:gd name="connsiteX27" fmla="*/ 1066800 w 2586990"/>
                <a:gd name="connsiteY27" fmla="*/ 177165 h 358140"/>
                <a:gd name="connsiteX28" fmla="*/ 1066800 w 2586990"/>
                <a:gd name="connsiteY28" fmla="*/ 165735 h 358140"/>
                <a:gd name="connsiteX29" fmla="*/ 912495 w 2586990"/>
                <a:gd name="connsiteY29" fmla="*/ 165735 h 358140"/>
                <a:gd name="connsiteX30" fmla="*/ 912495 w 2586990"/>
                <a:gd name="connsiteY30" fmla="*/ 148590 h 358140"/>
                <a:gd name="connsiteX31" fmla="*/ 885825 w 2586990"/>
                <a:gd name="connsiteY31" fmla="*/ 148590 h 358140"/>
                <a:gd name="connsiteX32" fmla="*/ 885825 w 2586990"/>
                <a:gd name="connsiteY32" fmla="*/ 127635 h 358140"/>
                <a:gd name="connsiteX33" fmla="*/ 723900 w 2586990"/>
                <a:gd name="connsiteY33" fmla="*/ 127635 h 358140"/>
                <a:gd name="connsiteX34" fmla="*/ 723900 w 2586990"/>
                <a:gd name="connsiteY34" fmla="*/ 112395 h 358140"/>
                <a:gd name="connsiteX35" fmla="*/ 611505 w 2586990"/>
                <a:gd name="connsiteY35" fmla="*/ 112395 h 358140"/>
                <a:gd name="connsiteX36" fmla="*/ 611505 w 2586990"/>
                <a:gd name="connsiteY36" fmla="*/ 97155 h 358140"/>
                <a:gd name="connsiteX37" fmla="*/ 565785 w 2586990"/>
                <a:gd name="connsiteY37" fmla="*/ 97155 h 358140"/>
                <a:gd name="connsiteX38" fmla="*/ 565785 w 2586990"/>
                <a:gd name="connsiteY38" fmla="*/ 83820 h 358140"/>
                <a:gd name="connsiteX39" fmla="*/ 525780 w 2586990"/>
                <a:gd name="connsiteY39" fmla="*/ 83820 h 358140"/>
                <a:gd name="connsiteX40" fmla="*/ 525780 w 2586990"/>
                <a:gd name="connsiteY40" fmla="*/ 83820 h 358140"/>
                <a:gd name="connsiteX41" fmla="*/ 516255 w 2586990"/>
                <a:gd name="connsiteY41" fmla="*/ 74295 h 358140"/>
                <a:gd name="connsiteX42" fmla="*/ 449580 w 2586990"/>
                <a:gd name="connsiteY42" fmla="*/ 74295 h 358140"/>
                <a:gd name="connsiteX43" fmla="*/ 449580 w 2586990"/>
                <a:gd name="connsiteY43" fmla="*/ 57150 h 358140"/>
                <a:gd name="connsiteX44" fmla="*/ 375285 w 2586990"/>
                <a:gd name="connsiteY44" fmla="*/ 57150 h 358140"/>
                <a:gd name="connsiteX45" fmla="*/ 375285 w 2586990"/>
                <a:gd name="connsiteY45" fmla="*/ 40005 h 358140"/>
                <a:gd name="connsiteX46" fmla="*/ 260985 w 2586990"/>
                <a:gd name="connsiteY46" fmla="*/ 40005 h 358140"/>
                <a:gd name="connsiteX47" fmla="*/ 260985 w 2586990"/>
                <a:gd name="connsiteY47" fmla="*/ 22860 h 358140"/>
                <a:gd name="connsiteX48" fmla="*/ 213360 w 2586990"/>
                <a:gd name="connsiteY48" fmla="*/ 22860 h 358140"/>
                <a:gd name="connsiteX49" fmla="*/ 213360 w 2586990"/>
                <a:gd name="connsiteY49" fmla="*/ 9525 h 358140"/>
                <a:gd name="connsiteX50" fmla="*/ 80010 w 2586990"/>
                <a:gd name="connsiteY50" fmla="*/ 9525 h 358140"/>
                <a:gd name="connsiteX51" fmla="*/ 80010 w 2586990"/>
                <a:gd name="connsiteY51" fmla="*/ 0 h 358140"/>
                <a:gd name="connsiteX52" fmla="*/ 0 w 2586990"/>
                <a:gd name="connsiteY52"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586990" h="358140">
                  <a:moveTo>
                    <a:pt x="2586990" y="358140"/>
                  </a:moveTo>
                  <a:lnTo>
                    <a:pt x="2499360" y="358140"/>
                  </a:lnTo>
                  <a:lnTo>
                    <a:pt x="2499360" y="342900"/>
                  </a:lnTo>
                  <a:lnTo>
                    <a:pt x="2341245" y="342900"/>
                  </a:lnTo>
                  <a:lnTo>
                    <a:pt x="2341245" y="327660"/>
                  </a:lnTo>
                  <a:lnTo>
                    <a:pt x="2032635" y="327660"/>
                  </a:lnTo>
                  <a:lnTo>
                    <a:pt x="2032635" y="318135"/>
                  </a:lnTo>
                  <a:lnTo>
                    <a:pt x="1983105" y="318135"/>
                  </a:lnTo>
                  <a:lnTo>
                    <a:pt x="1983105" y="302895"/>
                  </a:lnTo>
                  <a:lnTo>
                    <a:pt x="1935480" y="302895"/>
                  </a:lnTo>
                  <a:lnTo>
                    <a:pt x="1935480" y="289560"/>
                  </a:lnTo>
                  <a:lnTo>
                    <a:pt x="1817370" y="289560"/>
                  </a:lnTo>
                  <a:lnTo>
                    <a:pt x="1817370" y="270510"/>
                  </a:lnTo>
                  <a:lnTo>
                    <a:pt x="1786890" y="270510"/>
                  </a:lnTo>
                  <a:lnTo>
                    <a:pt x="1786890" y="262890"/>
                  </a:lnTo>
                  <a:lnTo>
                    <a:pt x="1697355" y="262890"/>
                  </a:lnTo>
                  <a:lnTo>
                    <a:pt x="1697355" y="245745"/>
                  </a:lnTo>
                  <a:lnTo>
                    <a:pt x="1512570" y="245745"/>
                  </a:lnTo>
                  <a:lnTo>
                    <a:pt x="1512570" y="236220"/>
                  </a:lnTo>
                  <a:lnTo>
                    <a:pt x="1434465" y="236220"/>
                  </a:lnTo>
                  <a:lnTo>
                    <a:pt x="1434465" y="220980"/>
                  </a:lnTo>
                  <a:lnTo>
                    <a:pt x="1282065" y="220980"/>
                  </a:lnTo>
                  <a:lnTo>
                    <a:pt x="1282065" y="209550"/>
                  </a:lnTo>
                  <a:lnTo>
                    <a:pt x="1242060" y="209550"/>
                  </a:lnTo>
                  <a:lnTo>
                    <a:pt x="1242060" y="194310"/>
                  </a:lnTo>
                  <a:lnTo>
                    <a:pt x="1093470" y="194310"/>
                  </a:lnTo>
                  <a:lnTo>
                    <a:pt x="1093470" y="177165"/>
                  </a:lnTo>
                  <a:lnTo>
                    <a:pt x="1066800" y="177165"/>
                  </a:lnTo>
                  <a:lnTo>
                    <a:pt x="1066800" y="165735"/>
                  </a:lnTo>
                  <a:lnTo>
                    <a:pt x="912495" y="165735"/>
                  </a:lnTo>
                  <a:lnTo>
                    <a:pt x="912495" y="148590"/>
                  </a:lnTo>
                  <a:lnTo>
                    <a:pt x="885825" y="148590"/>
                  </a:lnTo>
                  <a:lnTo>
                    <a:pt x="885825" y="127635"/>
                  </a:lnTo>
                  <a:lnTo>
                    <a:pt x="723900" y="127635"/>
                  </a:lnTo>
                  <a:lnTo>
                    <a:pt x="723900" y="112395"/>
                  </a:lnTo>
                  <a:lnTo>
                    <a:pt x="611505" y="112395"/>
                  </a:lnTo>
                  <a:lnTo>
                    <a:pt x="611505" y="97155"/>
                  </a:lnTo>
                  <a:lnTo>
                    <a:pt x="565785" y="97155"/>
                  </a:lnTo>
                  <a:lnTo>
                    <a:pt x="565785" y="83820"/>
                  </a:lnTo>
                  <a:lnTo>
                    <a:pt x="525780" y="83820"/>
                  </a:lnTo>
                  <a:lnTo>
                    <a:pt x="525780" y="83820"/>
                  </a:lnTo>
                  <a:lnTo>
                    <a:pt x="516255" y="74295"/>
                  </a:lnTo>
                  <a:lnTo>
                    <a:pt x="449580" y="74295"/>
                  </a:lnTo>
                  <a:lnTo>
                    <a:pt x="449580" y="57150"/>
                  </a:lnTo>
                  <a:lnTo>
                    <a:pt x="375285" y="57150"/>
                  </a:lnTo>
                  <a:lnTo>
                    <a:pt x="375285" y="40005"/>
                  </a:lnTo>
                  <a:lnTo>
                    <a:pt x="260985" y="40005"/>
                  </a:lnTo>
                  <a:lnTo>
                    <a:pt x="260985" y="22860"/>
                  </a:lnTo>
                  <a:lnTo>
                    <a:pt x="213360" y="22860"/>
                  </a:lnTo>
                  <a:lnTo>
                    <a:pt x="213360" y="9525"/>
                  </a:lnTo>
                  <a:lnTo>
                    <a:pt x="80010" y="9525"/>
                  </a:lnTo>
                  <a:lnTo>
                    <a:pt x="80010" y="0"/>
                  </a:lnTo>
                  <a:lnTo>
                    <a:pt x="0" y="0"/>
                  </a:lnTo>
                </a:path>
              </a:pathLst>
            </a:cu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15" name="Freeform: Shape 114"/>
            <p:cNvSpPr/>
            <p:nvPr/>
          </p:nvSpPr>
          <p:spPr>
            <a:xfrm>
              <a:off x="7831884" y="2650692"/>
              <a:ext cx="2574191" cy="608585"/>
            </a:xfrm>
            <a:custGeom>
              <a:avLst/>
              <a:gdLst>
                <a:gd name="connsiteX0" fmla="*/ 2571750 w 2571750"/>
                <a:gd name="connsiteY0" fmla="*/ 584835 h 584835"/>
                <a:gd name="connsiteX1" fmla="*/ 2571750 w 2571750"/>
                <a:gd name="connsiteY1" fmla="*/ 531495 h 584835"/>
                <a:gd name="connsiteX2" fmla="*/ 2543175 w 2571750"/>
                <a:gd name="connsiteY2" fmla="*/ 531495 h 584835"/>
                <a:gd name="connsiteX3" fmla="*/ 2543175 w 2571750"/>
                <a:gd name="connsiteY3" fmla="*/ 514350 h 584835"/>
                <a:gd name="connsiteX4" fmla="*/ 2516505 w 2571750"/>
                <a:gd name="connsiteY4" fmla="*/ 514350 h 584835"/>
                <a:gd name="connsiteX5" fmla="*/ 2516505 w 2571750"/>
                <a:gd name="connsiteY5" fmla="*/ 483870 h 584835"/>
                <a:gd name="connsiteX6" fmla="*/ 2449830 w 2571750"/>
                <a:gd name="connsiteY6" fmla="*/ 483870 h 584835"/>
                <a:gd name="connsiteX7" fmla="*/ 2449830 w 2571750"/>
                <a:gd name="connsiteY7" fmla="*/ 462915 h 584835"/>
                <a:gd name="connsiteX8" fmla="*/ 2305050 w 2571750"/>
                <a:gd name="connsiteY8" fmla="*/ 462915 h 584835"/>
                <a:gd name="connsiteX9" fmla="*/ 2305050 w 2571750"/>
                <a:gd name="connsiteY9" fmla="*/ 419100 h 584835"/>
                <a:gd name="connsiteX10" fmla="*/ 2173605 w 2571750"/>
                <a:gd name="connsiteY10" fmla="*/ 419100 h 584835"/>
                <a:gd name="connsiteX11" fmla="*/ 2173605 w 2571750"/>
                <a:gd name="connsiteY11" fmla="*/ 405765 h 584835"/>
                <a:gd name="connsiteX12" fmla="*/ 2125980 w 2571750"/>
                <a:gd name="connsiteY12" fmla="*/ 405765 h 584835"/>
                <a:gd name="connsiteX13" fmla="*/ 2125980 w 2571750"/>
                <a:gd name="connsiteY13" fmla="*/ 377190 h 584835"/>
                <a:gd name="connsiteX14" fmla="*/ 2023110 w 2571750"/>
                <a:gd name="connsiteY14" fmla="*/ 377190 h 584835"/>
                <a:gd name="connsiteX15" fmla="*/ 2023110 w 2571750"/>
                <a:gd name="connsiteY15" fmla="*/ 377190 h 584835"/>
                <a:gd name="connsiteX16" fmla="*/ 2023110 w 2571750"/>
                <a:gd name="connsiteY16" fmla="*/ 358140 h 584835"/>
                <a:gd name="connsiteX17" fmla="*/ 1967865 w 2571750"/>
                <a:gd name="connsiteY17" fmla="*/ 358140 h 584835"/>
                <a:gd name="connsiteX18" fmla="*/ 1967865 w 2571750"/>
                <a:gd name="connsiteY18" fmla="*/ 337185 h 584835"/>
                <a:gd name="connsiteX19" fmla="*/ 1857375 w 2571750"/>
                <a:gd name="connsiteY19" fmla="*/ 337185 h 584835"/>
                <a:gd name="connsiteX20" fmla="*/ 1857375 w 2571750"/>
                <a:gd name="connsiteY20" fmla="*/ 312420 h 584835"/>
                <a:gd name="connsiteX21" fmla="*/ 1834515 w 2571750"/>
                <a:gd name="connsiteY21" fmla="*/ 312420 h 584835"/>
                <a:gd name="connsiteX22" fmla="*/ 1834515 w 2571750"/>
                <a:gd name="connsiteY22" fmla="*/ 299085 h 584835"/>
                <a:gd name="connsiteX23" fmla="*/ 1657350 w 2571750"/>
                <a:gd name="connsiteY23" fmla="*/ 299085 h 584835"/>
                <a:gd name="connsiteX24" fmla="*/ 1657350 w 2571750"/>
                <a:gd name="connsiteY24" fmla="*/ 280035 h 584835"/>
                <a:gd name="connsiteX25" fmla="*/ 1504950 w 2571750"/>
                <a:gd name="connsiteY25" fmla="*/ 280035 h 584835"/>
                <a:gd name="connsiteX26" fmla="*/ 1504950 w 2571750"/>
                <a:gd name="connsiteY26" fmla="*/ 259080 h 584835"/>
                <a:gd name="connsiteX27" fmla="*/ 1038225 w 2571750"/>
                <a:gd name="connsiteY27" fmla="*/ 259080 h 584835"/>
                <a:gd name="connsiteX28" fmla="*/ 1038225 w 2571750"/>
                <a:gd name="connsiteY28" fmla="*/ 236220 h 584835"/>
                <a:gd name="connsiteX29" fmla="*/ 1011555 w 2571750"/>
                <a:gd name="connsiteY29" fmla="*/ 236220 h 584835"/>
                <a:gd name="connsiteX30" fmla="*/ 1011555 w 2571750"/>
                <a:gd name="connsiteY30" fmla="*/ 217170 h 584835"/>
                <a:gd name="connsiteX31" fmla="*/ 836295 w 2571750"/>
                <a:gd name="connsiteY31" fmla="*/ 217170 h 584835"/>
                <a:gd name="connsiteX32" fmla="*/ 836295 w 2571750"/>
                <a:gd name="connsiteY32" fmla="*/ 201930 h 584835"/>
                <a:gd name="connsiteX33" fmla="*/ 689610 w 2571750"/>
                <a:gd name="connsiteY33" fmla="*/ 201930 h 584835"/>
                <a:gd name="connsiteX34" fmla="*/ 689610 w 2571750"/>
                <a:gd name="connsiteY34" fmla="*/ 163830 h 584835"/>
                <a:gd name="connsiteX35" fmla="*/ 525780 w 2571750"/>
                <a:gd name="connsiteY35" fmla="*/ 163830 h 584835"/>
                <a:gd name="connsiteX36" fmla="*/ 525780 w 2571750"/>
                <a:gd name="connsiteY36" fmla="*/ 139065 h 584835"/>
                <a:gd name="connsiteX37" fmla="*/ 495300 w 2571750"/>
                <a:gd name="connsiteY37" fmla="*/ 139065 h 584835"/>
                <a:gd name="connsiteX38" fmla="*/ 495300 w 2571750"/>
                <a:gd name="connsiteY38" fmla="*/ 125730 h 584835"/>
                <a:gd name="connsiteX39" fmla="*/ 457200 w 2571750"/>
                <a:gd name="connsiteY39" fmla="*/ 125730 h 584835"/>
                <a:gd name="connsiteX40" fmla="*/ 457200 w 2571750"/>
                <a:gd name="connsiteY40" fmla="*/ 104775 h 584835"/>
                <a:gd name="connsiteX41" fmla="*/ 440055 w 2571750"/>
                <a:gd name="connsiteY41" fmla="*/ 104775 h 584835"/>
                <a:gd name="connsiteX42" fmla="*/ 440055 w 2571750"/>
                <a:gd name="connsiteY42" fmla="*/ 80010 h 584835"/>
                <a:gd name="connsiteX43" fmla="*/ 409575 w 2571750"/>
                <a:gd name="connsiteY43" fmla="*/ 80010 h 584835"/>
                <a:gd name="connsiteX44" fmla="*/ 409575 w 2571750"/>
                <a:gd name="connsiteY44" fmla="*/ 51435 h 584835"/>
                <a:gd name="connsiteX45" fmla="*/ 367665 w 2571750"/>
                <a:gd name="connsiteY45" fmla="*/ 51435 h 584835"/>
                <a:gd name="connsiteX46" fmla="*/ 367665 w 2571750"/>
                <a:gd name="connsiteY46" fmla="*/ 34290 h 584835"/>
                <a:gd name="connsiteX47" fmla="*/ 316230 w 2571750"/>
                <a:gd name="connsiteY47" fmla="*/ 34290 h 584835"/>
                <a:gd name="connsiteX48" fmla="*/ 316230 w 2571750"/>
                <a:gd name="connsiteY48" fmla="*/ 11430 h 584835"/>
                <a:gd name="connsiteX49" fmla="*/ 201930 w 2571750"/>
                <a:gd name="connsiteY49" fmla="*/ 11430 h 584835"/>
                <a:gd name="connsiteX50" fmla="*/ 201930 w 2571750"/>
                <a:gd name="connsiteY50" fmla="*/ 0 h 584835"/>
                <a:gd name="connsiteX51" fmla="*/ 0 w 2571750"/>
                <a:gd name="connsiteY51" fmla="*/ 0 h 58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71750" h="584835">
                  <a:moveTo>
                    <a:pt x="2571750" y="584835"/>
                  </a:moveTo>
                  <a:lnTo>
                    <a:pt x="2571750" y="531495"/>
                  </a:lnTo>
                  <a:lnTo>
                    <a:pt x="2543175" y="531495"/>
                  </a:lnTo>
                  <a:lnTo>
                    <a:pt x="2543175" y="514350"/>
                  </a:lnTo>
                  <a:lnTo>
                    <a:pt x="2516505" y="514350"/>
                  </a:lnTo>
                  <a:lnTo>
                    <a:pt x="2516505" y="483870"/>
                  </a:lnTo>
                  <a:lnTo>
                    <a:pt x="2449830" y="483870"/>
                  </a:lnTo>
                  <a:lnTo>
                    <a:pt x="2449830" y="462915"/>
                  </a:lnTo>
                  <a:lnTo>
                    <a:pt x="2305050" y="462915"/>
                  </a:lnTo>
                  <a:lnTo>
                    <a:pt x="2305050" y="419100"/>
                  </a:lnTo>
                  <a:lnTo>
                    <a:pt x="2173605" y="419100"/>
                  </a:lnTo>
                  <a:lnTo>
                    <a:pt x="2173605" y="405765"/>
                  </a:lnTo>
                  <a:lnTo>
                    <a:pt x="2125980" y="405765"/>
                  </a:lnTo>
                  <a:lnTo>
                    <a:pt x="2125980" y="377190"/>
                  </a:lnTo>
                  <a:lnTo>
                    <a:pt x="2023110" y="377190"/>
                  </a:lnTo>
                  <a:lnTo>
                    <a:pt x="2023110" y="377190"/>
                  </a:lnTo>
                  <a:lnTo>
                    <a:pt x="2023110" y="358140"/>
                  </a:lnTo>
                  <a:lnTo>
                    <a:pt x="1967865" y="358140"/>
                  </a:lnTo>
                  <a:lnTo>
                    <a:pt x="1967865" y="337185"/>
                  </a:lnTo>
                  <a:lnTo>
                    <a:pt x="1857375" y="337185"/>
                  </a:lnTo>
                  <a:lnTo>
                    <a:pt x="1857375" y="312420"/>
                  </a:lnTo>
                  <a:lnTo>
                    <a:pt x="1834515" y="312420"/>
                  </a:lnTo>
                  <a:lnTo>
                    <a:pt x="1834515" y="299085"/>
                  </a:lnTo>
                  <a:lnTo>
                    <a:pt x="1657350" y="299085"/>
                  </a:lnTo>
                  <a:lnTo>
                    <a:pt x="1657350" y="280035"/>
                  </a:lnTo>
                  <a:lnTo>
                    <a:pt x="1504950" y="280035"/>
                  </a:lnTo>
                  <a:lnTo>
                    <a:pt x="1504950" y="259080"/>
                  </a:lnTo>
                  <a:lnTo>
                    <a:pt x="1038225" y="259080"/>
                  </a:lnTo>
                  <a:lnTo>
                    <a:pt x="1038225" y="236220"/>
                  </a:lnTo>
                  <a:lnTo>
                    <a:pt x="1011555" y="236220"/>
                  </a:lnTo>
                  <a:lnTo>
                    <a:pt x="1011555" y="217170"/>
                  </a:lnTo>
                  <a:lnTo>
                    <a:pt x="836295" y="217170"/>
                  </a:lnTo>
                  <a:lnTo>
                    <a:pt x="836295" y="201930"/>
                  </a:lnTo>
                  <a:lnTo>
                    <a:pt x="689610" y="201930"/>
                  </a:lnTo>
                  <a:lnTo>
                    <a:pt x="689610" y="163830"/>
                  </a:lnTo>
                  <a:lnTo>
                    <a:pt x="525780" y="163830"/>
                  </a:lnTo>
                  <a:lnTo>
                    <a:pt x="525780" y="139065"/>
                  </a:lnTo>
                  <a:lnTo>
                    <a:pt x="495300" y="139065"/>
                  </a:lnTo>
                  <a:lnTo>
                    <a:pt x="495300" y="125730"/>
                  </a:lnTo>
                  <a:lnTo>
                    <a:pt x="457200" y="125730"/>
                  </a:lnTo>
                  <a:lnTo>
                    <a:pt x="457200" y="104775"/>
                  </a:lnTo>
                  <a:lnTo>
                    <a:pt x="440055" y="104775"/>
                  </a:lnTo>
                  <a:lnTo>
                    <a:pt x="440055" y="80010"/>
                  </a:lnTo>
                  <a:lnTo>
                    <a:pt x="409575" y="80010"/>
                  </a:lnTo>
                  <a:lnTo>
                    <a:pt x="409575" y="51435"/>
                  </a:lnTo>
                  <a:lnTo>
                    <a:pt x="367665" y="51435"/>
                  </a:lnTo>
                  <a:lnTo>
                    <a:pt x="367665" y="34290"/>
                  </a:lnTo>
                  <a:lnTo>
                    <a:pt x="316230" y="34290"/>
                  </a:lnTo>
                  <a:lnTo>
                    <a:pt x="316230" y="11430"/>
                  </a:lnTo>
                  <a:lnTo>
                    <a:pt x="201930" y="11430"/>
                  </a:lnTo>
                  <a:lnTo>
                    <a:pt x="201930" y="0"/>
                  </a:lnTo>
                  <a:lnTo>
                    <a:pt x="0" y="0"/>
                  </a:lnTo>
                </a:path>
              </a:pathLst>
            </a:cu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94E467D1-C942-4DBE-AB0F-DB87BB5791AF}"/>
                </a:ext>
              </a:extLst>
            </p:cNvPr>
            <p:cNvCxnSpPr>
              <a:cxnSpLocks/>
              <a:stCxn id="110" idx="2"/>
            </p:cNvCxnSpPr>
            <p:nvPr/>
          </p:nvCxnSpPr>
          <p:spPr>
            <a:xfrm>
              <a:off x="7821818" y="2015543"/>
              <a:ext cx="0" cy="57310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8DA68FC-9DD5-4793-9BB1-42CCCF052A1B}"/>
                </a:ext>
              </a:extLst>
            </p:cNvPr>
            <p:cNvCxnSpPr/>
            <p:nvPr/>
          </p:nvCxnSpPr>
          <p:spPr>
            <a:xfrm flipH="1">
              <a:off x="9655350" y="2023516"/>
              <a:ext cx="0" cy="57310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91B88909-9F7E-430F-A39F-C88EC9F1F353}"/>
              </a:ext>
            </a:extLst>
          </p:cNvPr>
          <p:cNvSpPr/>
          <p:nvPr/>
        </p:nvSpPr>
        <p:spPr>
          <a:xfrm>
            <a:off x="8245014" y="1380106"/>
            <a:ext cx="266130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Retention rate of ETN (%)</a:t>
            </a:r>
          </a:p>
        </p:txBody>
      </p:sp>
    </p:spTree>
    <p:extLst>
      <p:ext uri="{BB962C8B-B14F-4D97-AF65-F5344CB8AC3E}">
        <p14:creationId xmlns:p14="http://schemas.microsoft.com/office/powerpoint/2010/main" val="25279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Measuring disease activity</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644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JAKNIBS are Hot!!</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333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noProof="0" dirty="0"/>
            </a:br>
            <a:r>
              <a:rPr lang="en-US" noProof="0" dirty="0"/>
              <a:t>Impact of disease activity measures on therapeutic change</a:t>
            </a:r>
            <a:br>
              <a:rPr lang="en-US" noProof="0" dirty="0"/>
            </a:br>
            <a:endParaRPr lang="en-US" noProof="0" dirty="0"/>
          </a:p>
        </p:txBody>
      </p:sp>
      <p:sp>
        <p:nvSpPr>
          <p:cNvPr id="3" name="Content Placeholder 2"/>
          <p:cNvSpPr>
            <a:spLocks noGrp="1"/>
          </p:cNvSpPr>
          <p:nvPr>
            <p:ph sz="half" idx="1"/>
          </p:nvPr>
        </p:nvSpPr>
        <p:spPr>
          <a:xfrm>
            <a:off x="335359" y="1268416"/>
            <a:ext cx="4912375" cy="4968871"/>
          </a:xfrm>
        </p:spPr>
        <p:txBody>
          <a:bodyPr/>
          <a:lstStyle/>
          <a:p>
            <a:pPr>
              <a:spcBef>
                <a:spcPts val="800"/>
              </a:spcBef>
            </a:pPr>
            <a:r>
              <a:rPr lang="en-GB" sz="1800" dirty="0"/>
              <a:t>1776 patients in VA RA Database</a:t>
            </a:r>
          </a:p>
          <a:p>
            <a:pPr>
              <a:spcBef>
                <a:spcPts val="800"/>
              </a:spcBef>
            </a:pPr>
            <a:r>
              <a:rPr lang="en-GB" sz="1800" dirty="0"/>
              <a:t>RAPID3, CDAI, DAS28 assessed at the index date</a:t>
            </a:r>
          </a:p>
          <a:p>
            <a:pPr>
              <a:spcBef>
                <a:spcPts val="800"/>
              </a:spcBef>
            </a:pPr>
            <a:r>
              <a:rPr lang="en-GB" sz="1800" dirty="0"/>
              <a:t>Therapeutic change assessed 1 week before and 30 days after index date</a:t>
            </a:r>
          </a:p>
          <a:p>
            <a:pPr lvl="1">
              <a:spcBef>
                <a:spcPts val="800"/>
              </a:spcBef>
            </a:pPr>
            <a:r>
              <a:rPr lang="en-GB" dirty="0"/>
              <a:t>Initiation of new bDMARD or csDMARD</a:t>
            </a:r>
          </a:p>
          <a:p>
            <a:pPr lvl="1">
              <a:spcBef>
                <a:spcPts val="800"/>
              </a:spcBef>
            </a:pPr>
            <a:r>
              <a:rPr lang="en-GB" dirty="0"/>
              <a:t>Escalation of DMARD dose by ≥25%</a:t>
            </a:r>
          </a:p>
          <a:p>
            <a:pPr lvl="1">
              <a:spcBef>
                <a:spcPts val="800"/>
              </a:spcBef>
            </a:pPr>
            <a:r>
              <a:rPr lang="en-GB" dirty="0"/>
              <a:t>Initiation of prednisone or increase monthly dose ≥25%</a:t>
            </a:r>
          </a:p>
          <a:p>
            <a:pPr lvl="1">
              <a:spcBef>
                <a:spcPts val="800"/>
              </a:spcBef>
            </a:pPr>
            <a:r>
              <a:rPr lang="en-GB" dirty="0"/>
              <a:t>Injection of ≥2 joints </a:t>
            </a:r>
          </a:p>
          <a:p>
            <a:pPr marL="0" indent="0">
              <a:spcBef>
                <a:spcPts val="800"/>
              </a:spcBef>
              <a:buNone/>
            </a:pPr>
            <a:endParaRPr lang="en-GB" dirty="0"/>
          </a:p>
        </p:txBody>
      </p:sp>
      <p:sp>
        <p:nvSpPr>
          <p:cNvPr id="9" name="Text Placeholder 8"/>
          <p:cNvSpPr>
            <a:spLocks noGrp="1"/>
          </p:cNvSpPr>
          <p:nvPr>
            <p:ph type="body" sz="quarter" idx="10"/>
          </p:nvPr>
        </p:nvSpPr>
        <p:spPr/>
        <p:txBody>
          <a:bodyPr/>
          <a:lstStyle/>
          <a:p>
            <a:pPr lvl="0"/>
            <a:r>
              <a:rPr lang="nl-NL" dirty="0"/>
              <a:t>Cannon G, et al. EULAR 2018, Amsterdam, FRI0018</a:t>
            </a:r>
          </a:p>
        </p:txBody>
      </p:sp>
      <p:sp>
        <p:nvSpPr>
          <p:cNvPr id="11" name="Rectangle 10"/>
          <p:cNvSpPr/>
          <p:nvPr/>
        </p:nvSpPr>
        <p:spPr>
          <a:xfrm>
            <a:off x="333897" y="5589240"/>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Arial"/>
              </a:rPr>
              <a:t>Most patients with high disease activity measures do not undergo a therapeutic change</a:t>
            </a:r>
          </a:p>
        </p:txBody>
      </p:sp>
      <p:graphicFrame>
        <p:nvGraphicFramePr>
          <p:cNvPr id="14" name="Chart 13">
            <a:extLst>
              <a:ext uri="{FF2B5EF4-FFF2-40B4-BE49-F238E27FC236}">
                <a16:creationId xmlns:a16="http://schemas.microsoft.com/office/drawing/2014/main" id="{8CCAC97B-B02F-4E11-B521-8570ADDAF013}"/>
              </a:ext>
            </a:extLst>
          </p:cNvPr>
          <p:cNvGraphicFramePr/>
          <p:nvPr>
            <p:extLst/>
          </p:nvPr>
        </p:nvGraphicFramePr>
        <p:xfrm>
          <a:off x="5663953" y="1268760"/>
          <a:ext cx="6120679" cy="4012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82492110-96A1-45AE-A700-59534411DF30}"/>
              </a:ext>
            </a:extLst>
          </p:cNvPr>
          <p:cNvGraphicFramePr>
            <a:graphicFrameLocks noGrp="1"/>
          </p:cNvGraphicFramePr>
          <p:nvPr>
            <p:extLst/>
          </p:nvPr>
        </p:nvGraphicFramePr>
        <p:xfrm>
          <a:off x="6016050" y="4674403"/>
          <a:ext cx="1736135" cy="370840"/>
        </p:xfrm>
        <a:graphic>
          <a:graphicData uri="http://schemas.openxmlformats.org/drawingml/2006/table">
            <a:tbl>
              <a:tblPr>
                <a:tableStyleId>{073A0DAA-6AF3-43AB-8588-CEC1D06C72B9}</a:tableStyleId>
              </a:tblPr>
              <a:tblGrid>
                <a:gridCol w="347227">
                  <a:extLst>
                    <a:ext uri="{9D8B030D-6E8A-4147-A177-3AD203B41FA5}">
                      <a16:colId xmlns:a16="http://schemas.microsoft.com/office/drawing/2014/main" val="1726089593"/>
                    </a:ext>
                  </a:extLst>
                </a:gridCol>
                <a:gridCol w="347227">
                  <a:extLst>
                    <a:ext uri="{9D8B030D-6E8A-4147-A177-3AD203B41FA5}">
                      <a16:colId xmlns:a16="http://schemas.microsoft.com/office/drawing/2014/main" val="120009342"/>
                    </a:ext>
                  </a:extLst>
                </a:gridCol>
                <a:gridCol w="347227">
                  <a:extLst>
                    <a:ext uri="{9D8B030D-6E8A-4147-A177-3AD203B41FA5}">
                      <a16:colId xmlns:a16="http://schemas.microsoft.com/office/drawing/2014/main" val="92067548"/>
                    </a:ext>
                  </a:extLst>
                </a:gridCol>
                <a:gridCol w="347227">
                  <a:extLst>
                    <a:ext uri="{9D8B030D-6E8A-4147-A177-3AD203B41FA5}">
                      <a16:colId xmlns:a16="http://schemas.microsoft.com/office/drawing/2014/main" val="3247829152"/>
                    </a:ext>
                  </a:extLst>
                </a:gridCol>
                <a:gridCol w="347227">
                  <a:extLst>
                    <a:ext uri="{9D8B030D-6E8A-4147-A177-3AD203B41FA5}">
                      <a16:colId xmlns:a16="http://schemas.microsoft.com/office/drawing/2014/main" val="127206181"/>
                    </a:ext>
                  </a:extLst>
                </a:gridCol>
              </a:tblGrid>
              <a:tr h="185420">
                <a:tc>
                  <a:txBody>
                    <a:bodyPr/>
                    <a:lstStyle/>
                    <a:p>
                      <a:r>
                        <a:rPr lang="en-GB" sz="1000" dirty="0"/>
                        <a:t>n</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443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283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737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313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483060"/>
                  </a:ext>
                </a:extLst>
              </a:tr>
              <a:tr h="185420">
                <a:tc>
                  <a:txBody>
                    <a:bodyPr/>
                    <a:lstStyle/>
                    <a:p>
                      <a:r>
                        <a:rPr lang="en-GB" sz="1000" dirty="0"/>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24.9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15.9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41.5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17.6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181928"/>
                  </a:ext>
                </a:extLst>
              </a:tr>
            </a:tbl>
          </a:graphicData>
        </a:graphic>
      </p:graphicFrame>
      <p:graphicFrame>
        <p:nvGraphicFramePr>
          <p:cNvPr id="17" name="Table 16">
            <a:extLst>
              <a:ext uri="{FF2B5EF4-FFF2-40B4-BE49-F238E27FC236}">
                <a16:creationId xmlns:a16="http://schemas.microsoft.com/office/drawing/2014/main" id="{DB30A728-000E-429F-B7CC-14A753F46A85}"/>
              </a:ext>
            </a:extLst>
          </p:cNvPr>
          <p:cNvGraphicFramePr>
            <a:graphicFrameLocks noGrp="1"/>
          </p:cNvGraphicFramePr>
          <p:nvPr>
            <p:extLst/>
          </p:nvPr>
        </p:nvGraphicFramePr>
        <p:xfrm>
          <a:off x="10056366" y="4674403"/>
          <a:ext cx="1388908" cy="370840"/>
        </p:xfrm>
        <a:graphic>
          <a:graphicData uri="http://schemas.openxmlformats.org/drawingml/2006/table">
            <a:tbl>
              <a:tblPr>
                <a:tableStyleId>{073A0DAA-6AF3-43AB-8588-CEC1D06C72B9}</a:tableStyleId>
              </a:tblPr>
              <a:tblGrid>
                <a:gridCol w="347227">
                  <a:extLst>
                    <a:ext uri="{9D8B030D-6E8A-4147-A177-3AD203B41FA5}">
                      <a16:colId xmlns:a16="http://schemas.microsoft.com/office/drawing/2014/main" val="120009342"/>
                    </a:ext>
                  </a:extLst>
                </a:gridCol>
                <a:gridCol w="347227">
                  <a:extLst>
                    <a:ext uri="{9D8B030D-6E8A-4147-A177-3AD203B41FA5}">
                      <a16:colId xmlns:a16="http://schemas.microsoft.com/office/drawing/2014/main" val="92067548"/>
                    </a:ext>
                  </a:extLst>
                </a:gridCol>
                <a:gridCol w="347227">
                  <a:extLst>
                    <a:ext uri="{9D8B030D-6E8A-4147-A177-3AD203B41FA5}">
                      <a16:colId xmlns:a16="http://schemas.microsoft.com/office/drawing/2014/main" val="3247829152"/>
                    </a:ext>
                  </a:extLst>
                </a:gridCol>
                <a:gridCol w="347227">
                  <a:extLst>
                    <a:ext uri="{9D8B030D-6E8A-4147-A177-3AD203B41FA5}">
                      <a16:colId xmlns:a16="http://schemas.microsoft.com/office/drawing/2014/main" val="127206181"/>
                    </a:ext>
                  </a:extLst>
                </a:gridCol>
              </a:tblGrid>
              <a:tr h="185420">
                <a:tc>
                  <a:txBody>
                    <a:bodyPr/>
                    <a:lstStyle/>
                    <a:p>
                      <a:pPr algn="ctr"/>
                      <a:r>
                        <a:rPr lang="en-GB" sz="1000" dirty="0"/>
                        <a:t>206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217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558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795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483060"/>
                  </a:ext>
                </a:extLst>
              </a:tr>
              <a:tr h="185420">
                <a:tc>
                  <a:txBody>
                    <a:bodyPr/>
                    <a:lstStyle/>
                    <a:p>
                      <a:pPr algn="ctr"/>
                      <a:r>
                        <a:rPr lang="en-GB" sz="1000" dirty="0"/>
                        <a:t>11.6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12.2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31.4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44.8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181928"/>
                  </a:ext>
                </a:extLst>
              </a:tr>
            </a:tbl>
          </a:graphicData>
        </a:graphic>
      </p:graphicFrame>
      <p:graphicFrame>
        <p:nvGraphicFramePr>
          <p:cNvPr id="18" name="Table 17">
            <a:extLst>
              <a:ext uri="{FF2B5EF4-FFF2-40B4-BE49-F238E27FC236}">
                <a16:creationId xmlns:a16="http://schemas.microsoft.com/office/drawing/2014/main" id="{5E669F69-583E-494A-80B0-83FFDD5D2670}"/>
              </a:ext>
            </a:extLst>
          </p:cNvPr>
          <p:cNvGraphicFramePr>
            <a:graphicFrameLocks noGrp="1"/>
          </p:cNvGraphicFramePr>
          <p:nvPr>
            <p:extLst/>
          </p:nvPr>
        </p:nvGraphicFramePr>
        <p:xfrm>
          <a:off x="8209821" y="4674403"/>
          <a:ext cx="1388908" cy="370840"/>
        </p:xfrm>
        <a:graphic>
          <a:graphicData uri="http://schemas.openxmlformats.org/drawingml/2006/table">
            <a:tbl>
              <a:tblPr>
                <a:tableStyleId>{073A0DAA-6AF3-43AB-8588-CEC1D06C72B9}</a:tableStyleId>
              </a:tblPr>
              <a:tblGrid>
                <a:gridCol w="347227">
                  <a:extLst>
                    <a:ext uri="{9D8B030D-6E8A-4147-A177-3AD203B41FA5}">
                      <a16:colId xmlns:a16="http://schemas.microsoft.com/office/drawing/2014/main" val="120009342"/>
                    </a:ext>
                  </a:extLst>
                </a:gridCol>
                <a:gridCol w="347227">
                  <a:extLst>
                    <a:ext uri="{9D8B030D-6E8A-4147-A177-3AD203B41FA5}">
                      <a16:colId xmlns:a16="http://schemas.microsoft.com/office/drawing/2014/main" val="92067548"/>
                    </a:ext>
                  </a:extLst>
                </a:gridCol>
                <a:gridCol w="347227">
                  <a:extLst>
                    <a:ext uri="{9D8B030D-6E8A-4147-A177-3AD203B41FA5}">
                      <a16:colId xmlns:a16="http://schemas.microsoft.com/office/drawing/2014/main" val="3247829152"/>
                    </a:ext>
                  </a:extLst>
                </a:gridCol>
                <a:gridCol w="347227">
                  <a:extLst>
                    <a:ext uri="{9D8B030D-6E8A-4147-A177-3AD203B41FA5}">
                      <a16:colId xmlns:a16="http://schemas.microsoft.com/office/drawing/2014/main" val="127206181"/>
                    </a:ext>
                  </a:extLst>
                </a:gridCol>
              </a:tblGrid>
              <a:tr h="185420">
                <a:tc>
                  <a:txBody>
                    <a:bodyPr/>
                    <a:lstStyle/>
                    <a:p>
                      <a:pPr algn="ctr"/>
                      <a:r>
                        <a:rPr lang="en-GB" sz="1000" dirty="0"/>
                        <a:t>209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547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601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419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483060"/>
                  </a:ext>
                </a:extLst>
              </a:tr>
              <a:tr h="185420">
                <a:tc>
                  <a:txBody>
                    <a:bodyPr/>
                    <a:lstStyle/>
                    <a:p>
                      <a:pPr algn="ctr"/>
                      <a:r>
                        <a:rPr lang="en-GB" sz="1000" dirty="0"/>
                        <a:t>11.8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30.8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33.8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23.6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181928"/>
                  </a:ext>
                </a:extLst>
              </a:tr>
            </a:tbl>
          </a:graphicData>
        </a:graphic>
      </p:graphicFrame>
      <p:sp>
        <p:nvSpPr>
          <p:cNvPr id="19" name="TextBox 18">
            <a:extLst>
              <a:ext uri="{FF2B5EF4-FFF2-40B4-BE49-F238E27FC236}">
                <a16:creationId xmlns:a16="http://schemas.microsoft.com/office/drawing/2014/main" id="{403F5CC9-99E2-4E35-81E5-F7EA21884C85}"/>
              </a:ext>
            </a:extLst>
          </p:cNvPr>
          <p:cNvSpPr txBox="1"/>
          <p:nvPr/>
        </p:nvSpPr>
        <p:spPr>
          <a:xfrm>
            <a:off x="6658163" y="5065439"/>
            <a:ext cx="7633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DAS28</a:t>
            </a:r>
          </a:p>
        </p:txBody>
      </p:sp>
      <p:sp>
        <p:nvSpPr>
          <p:cNvPr id="20" name="TextBox 19">
            <a:extLst>
              <a:ext uri="{FF2B5EF4-FFF2-40B4-BE49-F238E27FC236}">
                <a16:creationId xmlns:a16="http://schemas.microsoft.com/office/drawing/2014/main" id="{4457C653-4B0E-49C8-BE3E-19FBCC864D9B}"/>
              </a:ext>
            </a:extLst>
          </p:cNvPr>
          <p:cNvSpPr txBox="1"/>
          <p:nvPr/>
        </p:nvSpPr>
        <p:spPr>
          <a:xfrm>
            <a:off x="8586994" y="5065439"/>
            <a:ext cx="6238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CDAI</a:t>
            </a:r>
          </a:p>
        </p:txBody>
      </p:sp>
      <p:sp>
        <p:nvSpPr>
          <p:cNvPr id="21" name="TextBox 20">
            <a:extLst>
              <a:ext uri="{FF2B5EF4-FFF2-40B4-BE49-F238E27FC236}">
                <a16:creationId xmlns:a16="http://schemas.microsoft.com/office/drawing/2014/main" id="{81F1E75A-6B94-4BFA-9886-B1DBAEF3237D}"/>
              </a:ext>
            </a:extLst>
          </p:cNvPr>
          <p:cNvSpPr txBox="1"/>
          <p:nvPr/>
        </p:nvSpPr>
        <p:spPr>
          <a:xfrm>
            <a:off x="10344473" y="5065439"/>
            <a:ext cx="8435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RAPID3</a:t>
            </a:r>
          </a:p>
        </p:txBody>
      </p:sp>
      <p:sp>
        <p:nvSpPr>
          <p:cNvPr id="22" name="TextBox 21">
            <a:extLst>
              <a:ext uri="{FF2B5EF4-FFF2-40B4-BE49-F238E27FC236}">
                <a16:creationId xmlns:a16="http://schemas.microsoft.com/office/drawing/2014/main" id="{B8F91C53-6D2D-4046-B18F-753277E927DC}"/>
              </a:ext>
            </a:extLst>
          </p:cNvPr>
          <p:cNvSpPr txBox="1"/>
          <p:nvPr/>
        </p:nvSpPr>
        <p:spPr>
          <a:xfrm rot="16200000">
            <a:off x="3737984" y="2914397"/>
            <a:ext cx="352692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Patients with therapeutic change (%)</a:t>
            </a:r>
          </a:p>
        </p:txBody>
      </p:sp>
    </p:spTree>
    <p:extLst>
      <p:ext uri="{BB962C8B-B14F-4D97-AF65-F5344CB8AC3E}">
        <p14:creationId xmlns:p14="http://schemas.microsoft.com/office/powerpoint/2010/main" val="276411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RA Co-morbidities</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6282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Trends in total and cardiovascular mortality in RA</a:t>
            </a:r>
          </a:p>
        </p:txBody>
      </p:sp>
      <p:sp>
        <p:nvSpPr>
          <p:cNvPr id="3" name="Content Placeholder 2"/>
          <p:cNvSpPr>
            <a:spLocks noGrp="1"/>
          </p:cNvSpPr>
          <p:nvPr>
            <p:ph idx="1"/>
          </p:nvPr>
        </p:nvSpPr>
        <p:spPr>
          <a:xfrm>
            <a:off x="335358" y="1268414"/>
            <a:ext cx="5552095" cy="4968874"/>
          </a:xfrm>
        </p:spPr>
        <p:txBody>
          <a:bodyPr/>
          <a:lstStyle/>
          <a:p>
            <a:pPr>
              <a:spcBef>
                <a:spcPts val="1200"/>
              </a:spcBef>
            </a:pPr>
            <a:r>
              <a:rPr lang="en-GB" sz="1800" dirty="0"/>
              <a:t>Analysis using the Oslo RA registry in Norway</a:t>
            </a:r>
          </a:p>
          <a:p>
            <a:pPr>
              <a:spcBef>
                <a:spcPts val="1200"/>
              </a:spcBef>
            </a:pPr>
            <a:r>
              <a:rPr lang="en-GB" sz="1800" dirty="0"/>
              <a:t>3 separate incident cohorts based on year of RA diagnosis; matched to general population controls</a:t>
            </a:r>
          </a:p>
          <a:p>
            <a:pPr lvl="1">
              <a:spcBef>
                <a:spcPts val="1200"/>
              </a:spcBef>
            </a:pPr>
            <a:r>
              <a:rPr lang="en-GB" sz="1600" dirty="0"/>
              <a:t>1996 (1994–98): n=422 RA; n=2110 controls</a:t>
            </a:r>
          </a:p>
          <a:p>
            <a:pPr lvl="1">
              <a:spcBef>
                <a:spcPts val="1200"/>
              </a:spcBef>
            </a:pPr>
            <a:r>
              <a:rPr lang="en-GB" sz="1600" dirty="0"/>
              <a:t>2001 (1999–2003): n=477 RA; n=2385 controls</a:t>
            </a:r>
          </a:p>
          <a:p>
            <a:pPr lvl="1">
              <a:spcBef>
                <a:spcPts val="1200"/>
              </a:spcBef>
            </a:pPr>
            <a:r>
              <a:rPr lang="en-GB" sz="1600" dirty="0"/>
              <a:t>2006 (2004–08): n=459 RA; n=2295 controls</a:t>
            </a:r>
          </a:p>
          <a:p>
            <a:pPr>
              <a:spcBef>
                <a:spcPts val="1200"/>
              </a:spcBef>
            </a:pPr>
            <a:r>
              <a:rPr lang="en-GB" sz="1800" dirty="0"/>
              <a:t>Excess mortality compared with the general population in the 1996 and 2001 RA cohorts, particularly for CVD mortality</a:t>
            </a:r>
          </a:p>
          <a:p>
            <a:pPr>
              <a:spcBef>
                <a:spcPts val="1200"/>
              </a:spcBef>
            </a:pPr>
            <a:r>
              <a:rPr lang="en-GB" sz="1800" dirty="0"/>
              <a:t>2006 RA cohort had similar total and CVD mortality compared with the general population</a:t>
            </a:r>
          </a:p>
        </p:txBody>
      </p:sp>
      <p:sp>
        <p:nvSpPr>
          <p:cNvPr id="6" name="Text Placeholder 5"/>
          <p:cNvSpPr>
            <a:spLocks noGrp="1"/>
          </p:cNvSpPr>
          <p:nvPr>
            <p:ph type="body" sz="quarter" idx="10"/>
          </p:nvPr>
        </p:nvSpPr>
        <p:spPr/>
        <p:txBody>
          <a:bodyPr/>
          <a:lstStyle/>
          <a:p>
            <a:pPr lvl="0"/>
            <a:r>
              <a:rPr lang="nl-NL" dirty="0"/>
              <a:t>Provan SA, et al. EULAR 2018, Amsterdam, FRI0043</a:t>
            </a:r>
          </a:p>
        </p:txBody>
      </p:sp>
      <p:sp>
        <p:nvSpPr>
          <p:cNvPr id="7" name="Rectangle 6">
            <a:extLst>
              <a:ext uri="{FF2B5EF4-FFF2-40B4-BE49-F238E27FC236}">
                <a16:creationId xmlns:a16="http://schemas.microsoft.com/office/drawing/2014/main" id="{111293A2-2A71-4CBD-A025-0F428DEA9324}"/>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a:ea typeface="+mn-ea"/>
                <a:cs typeface="+mn-cs"/>
              </a:rPr>
              <a:t>Evidence that RA mortality gap may be closing related to improved CVD outcomes</a:t>
            </a:r>
          </a:p>
        </p:txBody>
      </p:sp>
      <p:graphicFrame>
        <p:nvGraphicFramePr>
          <p:cNvPr id="4" name="Table 3"/>
          <p:cNvGraphicFramePr>
            <a:graphicFrameLocks noGrp="1"/>
          </p:cNvGraphicFramePr>
          <p:nvPr>
            <p:extLst/>
          </p:nvPr>
        </p:nvGraphicFramePr>
        <p:xfrm>
          <a:off x="5965827" y="1477741"/>
          <a:ext cx="5890813" cy="3303113"/>
        </p:xfrm>
        <a:graphic>
          <a:graphicData uri="http://schemas.openxmlformats.org/drawingml/2006/table">
            <a:tbl>
              <a:tblPr firstRow="1" bandRow="1">
                <a:tableStyleId>{073A0DAA-6AF3-43AB-8588-CEC1D06C72B9}</a:tableStyleId>
              </a:tblPr>
              <a:tblGrid>
                <a:gridCol w="1224000">
                  <a:extLst>
                    <a:ext uri="{9D8B030D-6E8A-4147-A177-3AD203B41FA5}">
                      <a16:colId xmlns:a16="http://schemas.microsoft.com/office/drawing/2014/main" val="282583206"/>
                    </a:ext>
                  </a:extLst>
                </a:gridCol>
                <a:gridCol w="1606813">
                  <a:extLst>
                    <a:ext uri="{9D8B030D-6E8A-4147-A177-3AD203B41FA5}">
                      <a16:colId xmlns:a16="http://schemas.microsoft.com/office/drawing/2014/main" val="633832680"/>
                    </a:ext>
                  </a:extLst>
                </a:gridCol>
                <a:gridCol w="1548000">
                  <a:extLst>
                    <a:ext uri="{9D8B030D-6E8A-4147-A177-3AD203B41FA5}">
                      <a16:colId xmlns:a16="http://schemas.microsoft.com/office/drawing/2014/main" val="244999416"/>
                    </a:ext>
                  </a:extLst>
                </a:gridCol>
                <a:gridCol w="1512000">
                  <a:extLst>
                    <a:ext uri="{9D8B030D-6E8A-4147-A177-3AD203B41FA5}">
                      <a16:colId xmlns:a16="http://schemas.microsoft.com/office/drawing/2014/main" val="1113448339"/>
                    </a:ext>
                  </a:extLst>
                </a:gridCol>
              </a:tblGrid>
              <a:tr h="237182">
                <a:tc>
                  <a:txBody>
                    <a:bodyPr/>
                    <a:lstStyle/>
                    <a:p>
                      <a:pPr marL="0" marR="0">
                        <a:lnSpc>
                          <a:spcPct val="107000"/>
                        </a:lnSpc>
                        <a:spcBef>
                          <a:spcPts val="0"/>
                        </a:spcBef>
                        <a:spcAft>
                          <a:spcPts val="800"/>
                        </a:spcAft>
                      </a:pPr>
                      <a:r>
                        <a:rPr lang="en-GB"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1996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2001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2006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3070313028"/>
                  </a:ext>
                </a:extLst>
              </a:tr>
              <a:tr h="233009">
                <a:tc gridSpan="4">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Arial" panose="020B0604020202020204" pitchFamily="34" charset="0"/>
                        </a:rPr>
                        <a:t>Total mortality (95% CI)</a:t>
                      </a:r>
                    </a:p>
                  </a:txBody>
                  <a:tcPr marL="36000" marR="36000" marT="36000" marB="36000" anchor="ctr"/>
                </a:tc>
                <a:tc hMerge="1">
                  <a:txBody>
                    <a:bodyPr/>
                    <a:lstStyle/>
                    <a:p>
                      <a:pPr marL="0" marR="0" algn="ctr">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hMerge="1">
                  <a:txBody>
                    <a:bodyPr/>
                    <a:lstStyle/>
                    <a:p>
                      <a:pPr marL="0" marR="0" algn="ctr">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hMerge="1">
                  <a:txBody>
                    <a:bodyPr/>
                    <a:lstStyle/>
                    <a:p>
                      <a:pPr marL="0" marR="0" algn="ctr">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490190731"/>
                  </a:ext>
                </a:extLst>
              </a:tr>
              <a:tr h="237182">
                <a:tc>
                  <a:txBody>
                    <a:bodyPr/>
                    <a:lstStyle/>
                    <a:p>
                      <a:pPr marL="179388" marR="0" indent="0">
                        <a:lnSpc>
                          <a:spcPct val="107000"/>
                        </a:lnSpc>
                        <a:spcBef>
                          <a:spcPts val="0"/>
                        </a:spcBef>
                        <a:spcAft>
                          <a:spcPts val="800"/>
                        </a:spcAft>
                      </a:pPr>
                      <a:r>
                        <a:rPr lang="en-GB" sz="1400" dirty="0">
                          <a:effectLst/>
                          <a:latin typeface="+mn-lt"/>
                        </a:rPr>
                        <a:t>HR 5-year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1.01 (0.71, 1.44)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1.01 (0.67, 1.51)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1.17 (0.75, 1.81)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4013989093"/>
                  </a:ext>
                </a:extLst>
              </a:tr>
              <a:tr h="237182">
                <a:tc>
                  <a:txBody>
                    <a:bodyPr/>
                    <a:lstStyle/>
                    <a:p>
                      <a:pPr marL="179388" marR="0" indent="0">
                        <a:lnSpc>
                          <a:spcPct val="107000"/>
                        </a:lnSpc>
                        <a:spcBef>
                          <a:spcPts val="0"/>
                        </a:spcBef>
                        <a:spcAft>
                          <a:spcPts val="800"/>
                        </a:spcAft>
                      </a:pPr>
                      <a:r>
                        <a:rPr lang="en-GB" sz="1400" dirty="0">
                          <a:effectLst/>
                          <a:latin typeface="+mn-lt"/>
                        </a:rPr>
                        <a:t>HR 10-year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1.27 (1.01, 1.61)*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1.18 (0.91, 1.52)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0.98 (0.69, 1.40)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3122960145"/>
                  </a:ext>
                </a:extLst>
              </a:tr>
              <a:tr h="237182">
                <a:tc>
                  <a:txBody>
                    <a:bodyPr/>
                    <a:lstStyle/>
                    <a:p>
                      <a:pPr marL="179388" marR="0" indent="0">
                        <a:lnSpc>
                          <a:spcPct val="107000"/>
                        </a:lnSpc>
                        <a:spcBef>
                          <a:spcPts val="0"/>
                        </a:spcBef>
                        <a:spcAft>
                          <a:spcPts val="800"/>
                        </a:spcAft>
                      </a:pPr>
                      <a:r>
                        <a:rPr lang="en-GB" sz="1400" dirty="0">
                          <a:effectLst/>
                          <a:latin typeface="+mn-lt"/>
                        </a:rPr>
                        <a:t>HR 15-year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1.39 (1.15, 1.69)*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1.41 (1.10, 1.83)*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1034805005"/>
                  </a:ext>
                </a:extLst>
              </a:tr>
              <a:tr h="0">
                <a:tc>
                  <a:txBody>
                    <a:bodyPr/>
                    <a:lstStyle/>
                    <a:p>
                      <a:pPr marL="179388" marR="0" indent="0">
                        <a:lnSpc>
                          <a:spcPct val="107000"/>
                        </a:lnSpc>
                        <a:spcBef>
                          <a:spcPts val="0"/>
                        </a:spcBef>
                        <a:spcAft>
                          <a:spcPts val="800"/>
                        </a:spcAft>
                      </a:pPr>
                      <a:r>
                        <a:rPr lang="en-GB" sz="1400" dirty="0">
                          <a:effectLst/>
                          <a:latin typeface="+mn-lt"/>
                        </a:rPr>
                        <a:t>HR 20-year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1.49 (1.16, 1.90)*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2222853060"/>
                  </a:ext>
                </a:extLst>
              </a:tr>
              <a:tr h="233009">
                <a:tc gridSpan="4">
                  <a:txBody>
                    <a:bodyPr/>
                    <a:lstStyle/>
                    <a:p>
                      <a:pPr marL="0" marR="0">
                        <a:lnSpc>
                          <a:spcPct val="107000"/>
                        </a:lnSpc>
                        <a:spcBef>
                          <a:spcPts val="0"/>
                        </a:spcBef>
                        <a:spcAft>
                          <a:spcPts val="800"/>
                        </a:spcAft>
                      </a:pPr>
                      <a:r>
                        <a:rPr lang="en-GB" sz="1400" b="1" dirty="0">
                          <a:effectLst/>
                          <a:latin typeface="+mn-lt"/>
                        </a:rPr>
                        <a:t>CVD mortality (95% CI)</a:t>
                      </a:r>
                      <a:endParaRPr lang="en-US" sz="1400" b="1" dirty="0">
                        <a:effectLst/>
                        <a:latin typeface="+mn-lt"/>
                        <a:ea typeface="Calibri" panose="020F0502020204030204" pitchFamily="34" charset="0"/>
                        <a:cs typeface="Arial" panose="020B0604020202020204" pitchFamily="34" charset="0"/>
                      </a:endParaRPr>
                    </a:p>
                  </a:txBody>
                  <a:tcPr marL="36000" marR="36000" marT="36000" marB="36000" anchor="ctr"/>
                </a:tc>
                <a:tc hMerge="1">
                  <a:txBody>
                    <a:bodyPr/>
                    <a:lstStyle/>
                    <a:p>
                      <a:pPr marL="0" marR="0" algn="ctr">
                        <a:lnSpc>
                          <a:spcPct val="107000"/>
                        </a:lnSpc>
                        <a:spcBef>
                          <a:spcPts val="0"/>
                        </a:spcBef>
                        <a:spcAft>
                          <a:spcPts val="80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hMerge="1">
                  <a:txBody>
                    <a:bodyPr/>
                    <a:lstStyle/>
                    <a:p>
                      <a:pPr marL="0" marR="0" algn="ctr">
                        <a:lnSpc>
                          <a:spcPct val="107000"/>
                        </a:lnSpc>
                        <a:spcBef>
                          <a:spcPts val="0"/>
                        </a:spcBef>
                        <a:spcAft>
                          <a:spcPts val="80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hMerge="1">
                  <a:txBody>
                    <a:bodyPr/>
                    <a:lstStyle/>
                    <a:p>
                      <a:pPr marL="0" marR="0" algn="ctr">
                        <a:lnSpc>
                          <a:spcPct val="107000"/>
                        </a:lnSpc>
                        <a:spcBef>
                          <a:spcPts val="0"/>
                        </a:spcBef>
                        <a:spcAft>
                          <a:spcPts val="80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97273909"/>
                  </a:ext>
                </a:extLst>
              </a:tr>
              <a:tr h="237182">
                <a:tc>
                  <a:txBody>
                    <a:bodyPr/>
                    <a:lstStyle/>
                    <a:p>
                      <a:pPr marL="179388" marR="0" indent="0">
                        <a:lnSpc>
                          <a:spcPct val="107000"/>
                        </a:lnSpc>
                        <a:spcBef>
                          <a:spcPts val="0"/>
                        </a:spcBef>
                        <a:spcAft>
                          <a:spcPts val="800"/>
                        </a:spcAft>
                      </a:pPr>
                      <a:r>
                        <a:rPr lang="en-GB" sz="1400" dirty="0">
                          <a:effectLst/>
                          <a:latin typeface="+mn-lt"/>
                        </a:rPr>
                        <a:t>HR 5-year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1.68 (1.00, 2.82)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1.13 (0.51, 2.51)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1.20 (0.49, 2.95)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3710031144"/>
                  </a:ext>
                </a:extLst>
              </a:tr>
              <a:tr h="237182">
                <a:tc>
                  <a:txBody>
                    <a:bodyPr/>
                    <a:lstStyle/>
                    <a:p>
                      <a:pPr marL="179388" marR="0" indent="0">
                        <a:lnSpc>
                          <a:spcPct val="107000"/>
                        </a:lnSpc>
                        <a:spcBef>
                          <a:spcPts val="0"/>
                        </a:spcBef>
                        <a:spcAft>
                          <a:spcPts val="800"/>
                        </a:spcAft>
                      </a:pPr>
                      <a:r>
                        <a:rPr lang="en-GB" sz="1400" dirty="0">
                          <a:effectLst/>
                          <a:latin typeface="+mn-lt"/>
                        </a:rPr>
                        <a:t>HR 10-year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1.49 (1.03, 2.16)*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1.69 (1.07, 2.69)*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dirty="0">
                          <a:effectLst/>
                        </a:rPr>
                        <a:t>0.97 (0.47, 2.02)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3307771287"/>
                  </a:ext>
                </a:extLst>
              </a:tr>
              <a:tr h="0">
                <a:tc>
                  <a:txBody>
                    <a:bodyPr/>
                    <a:lstStyle/>
                    <a:p>
                      <a:pPr marL="179388" marR="0" indent="0">
                        <a:lnSpc>
                          <a:spcPct val="107000"/>
                        </a:lnSpc>
                        <a:spcBef>
                          <a:spcPts val="0"/>
                        </a:spcBef>
                        <a:spcAft>
                          <a:spcPts val="800"/>
                        </a:spcAft>
                      </a:pPr>
                      <a:r>
                        <a:rPr lang="en-GB" sz="1400" dirty="0">
                          <a:effectLst/>
                          <a:latin typeface="+mn-lt"/>
                        </a:rPr>
                        <a:t>HR 15-year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1.55 (1.13, 2.12)*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1.67 (1.05, 2.65)*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1121029029"/>
                  </a:ext>
                </a:extLst>
              </a:tr>
              <a:tr h="237182">
                <a:tc>
                  <a:txBody>
                    <a:bodyPr/>
                    <a:lstStyle/>
                    <a:p>
                      <a:pPr marL="179388" marR="0" indent="0">
                        <a:lnSpc>
                          <a:spcPct val="107000"/>
                        </a:lnSpc>
                        <a:spcBef>
                          <a:spcPts val="0"/>
                        </a:spcBef>
                        <a:spcAft>
                          <a:spcPts val="800"/>
                        </a:spcAft>
                      </a:pPr>
                      <a:r>
                        <a:rPr lang="en-GB" sz="1400" dirty="0">
                          <a:effectLst/>
                          <a:latin typeface="+mn-lt"/>
                        </a:rPr>
                        <a:t>HR 20-year</a:t>
                      </a:r>
                      <a:endParaRPr lang="en-US" sz="1400" dirty="0">
                        <a:effectLst/>
                        <a:latin typeface="+mn-lt"/>
                        <a:ea typeface="Calibri" panose="020F0502020204030204" pitchFamily="34" charset="0"/>
                        <a:cs typeface="Arial" panose="020B0604020202020204" pitchFamily="34" charset="0"/>
                      </a:endParaRPr>
                    </a:p>
                  </a:txBody>
                  <a:tcPr marL="36000" marR="36000" marT="36000" marB="36000" anchor="ctr"/>
                </a:tc>
                <a:tc>
                  <a:txBody>
                    <a:bodyPr/>
                    <a:lstStyle/>
                    <a:p>
                      <a:pPr marL="0" marR="0" algn="ctr">
                        <a:lnSpc>
                          <a:spcPct val="107000"/>
                        </a:lnSpc>
                        <a:spcBef>
                          <a:spcPts val="0"/>
                        </a:spcBef>
                        <a:spcAft>
                          <a:spcPts val="800"/>
                        </a:spcAft>
                      </a:pPr>
                      <a:r>
                        <a:rPr lang="en-GB" sz="1400" b="1" dirty="0">
                          <a:effectLst/>
                        </a:rPr>
                        <a:t>2.27 (1.56, 3.31)*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GB"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6000" marR="36000" marT="36000" marB="36000" anchor="ctr"/>
                </a:tc>
                <a:extLst>
                  <a:ext uri="{0D108BD9-81ED-4DB2-BD59-A6C34878D82A}">
                    <a16:rowId xmlns:a16="http://schemas.microsoft.com/office/drawing/2014/main" val="2776511248"/>
                  </a:ext>
                </a:extLst>
              </a:tr>
            </a:tbl>
          </a:graphicData>
        </a:graphic>
      </p:graphicFrame>
      <p:sp>
        <p:nvSpPr>
          <p:cNvPr id="8" name="Rectangle 7"/>
          <p:cNvSpPr/>
          <p:nvPr/>
        </p:nvSpPr>
        <p:spPr>
          <a:xfrm>
            <a:off x="5900804" y="4661155"/>
            <a:ext cx="3435556" cy="280013"/>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*P&lt;0.05;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reference: general population controls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453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MTX use and CVD risk among RA patients initiating </a:t>
            </a:r>
            <a:r>
              <a:rPr lang="en-US" noProof="0" dirty="0" err="1"/>
              <a:t>bDMARDs</a:t>
            </a:r>
            <a:endParaRPr lang="en-US" noProof="0" dirty="0"/>
          </a:p>
        </p:txBody>
      </p:sp>
      <p:sp>
        <p:nvSpPr>
          <p:cNvPr id="3" name="Content Placeholder 2"/>
          <p:cNvSpPr>
            <a:spLocks noGrp="1"/>
          </p:cNvSpPr>
          <p:nvPr>
            <p:ph idx="1"/>
          </p:nvPr>
        </p:nvSpPr>
        <p:spPr>
          <a:xfrm>
            <a:off x="335358" y="1268414"/>
            <a:ext cx="10944082" cy="4968874"/>
          </a:xfrm>
        </p:spPr>
        <p:txBody>
          <a:bodyPr/>
          <a:lstStyle/>
          <a:p>
            <a:r>
              <a:rPr lang="en-US" sz="1800" noProof="0" dirty="0"/>
              <a:t>Retrospective cohort study in Medicare </a:t>
            </a:r>
            <a:br>
              <a:rPr lang="en-US" sz="1800" noProof="0" dirty="0"/>
            </a:br>
            <a:r>
              <a:rPr lang="en-US" sz="1800" noProof="0" dirty="0"/>
              <a:t>(2006–15)</a:t>
            </a:r>
          </a:p>
          <a:p>
            <a:r>
              <a:rPr lang="en-US" sz="1800" noProof="0" dirty="0"/>
              <a:t>Index date: initiation of biologic DMARD</a:t>
            </a:r>
          </a:p>
          <a:p>
            <a:r>
              <a:rPr lang="en-US" sz="1800" noProof="0" dirty="0"/>
              <a:t>Exposures:</a:t>
            </a:r>
          </a:p>
          <a:p>
            <a:pPr lvl="1"/>
            <a:r>
              <a:rPr lang="en-US" sz="1600" noProof="0" dirty="0"/>
              <a:t>Concomitant MTX use (vs non-use) at </a:t>
            </a:r>
            <a:br>
              <a:rPr lang="en-US" sz="1600" noProof="0" dirty="0"/>
            </a:br>
            <a:r>
              <a:rPr lang="en-US" sz="1600" noProof="0" dirty="0"/>
              <a:t>index date</a:t>
            </a:r>
          </a:p>
          <a:p>
            <a:pPr lvl="1"/>
            <a:r>
              <a:rPr lang="en-US" sz="1600" noProof="0" dirty="0"/>
              <a:t>Time-varying MTX use (vs non-use)</a:t>
            </a:r>
          </a:p>
          <a:p>
            <a:r>
              <a:rPr lang="en-US" sz="1800" noProof="0" dirty="0"/>
              <a:t>Composite outcome: MI, stroke, fatal CVD</a:t>
            </a:r>
          </a:p>
          <a:p>
            <a:r>
              <a:rPr lang="en-US" sz="1800" noProof="0" dirty="0"/>
              <a:t>n=88,255 bDMARD initiations among </a:t>
            </a:r>
            <a:br>
              <a:rPr lang="en-US" sz="1800" noProof="0" dirty="0"/>
            </a:br>
            <a:r>
              <a:rPr lang="en-US" sz="1800" noProof="0" dirty="0"/>
              <a:t>64,218 patients</a:t>
            </a:r>
          </a:p>
          <a:p>
            <a:r>
              <a:rPr lang="en-US" sz="1800" noProof="0" dirty="0"/>
              <a:t>Overall reduction of CVD risk by 23% for MTX use vs non-use among RA patients initiating biologics</a:t>
            </a:r>
          </a:p>
          <a:p>
            <a:r>
              <a:rPr lang="en-US" sz="1800" noProof="0" dirty="0"/>
              <a:t>Subgroup analyses suggest that protection of CVD risk with MTX may vary based on type of bDMARD</a:t>
            </a:r>
          </a:p>
        </p:txBody>
      </p:sp>
      <p:sp>
        <p:nvSpPr>
          <p:cNvPr id="6" name="Text Placeholder 5"/>
          <p:cNvSpPr>
            <a:spLocks noGrp="1"/>
          </p:cNvSpPr>
          <p:nvPr>
            <p:ph type="body" sz="quarter" idx="10"/>
          </p:nvPr>
        </p:nvSpPr>
        <p:spPr/>
        <p:txBody>
          <a:bodyPr/>
          <a:lstStyle/>
          <a:p>
            <a:pPr lvl="0"/>
            <a:r>
              <a:rPr lang="en-US" noProof="0" dirty="0" err="1"/>
              <a:t>Xie</a:t>
            </a:r>
            <a:r>
              <a:rPr lang="en-US" noProof="0" dirty="0"/>
              <a:t> F, et al. EULAR 2018, Amsterdam, OP0192</a:t>
            </a:r>
          </a:p>
        </p:txBody>
      </p:sp>
      <p:sp>
        <p:nvSpPr>
          <p:cNvPr id="7" name="Rectangle 6">
            <a:extLst>
              <a:ext uri="{FF2B5EF4-FFF2-40B4-BE49-F238E27FC236}">
                <a16:creationId xmlns:a16="http://schemas.microsoft.com/office/drawing/2014/main" id="{111293A2-2A71-4CBD-A025-0F428DEA9324}"/>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a:ea typeface="+mn-ea"/>
                <a:cs typeface="+mn-cs"/>
              </a:rPr>
              <a:t>Suggestion that concomitant MTX use may lower CVD risk for RA patients starting biologics</a:t>
            </a:r>
          </a:p>
        </p:txBody>
      </p:sp>
      <p:grpSp>
        <p:nvGrpSpPr>
          <p:cNvPr id="15" name="Group 14">
            <a:extLst>
              <a:ext uri="{FF2B5EF4-FFF2-40B4-BE49-F238E27FC236}">
                <a16:creationId xmlns:a16="http://schemas.microsoft.com/office/drawing/2014/main" id="{D344EEF4-26D7-4B6D-80F3-72CA276F75BF}"/>
              </a:ext>
            </a:extLst>
          </p:cNvPr>
          <p:cNvGrpSpPr/>
          <p:nvPr/>
        </p:nvGrpSpPr>
        <p:grpSpPr>
          <a:xfrm>
            <a:off x="8559933" y="1390977"/>
            <a:ext cx="2933712" cy="2758103"/>
            <a:chOff x="7840989" y="1235928"/>
            <a:chExt cx="2933712" cy="2758103"/>
          </a:xfrm>
        </p:grpSpPr>
        <p:sp>
          <p:nvSpPr>
            <p:cNvPr id="10" name="Content Placeholder 2"/>
            <p:cNvSpPr txBox="1">
              <a:spLocks/>
            </p:cNvSpPr>
            <p:nvPr/>
          </p:nvSpPr>
          <p:spPr>
            <a:xfrm>
              <a:off x="7840989" y="3717032"/>
              <a:ext cx="1338828" cy="276999"/>
            </a:xfrm>
            <a:prstGeom prst="rect">
              <a:avLst/>
            </a:prstGeom>
          </p:spPr>
          <p:txBody>
            <a:bodyPr vert="horz" wrap="none" lIns="91440" tIns="45720" rIns="91440" bIns="45720" rtlCol="0">
              <a:sp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600"/>
                </a:spcBef>
                <a:spcAft>
                  <a:spcPts val="0"/>
                </a:spcAft>
                <a:buClr>
                  <a:srgbClr val="C00000"/>
                </a:buClr>
                <a:buSzTx/>
                <a:buFont typeface="Arial" pitchFamily="34" charset="0"/>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Arial" pitchFamily="34" charset="0"/>
                </a:rPr>
                <a:t>Favors</a:t>
              </a:r>
              <a:r>
                <a:rPr kumimoji="0" lang="en-GB" sz="1200" b="0" i="0" u="none" strike="noStrike" kern="1200" cap="none" spc="0" normalizeH="0" baseline="0" noProof="0" dirty="0">
                  <a:ln>
                    <a:noFill/>
                  </a:ln>
                  <a:solidFill>
                    <a:prstClr val="black"/>
                  </a:solidFill>
                  <a:effectLst/>
                  <a:uLnTx/>
                  <a:uFillTx/>
                  <a:latin typeface="Arial"/>
                  <a:ea typeface="+mn-ea"/>
                  <a:cs typeface="Arial" pitchFamily="34" charset="0"/>
                </a:rPr>
                <a:t> with MTX</a:t>
              </a:r>
            </a:p>
          </p:txBody>
        </p:sp>
        <p:grpSp>
          <p:nvGrpSpPr>
            <p:cNvPr id="41" name="Group 40">
              <a:extLst/>
            </p:cNvPr>
            <p:cNvGrpSpPr/>
            <p:nvPr/>
          </p:nvGrpSpPr>
          <p:grpSpPr>
            <a:xfrm>
              <a:off x="8682319" y="3339738"/>
              <a:ext cx="670110" cy="79108"/>
              <a:chOff x="9864191" y="3038559"/>
              <a:chExt cx="296510" cy="79108"/>
            </a:xfrm>
          </p:grpSpPr>
          <p:cxnSp>
            <p:nvCxnSpPr>
              <p:cNvPr id="48" name="Straight Connector 47">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41">
              <a:extLst/>
            </p:cNvPr>
            <p:cNvSpPr/>
            <p:nvPr/>
          </p:nvSpPr>
          <p:spPr>
            <a:xfrm>
              <a:off x="8973706" y="3341595"/>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43" name="Group 42">
              <a:extLst/>
            </p:cNvPr>
            <p:cNvGrpSpPr/>
            <p:nvPr/>
          </p:nvGrpSpPr>
          <p:grpSpPr>
            <a:xfrm>
              <a:off x="8845924" y="3124473"/>
              <a:ext cx="517711" cy="79108"/>
              <a:chOff x="9864191" y="3038559"/>
              <a:chExt cx="296510" cy="79108"/>
            </a:xfrm>
          </p:grpSpPr>
          <p:cxnSp>
            <p:nvCxnSpPr>
              <p:cNvPr id="45" name="Straight Connector 44">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Oval 43">
              <a:extLst/>
            </p:cNvPr>
            <p:cNvSpPr/>
            <p:nvPr/>
          </p:nvSpPr>
          <p:spPr>
            <a:xfrm>
              <a:off x="9066153" y="3126330"/>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75" name="Content Placeholder 2"/>
            <p:cNvSpPr txBox="1">
              <a:spLocks/>
            </p:cNvSpPr>
            <p:nvPr/>
          </p:nvSpPr>
          <p:spPr>
            <a:xfrm>
              <a:off x="9222673" y="3717032"/>
              <a:ext cx="1552028" cy="276999"/>
            </a:xfrm>
            <a:prstGeom prst="rect">
              <a:avLst/>
            </a:prstGeom>
          </p:spPr>
          <p:txBody>
            <a:bodyPr vert="horz" wrap="none" lIns="91440" tIns="45720" rIns="91440" bIns="45720" rtlCol="0">
              <a:sp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
                  <a:srgbClr val="C00000"/>
                </a:buClr>
                <a:buSzTx/>
                <a:buFont typeface="Arial" pitchFamily="34" charset="0"/>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Arial" pitchFamily="34" charset="0"/>
                </a:rPr>
                <a:t>Favors</a:t>
              </a:r>
              <a:r>
                <a:rPr kumimoji="0" lang="en-GB" sz="1200" b="0" i="0" u="none" strike="noStrike" kern="1200" cap="none" spc="0" normalizeH="0" baseline="0" noProof="0" dirty="0">
                  <a:ln>
                    <a:noFill/>
                  </a:ln>
                  <a:solidFill>
                    <a:prstClr val="black"/>
                  </a:solidFill>
                  <a:effectLst/>
                  <a:uLnTx/>
                  <a:uFillTx/>
                  <a:latin typeface="Arial"/>
                  <a:ea typeface="+mn-ea"/>
                  <a:cs typeface="Arial" pitchFamily="34" charset="0"/>
                </a:rPr>
                <a:t> without MTX</a:t>
              </a:r>
            </a:p>
          </p:txBody>
        </p:sp>
        <p:cxnSp>
          <p:nvCxnSpPr>
            <p:cNvPr id="76" name="Straight Connector 75">
              <a:extLst/>
            </p:cNvPr>
            <p:cNvCxnSpPr>
              <a:cxnSpLocks/>
            </p:cNvCxnSpPr>
            <p:nvPr/>
          </p:nvCxnSpPr>
          <p:spPr>
            <a:xfrm>
              <a:off x="9191833" y="1735844"/>
              <a:ext cx="0" cy="1748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a:extLst/>
            </p:cNvPr>
            <p:cNvGrpSpPr/>
            <p:nvPr/>
          </p:nvGrpSpPr>
          <p:grpSpPr>
            <a:xfrm>
              <a:off x="8713694" y="2893689"/>
              <a:ext cx="307041" cy="79108"/>
              <a:chOff x="9864191" y="3038559"/>
              <a:chExt cx="296510" cy="79108"/>
            </a:xfrm>
          </p:grpSpPr>
          <p:cxnSp>
            <p:nvCxnSpPr>
              <p:cNvPr id="83" name="Straight Connector 82">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Oval 85">
              <a:extLst/>
            </p:cNvPr>
            <p:cNvSpPr/>
            <p:nvPr/>
          </p:nvSpPr>
          <p:spPr>
            <a:xfrm>
              <a:off x="8835265" y="2895546"/>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92" name="Group 91">
              <a:extLst/>
            </p:cNvPr>
            <p:cNvGrpSpPr/>
            <p:nvPr/>
          </p:nvGrpSpPr>
          <p:grpSpPr>
            <a:xfrm>
              <a:off x="8393206" y="2682197"/>
              <a:ext cx="809065" cy="79108"/>
              <a:chOff x="9864191" y="3038559"/>
              <a:chExt cx="296510" cy="79108"/>
            </a:xfrm>
          </p:grpSpPr>
          <p:cxnSp>
            <p:nvCxnSpPr>
              <p:cNvPr id="93" name="Straight Connector 92">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Oval 95">
              <a:extLst/>
            </p:cNvPr>
            <p:cNvSpPr/>
            <p:nvPr/>
          </p:nvSpPr>
          <p:spPr>
            <a:xfrm>
              <a:off x="8754035" y="2684054"/>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97" name="Group 96">
              <a:extLst/>
            </p:cNvPr>
            <p:cNvGrpSpPr/>
            <p:nvPr/>
          </p:nvGrpSpPr>
          <p:grpSpPr>
            <a:xfrm>
              <a:off x="8796618" y="2462561"/>
              <a:ext cx="414617" cy="79108"/>
              <a:chOff x="9864191" y="3038559"/>
              <a:chExt cx="296510" cy="79108"/>
            </a:xfrm>
          </p:grpSpPr>
          <p:cxnSp>
            <p:nvCxnSpPr>
              <p:cNvPr id="98" name="Straight Connector 97">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Oval 100">
              <a:extLst/>
            </p:cNvPr>
            <p:cNvSpPr/>
            <p:nvPr/>
          </p:nvSpPr>
          <p:spPr>
            <a:xfrm>
              <a:off x="8967943" y="2464418"/>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102" name="Group 101">
              <a:extLst/>
            </p:cNvPr>
            <p:cNvGrpSpPr/>
            <p:nvPr/>
          </p:nvGrpSpPr>
          <p:grpSpPr>
            <a:xfrm>
              <a:off x="8657666" y="2243210"/>
              <a:ext cx="710452" cy="79108"/>
              <a:chOff x="9864191" y="3038559"/>
              <a:chExt cx="296510" cy="79108"/>
            </a:xfrm>
          </p:grpSpPr>
          <p:cxnSp>
            <p:nvCxnSpPr>
              <p:cNvPr id="103" name="Straight Connector 102">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Oval 105">
              <a:extLst/>
            </p:cNvPr>
            <p:cNvSpPr/>
            <p:nvPr/>
          </p:nvSpPr>
          <p:spPr>
            <a:xfrm>
              <a:off x="8974323" y="2245067"/>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107" name="Group 106">
              <a:extLst/>
            </p:cNvPr>
            <p:cNvGrpSpPr/>
            <p:nvPr/>
          </p:nvGrpSpPr>
          <p:grpSpPr>
            <a:xfrm>
              <a:off x="8960223" y="2022214"/>
              <a:ext cx="428065" cy="79108"/>
              <a:chOff x="9864191" y="3038559"/>
              <a:chExt cx="296510" cy="79108"/>
            </a:xfrm>
          </p:grpSpPr>
          <p:cxnSp>
            <p:nvCxnSpPr>
              <p:cNvPr id="108" name="Straight Connector 107">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Oval 110">
              <a:extLst/>
            </p:cNvPr>
            <p:cNvSpPr/>
            <p:nvPr/>
          </p:nvSpPr>
          <p:spPr>
            <a:xfrm>
              <a:off x="9141548" y="2024071"/>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112" name="Group 111">
              <a:extLst/>
            </p:cNvPr>
            <p:cNvGrpSpPr/>
            <p:nvPr/>
          </p:nvGrpSpPr>
          <p:grpSpPr>
            <a:xfrm>
              <a:off x="8814547" y="1803188"/>
              <a:ext cx="336177" cy="79108"/>
              <a:chOff x="9864191" y="3038559"/>
              <a:chExt cx="296510" cy="79108"/>
            </a:xfrm>
          </p:grpSpPr>
          <p:cxnSp>
            <p:nvCxnSpPr>
              <p:cNvPr id="113" name="Straight Connector 112">
                <a:extLst/>
              </p:cNvPr>
              <p:cNvCxnSpPr/>
              <p:nvPr/>
            </p:nvCxnSpPr>
            <p:spPr>
              <a:xfrm>
                <a:off x="986419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Oval 115">
              <a:extLst/>
            </p:cNvPr>
            <p:cNvSpPr/>
            <p:nvPr/>
          </p:nvSpPr>
          <p:spPr>
            <a:xfrm>
              <a:off x="8944646" y="1805045"/>
              <a:ext cx="75395" cy="75395"/>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AC4BA5AC-9007-4DF5-9A77-57717393A4EF}"/>
                </a:ext>
              </a:extLst>
            </p:cNvPr>
            <p:cNvGrpSpPr/>
            <p:nvPr/>
          </p:nvGrpSpPr>
          <p:grpSpPr>
            <a:xfrm>
              <a:off x="7925028" y="3471157"/>
              <a:ext cx="2433039" cy="250512"/>
              <a:chOff x="7925584" y="5453510"/>
              <a:chExt cx="2433039" cy="250512"/>
            </a:xfrm>
          </p:grpSpPr>
          <p:cxnSp>
            <p:nvCxnSpPr>
              <p:cNvPr id="14" name="Straight Connector 13">
                <a:extLst/>
              </p:cNvPr>
              <p:cNvCxnSpPr>
                <a:cxnSpLocks/>
              </p:cNvCxnSpPr>
              <p:nvPr/>
            </p:nvCxnSpPr>
            <p:spPr>
              <a:xfrm>
                <a:off x="8075046" y="5453510"/>
                <a:ext cx="22414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p:cNvPr>
              <p:cNvCxnSpPr/>
              <p:nvPr/>
            </p:nvCxnSpPr>
            <p:spPr>
              <a:xfrm>
                <a:off x="9759011" y="5453866"/>
                <a:ext cx="0" cy="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p:cNvPr>
              <p:cNvSpPr txBox="1"/>
              <p:nvPr/>
            </p:nvSpPr>
            <p:spPr>
              <a:xfrm>
                <a:off x="9716149" y="5519356"/>
                <a:ext cx="84960"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a:t>
                </a:r>
              </a:p>
            </p:txBody>
          </p:sp>
          <p:cxnSp>
            <p:nvCxnSpPr>
              <p:cNvPr id="119" name="Straight Connector 118">
                <a:extLst/>
              </p:cNvPr>
              <p:cNvCxnSpPr/>
              <p:nvPr/>
            </p:nvCxnSpPr>
            <p:spPr>
              <a:xfrm>
                <a:off x="10316525" y="5453866"/>
                <a:ext cx="0" cy="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p:cNvPr>
              <p:cNvSpPr txBox="1"/>
              <p:nvPr/>
            </p:nvSpPr>
            <p:spPr>
              <a:xfrm>
                <a:off x="10273663" y="5519356"/>
                <a:ext cx="84960"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a:t>
                </a:r>
              </a:p>
            </p:txBody>
          </p:sp>
          <p:cxnSp>
            <p:nvCxnSpPr>
              <p:cNvPr id="121" name="Straight Connector 120">
                <a:extLst/>
              </p:cNvPr>
              <p:cNvCxnSpPr/>
              <p:nvPr/>
            </p:nvCxnSpPr>
            <p:spPr>
              <a:xfrm>
                <a:off x="9191623" y="5453866"/>
                <a:ext cx="0" cy="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p:cNvPr>
              <p:cNvSpPr txBox="1"/>
              <p:nvPr/>
            </p:nvSpPr>
            <p:spPr>
              <a:xfrm>
                <a:off x="9148761" y="5519356"/>
                <a:ext cx="84960"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a:t>
                </a:r>
              </a:p>
            </p:txBody>
          </p:sp>
          <p:cxnSp>
            <p:nvCxnSpPr>
              <p:cNvPr id="123" name="Straight Connector 122">
                <a:extLst/>
              </p:cNvPr>
              <p:cNvCxnSpPr/>
              <p:nvPr/>
            </p:nvCxnSpPr>
            <p:spPr>
              <a:xfrm>
                <a:off x="8630851" y="5453866"/>
                <a:ext cx="0" cy="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p:cNvPr>
              <p:cNvSpPr txBox="1"/>
              <p:nvPr/>
            </p:nvSpPr>
            <p:spPr>
              <a:xfrm>
                <a:off x="8523869" y="5519356"/>
                <a:ext cx="213199"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0.5</a:t>
                </a:r>
              </a:p>
            </p:txBody>
          </p:sp>
          <p:cxnSp>
            <p:nvCxnSpPr>
              <p:cNvPr id="125" name="Straight Connector 124">
                <a:extLst/>
              </p:cNvPr>
              <p:cNvCxnSpPr/>
              <p:nvPr/>
            </p:nvCxnSpPr>
            <p:spPr>
              <a:xfrm>
                <a:off x="8075046" y="5453866"/>
                <a:ext cx="0" cy="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p:cNvPr>
              <p:cNvSpPr txBox="1"/>
              <p:nvPr/>
            </p:nvSpPr>
            <p:spPr>
              <a:xfrm>
                <a:off x="7925584" y="5519356"/>
                <a:ext cx="298159"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0.25</a:t>
                </a:r>
              </a:p>
            </p:txBody>
          </p:sp>
        </p:grpSp>
        <p:sp>
          <p:nvSpPr>
            <p:cNvPr id="129" name="Rectangle 128"/>
            <p:cNvSpPr/>
            <p:nvPr/>
          </p:nvSpPr>
          <p:spPr>
            <a:xfrm>
              <a:off x="8561292" y="1235928"/>
              <a:ext cx="126989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HR and 95% CI</a:t>
              </a:r>
            </a:p>
          </p:txBody>
        </p:sp>
      </p:grpSp>
      <p:graphicFrame>
        <p:nvGraphicFramePr>
          <p:cNvPr id="12" name="Table 11">
            <a:extLst/>
          </p:cNvPr>
          <p:cNvGraphicFramePr>
            <a:graphicFrameLocks noGrp="1"/>
          </p:cNvGraphicFramePr>
          <p:nvPr>
            <p:extLst/>
          </p:nvPr>
        </p:nvGraphicFramePr>
        <p:xfrm>
          <a:off x="5664003" y="1682197"/>
          <a:ext cx="5433725" cy="1969920"/>
        </p:xfrm>
        <a:graphic>
          <a:graphicData uri="http://schemas.openxmlformats.org/drawingml/2006/table">
            <a:tbl>
              <a:tblPr firstRow="1" bandRow="1">
                <a:tableStyleId>{5940675A-B579-460E-94D1-54222C63F5DA}</a:tableStyleId>
              </a:tblPr>
              <a:tblGrid>
                <a:gridCol w="628310">
                  <a:extLst>
                    <a:ext uri="{9D8B030D-6E8A-4147-A177-3AD203B41FA5}">
                      <a16:colId xmlns:a16="http://schemas.microsoft.com/office/drawing/2014/main" val="1952678228"/>
                    </a:ext>
                  </a:extLst>
                </a:gridCol>
                <a:gridCol w="1205769">
                  <a:extLst>
                    <a:ext uri="{9D8B030D-6E8A-4147-A177-3AD203B41FA5}">
                      <a16:colId xmlns:a16="http://schemas.microsoft.com/office/drawing/2014/main" val="259357535"/>
                    </a:ext>
                  </a:extLst>
                </a:gridCol>
                <a:gridCol w="1161221">
                  <a:extLst>
                    <a:ext uri="{9D8B030D-6E8A-4147-A177-3AD203B41FA5}">
                      <a16:colId xmlns:a16="http://schemas.microsoft.com/office/drawing/2014/main" val="3778163826"/>
                    </a:ext>
                  </a:extLst>
                </a:gridCol>
                <a:gridCol w="2438425">
                  <a:extLst>
                    <a:ext uri="{9D8B030D-6E8A-4147-A177-3AD203B41FA5}">
                      <a16:colId xmlns:a16="http://schemas.microsoft.com/office/drawing/2014/main" val="939767391"/>
                    </a:ext>
                  </a:extLst>
                </a:gridCol>
              </a:tblGrid>
              <a:tr h="184154">
                <a:tc>
                  <a:txBody>
                    <a:bodyPr/>
                    <a:lstStyle/>
                    <a:p>
                      <a:r>
                        <a:rPr lang="en-GB" sz="1200" b="1" dirty="0"/>
                        <a:t>Biologic</a:t>
                      </a:r>
                    </a:p>
                  </a:txBody>
                  <a:tcPr marL="0" marR="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t>IR without MTX</a:t>
                      </a:r>
                    </a:p>
                  </a:txBody>
                  <a:tcPr marL="0" marR="72000" marT="18000" marB="1800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t>IR w/ MTX</a:t>
                      </a:r>
                    </a:p>
                  </a:txBody>
                  <a:tcPr marL="36000" marR="0" marT="18000" marB="1800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t>Concomitant MTX</a:t>
                      </a:r>
                    </a:p>
                  </a:txBody>
                  <a:tcPr marL="0" marR="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9097933"/>
                  </a:ext>
                </a:extLst>
              </a:tr>
              <a:tr h="184154">
                <a:tc>
                  <a:txBody>
                    <a:bodyPr/>
                    <a:lstStyle/>
                    <a:p>
                      <a:r>
                        <a:rPr lang="en-GB" sz="1200" b="1" dirty="0"/>
                        <a:t>ABA</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18.3 (16.2, 20.6)</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12.4 (10.6, 14.4)</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056278"/>
                  </a:ext>
                </a:extLst>
              </a:tr>
              <a:tr h="184154">
                <a:tc>
                  <a:txBody>
                    <a:bodyPr/>
                    <a:lstStyle/>
                    <a:p>
                      <a:r>
                        <a:rPr lang="en-GB" sz="1200" b="1" dirty="0"/>
                        <a:t>ADA</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16.6 (13.8, 19.8)</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14.0 (11.7, 16.7)</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9600863"/>
                  </a:ext>
                </a:extLst>
              </a:tr>
              <a:tr h="184154">
                <a:tc>
                  <a:txBody>
                    <a:bodyPr/>
                    <a:lstStyle/>
                    <a:p>
                      <a:r>
                        <a:rPr lang="en-GB" sz="1200" b="1" dirty="0"/>
                        <a:t>CZP</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17.6 (13.5, 22.9)</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12.3 (8.8, 17.1)</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0458559"/>
                  </a:ext>
                </a:extLst>
              </a:tr>
              <a:tr h="184154">
                <a:tc>
                  <a:txBody>
                    <a:bodyPr/>
                    <a:lstStyle/>
                    <a:p>
                      <a:r>
                        <a:rPr lang="en-GB" sz="1200" b="1" dirty="0"/>
                        <a:t>ETN</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16.0 (13.5, 18.9)</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11.6 (9.5, 14.1)</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350100"/>
                  </a:ext>
                </a:extLst>
              </a:tr>
              <a:tr h="184154">
                <a:tc>
                  <a:txBody>
                    <a:bodyPr/>
                    <a:lstStyle/>
                    <a:p>
                      <a:r>
                        <a:rPr lang="en-GB" sz="1200" b="1" dirty="0"/>
                        <a:t>GOL</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21.9 (16.4, 29.3)</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11.7 (7.8, 17.4)</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308317"/>
                  </a:ext>
                </a:extLst>
              </a:tr>
              <a:tr h="184154">
                <a:tc>
                  <a:txBody>
                    <a:bodyPr/>
                    <a:lstStyle/>
                    <a:p>
                      <a:r>
                        <a:rPr lang="en-GB" sz="1200" b="1" dirty="0"/>
                        <a:t>IFX</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24.7 (21.7, 28.1)</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14.4 (12.8, 16.2)</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4438057"/>
                  </a:ext>
                </a:extLst>
              </a:tr>
              <a:tr h="184154">
                <a:tc>
                  <a:txBody>
                    <a:bodyPr/>
                    <a:lstStyle/>
                    <a:p>
                      <a:r>
                        <a:rPr lang="en-GB" sz="1200" b="1" dirty="0"/>
                        <a:t>RTX</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19.3 (16.1, 23.2)</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13.8 (10.9, 17.5)</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8505412"/>
                  </a:ext>
                </a:extLst>
              </a:tr>
              <a:tr h="184154">
                <a:tc>
                  <a:txBody>
                    <a:bodyPr/>
                    <a:lstStyle/>
                    <a:p>
                      <a:r>
                        <a:rPr lang="en-GB" sz="1200" b="1" dirty="0"/>
                        <a:t>TCZ</a:t>
                      </a: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14.8 (11.7, 18.7)</a:t>
                      </a:r>
                    </a:p>
                  </a:txBody>
                  <a:tcPr marL="0" marR="72000" marT="18000" marB="18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0" dirty="0"/>
                        <a:t>12.1 (10.3, 14.4)</a:t>
                      </a:r>
                    </a:p>
                  </a:txBody>
                  <a:tcPr marL="36000" marR="0" marT="18000" marB="1800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0" dirty="0"/>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4036136"/>
                  </a:ext>
                </a:extLst>
              </a:tr>
            </a:tbl>
          </a:graphicData>
        </a:graphic>
      </p:graphicFrame>
    </p:spTree>
    <p:extLst>
      <p:ext uri="{BB962C8B-B14F-4D97-AF65-F5344CB8AC3E}">
        <p14:creationId xmlns:p14="http://schemas.microsoft.com/office/powerpoint/2010/main" val="28595330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Active RA increases risk of interstitial lung disease</a:t>
            </a:r>
          </a:p>
        </p:txBody>
      </p:sp>
      <p:sp>
        <p:nvSpPr>
          <p:cNvPr id="11" name="Content Placeholder 10"/>
          <p:cNvSpPr>
            <a:spLocks noGrp="1"/>
          </p:cNvSpPr>
          <p:nvPr>
            <p:ph sz="half" idx="1"/>
          </p:nvPr>
        </p:nvSpPr>
        <p:spPr>
          <a:xfrm>
            <a:off x="335361" y="1268416"/>
            <a:ext cx="11521279" cy="4968871"/>
          </a:xfrm>
        </p:spPr>
        <p:txBody>
          <a:bodyPr/>
          <a:lstStyle/>
          <a:p>
            <a:pPr>
              <a:spcBef>
                <a:spcPts val="300"/>
              </a:spcBef>
            </a:pPr>
            <a:r>
              <a:rPr lang="en-US" sz="1600" noProof="0" dirty="0"/>
              <a:t>BRASS cohort of RA patients (N=1419)</a:t>
            </a:r>
          </a:p>
          <a:p>
            <a:pPr lvl="1">
              <a:spcBef>
                <a:spcPts val="300"/>
              </a:spcBef>
              <a:tabLst>
                <a:tab pos="8158163" algn="l"/>
              </a:tabLst>
            </a:pPr>
            <a:r>
              <a:rPr lang="en-US" sz="1600" noProof="0" dirty="0"/>
              <a:t>Research review of clinical CT chest images; patients followed up to 6 years</a:t>
            </a:r>
          </a:p>
          <a:p>
            <a:pPr>
              <a:spcBef>
                <a:spcPts val="300"/>
              </a:spcBef>
            </a:pPr>
            <a:r>
              <a:rPr lang="en-US" sz="1600" noProof="0" dirty="0"/>
              <a:t>4.3–6% developed incident ILD</a:t>
            </a:r>
          </a:p>
          <a:p>
            <a:pPr lvl="1">
              <a:spcBef>
                <a:spcPts val="300"/>
              </a:spcBef>
            </a:pPr>
            <a:r>
              <a:rPr lang="en-US" sz="1600" noProof="0" dirty="0"/>
              <a:t>Unexpectedly, NSIP was more common</a:t>
            </a:r>
          </a:p>
          <a:p>
            <a:pPr lvl="1">
              <a:spcBef>
                <a:spcPts val="300"/>
              </a:spcBef>
            </a:pPr>
            <a:r>
              <a:rPr lang="en-US" sz="1600" noProof="0" dirty="0"/>
              <a:t>Cellular NSIP 49%, fibrotic NSIP 32%, fibrotic UIP/other only 19%</a:t>
            </a:r>
          </a:p>
          <a:p>
            <a:pPr>
              <a:spcBef>
                <a:spcPts val="300"/>
              </a:spcBef>
            </a:pPr>
            <a:r>
              <a:rPr lang="en-US" sz="1600" noProof="0" dirty="0"/>
              <a:t>Association of disease activity with subsequent ILD risk evaluated using DAS28 (CRP3) (TJC, SJC, CRP)</a:t>
            </a:r>
          </a:p>
          <a:p>
            <a:pPr>
              <a:spcBef>
                <a:spcPts val="300"/>
              </a:spcBef>
            </a:pPr>
            <a:r>
              <a:rPr lang="en-US" sz="1600" noProof="0" dirty="0"/>
              <a:t>Moderate to high vs remission/low DAS28 (CRP3); HR 2.22 (95% CI: 1.28, 3.82)</a:t>
            </a:r>
          </a:p>
        </p:txBody>
      </p:sp>
      <p:sp>
        <p:nvSpPr>
          <p:cNvPr id="9" name="Text Placeholder 8"/>
          <p:cNvSpPr>
            <a:spLocks noGrp="1"/>
          </p:cNvSpPr>
          <p:nvPr>
            <p:ph type="body" sz="quarter" idx="10"/>
          </p:nvPr>
        </p:nvSpPr>
        <p:spPr>
          <a:xfrm>
            <a:off x="245421" y="6298234"/>
            <a:ext cx="8306907" cy="515142"/>
          </a:xfrm>
        </p:spPr>
        <p:txBody>
          <a:bodyPr/>
          <a:lstStyle/>
          <a:p>
            <a:pPr lvl="0"/>
            <a:r>
              <a:rPr lang="en-US" noProof="0" dirty="0"/>
              <a:t>CT, computed tomography; NSIP, nonspecific interstitial pneumonia; UIP, usual interstitial pneumonia</a:t>
            </a:r>
          </a:p>
          <a:p>
            <a:pPr lvl="0"/>
            <a:r>
              <a:rPr lang="en-US" noProof="0" dirty="0"/>
              <a:t>Sparks JA, et al. ACR 2018, Chicago #884</a:t>
            </a:r>
          </a:p>
        </p:txBody>
      </p:sp>
      <p:sp>
        <p:nvSpPr>
          <p:cNvPr id="8" name="Rectangle 7">
            <a:extLst>
              <a:ext uri="{FF2B5EF4-FFF2-40B4-BE49-F238E27FC236}">
                <a16:creationId xmlns:a16="http://schemas.microsoft.com/office/drawing/2014/main" id="{487D0996-D50C-447D-87C5-7E48712D74F2}"/>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n-ea"/>
                <a:cs typeface="Arial"/>
              </a:rPr>
              <a:t>ILD develops in up to 6% of RA patients and is more likely to be NSIP; it develops more in patients with high disease activity</a:t>
            </a:r>
            <a:endParaRPr kumimoji="0" lang="en-US" sz="2000" b="0" i="0" u="none" strike="noStrike" kern="0" cap="none" spc="0" normalizeH="0" baseline="0" noProof="0" dirty="0">
              <a:ln>
                <a:noFill/>
              </a:ln>
              <a:solidFill>
                <a:srgbClr val="FFFFFF"/>
              </a:solidFill>
              <a:effectLst/>
              <a:uLnTx/>
              <a:uFillTx/>
              <a:latin typeface="Arial"/>
              <a:ea typeface="+mn-ea"/>
              <a:cs typeface="Arial"/>
            </a:endParaRPr>
          </a:p>
        </p:txBody>
      </p:sp>
      <p:graphicFrame>
        <p:nvGraphicFramePr>
          <p:cNvPr id="15" name="Table 14">
            <a:extLst>
              <a:ext uri="{FF2B5EF4-FFF2-40B4-BE49-F238E27FC236}">
                <a16:creationId xmlns:a16="http://schemas.microsoft.com/office/drawing/2014/main" id="{A93825B7-7A8C-4AF7-8547-E4429E141334}"/>
              </a:ext>
            </a:extLst>
          </p:cNvPr>
          <p:cNvGraphicFramePr>
            <a:graphicFrameLocks noGrp="1"/>
          </p:cNvGraphicFramePr>
          <p:nvPr>
            <p:extLst/>
          </p:nvPr>
        </p:nvGraphicFramePr>
        <p:xfrm>
          <a:off x="334964" y="3428782"/>
          <a:ext cx="10729910" cy="1889760"/>
        </p:xfrm>
        <a:graphic>
          <a:graphicData uri="http://schemas.openxmlformats.org/drawingml/2006/table">
            <a:tbl>
              <a:tblPr firstRow="1" bandRow="1">
                <a:tableStyleId>{073A0DAA-6AF3-43AB-8588-CEC1D06C72B9}</a:tableStyleId>
              </a:tblPr>
              <a:tblGrid>
                <a:gridCol w="2376660">
                  <a:extLst>
                    <a:ext uri="{9D8B030D-6E8A-4147-A177-3AD203B41FA5}">
                      <a16:colId xmlns:a16="http://schemas.microsoft.com/office/drawing/2014/main" val="202803273"/>
                    </a:ext>
                  </a:extLst>
                </a:gridCol>
                <a:gridCol w="1719822">
                  <a:extLst>
                    <a:ext uri="{9D8B030D-6E8A-4147-A177-3AD203B41FA5}">
                      <a16:colId xmlns:a16="http://schemas.microsoft.com/office/drawing/2014/main" val="4283257538"/>
                    </a:ext>
                  </a:extLst>
                </a:gridCol>
                <a:gridCol w="1882844">
                  <a:extLst>
                    <a:ext uri="{9D8B030D-6E8A-4147-A177-3AD203B41FA5}">
                      <a16:colId xmlns:a16="http://schemas.microsoft.com/office/drawing/2014/main" val="1022958503"/>
                    </a:ext>
                  </a:extLst>
                </a:gridCol>
                <a:gridCol w="1882844">
                  <a:extLst>
                    <a:ext uri="{9D8B030D-6E8A-4147-A177-3AD203B41FA5}">
                      <a16:colId xmlns:a16="http://schemas.microsoft.com/office/drawing/2014/main" val="3277560091"/>
                    </a:ext>
                  </a:extLst>
                </a:gridCol>
                <a:gridCol w="1882844">
                  <a:extLst>
                    <a:ext uri="{9D8B030D-6E8A-4147-A177-3AD203B41FA5}">
                      <a16:colId xmlns:a16="http://schemas.microsoft.com/office/drawing/2014/main" val="1252322579"/>
                    </a:ext>
                  </a:extLst>
                </a:gridCol>
                <a:gridCol w="984896">
                  <a:extLst>
                    <a:ext uri="{9D8B030D-6E8A-4147-A177-3AD203B41FA5}">
                      <a16:colId xmlns:a16="http://schemas.microsoft.com/office/drawing/2014/main" val="1667953322"/>
                    </a:ext>
                  </a:extLst>
                </a:gridCol>
              </a:tblGrid>
              <a:tr h="303973">
                <a:tc rowSpan="2">
                  <a:txBody>
                    <a:bodyPr/>
                    <a:lstStyle/>
                    <a:p>
                      <a:endParaRPr lang="en-GB"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4">
                  <a:txBody>
                    <a:bodyPr/>
                    <a:lstStyle/>
                    <a:p>
                      <a:pPr algn="ctr"/>
                      <a:r>
                        <a:rPr lang="en-GB" sz="1600" dirty="0"/>
                        <a:t>Risk for incident ILD by DAS28 category, HR (95% CI)</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dirty="0"/>
                    </a:p>
                  </a:txBody>
                  <a:tcPr/>
                </a:tc>
                <a:tc hMerge="1">
                  <a:txBody>
                    <a:bodyPr/>
                    <a:lstStyle/>
                    <a:p>
                      <a:pPr algn="ctr"/>
                      <a:endParaRPr lang="en-GB" sz="1200" dirty="0"/>
                    </a:p>
                  </a:txBody>
                  <a:tcPr/>
                </a:tc>
                <a:tc hMerge="1">
                  <a:txBody>
                    <a:bodyPr/>
                    <a:lstStyle/>
                    <a:p>
                      <a:endParaRPr lang="en-GB"/>
                    </a:p>
                  </a:txBody>
                  <a:tcPr/>
                </a:tc>
                <a:tc>
                  <a:txBody>
                    <a:bodyPr/>
                    <a:lstStyle/>
                    <a:p>
                      <a:pPr algn="ctr"/>
                      <a:endParaRPr lang="en-GB"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12666823"/>
                  </a:ext>
                </a:extLst>
              </a:tr>
              <a:tr h="313010">
                <a:tc vMerge="1">
                  <a:txBody>
                    <a:bodyPr/>
                    <a:lstStyle/>
                    <a:p>
                      <a:endParaRPr lang="en-GB" dirty="0"/>
                    </a:p>
                  </a:txBody>
                  <a:tcPr/>
                </a:tc>
                <a:tc>
                  <a:txBody>
                    <a:bodyPr/>
                    <a:lstStyle/>
                    <a:p>
                      <a:pPr algn="ctr"/>
                      <a:r>
                        <a:rPr lang="en-GB" sz="1600" b="1" dirty="0"/>
                        <a:t>Remission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t>Low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t>Moderate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dirty="0"/>
                        <a:t>High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t>P-value</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512384"/>
                  </a:ext>
                </a:extLst>
              </a:tr>
              <a:tr h="303973">
                <a:tc>
                  <a:txBody>
                    <a:bodyPr/>
                    <a:lstStyle/>
                    <a:p>
                      <a:r>
                        <a:rPr lang="en-GB" sz="1600" dirty="0"/>
                        <a:t>Cases/person-years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600" dirty="0"/>
                        <a:t>18 / 4232</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8 / 1227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20 / 1828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15 / 681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714702"/>
                  </a:ext>
                </a:extLst>
              </a:tr>
              <a:tr h="525044">
                <a:tc>
                  <a:txBody>
                    <a:bodyPr/>
                    <a:lstStyle/>
                    <a:p>
                      <a:r>
                        <a:rPr lang="en-GB" sz="1600" dirty="0"/>
                        <a:t>Multivariable-adjusted*</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t>1.00 </a:t>
                      </a:r>
                      <a:br>
                        <a:rPr lang="en-GB" sz="1600" dirty="0"/>
                      </a:br>
                      <a:r>
                        <a:rPr lang="en-GB" sz="1600" dirty="0"/>
                        <a:t>(ref)</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dirty="0"/>
                        <a:t>1.41 </a:t>
                      </a:r>
                      <a:br>
                        <a:rPr lang="en-GB" sz="1600" b="0" dirty="0"/>
                      </a:br>
                      <a:r>
                        <a:rPr lang="en-GB" sz="1600" b="0" dirty="0"/>
                        <a:t>(0.61, 3.28)</a:t>
                      </a:r>
                    </a:p>
                  </a:txBody>
                  <a:tcPr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dirty="0"/>
                        <a:t>2.08 </a:t>
                      </a:r>
                      <a:br>
                        <a:rPr lang="en-GB" sz="1600" b="0" dirty="0"/>
                      </a:br>
                      <a:r>
                        <a:rPr lang="en-GB" sz="1600" b="0" dirty="0"/>
                        <a:t>(1.06, 4.05)</a:t>
                      </a:r>
                    </a:p>
                  </a:txBody>
                  <a:tcPr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600" b="0" dirty="0"/>
                        <a:t>3.48 </a:t>
                      </a:r>
                      <a:br>
                        <a:rPr lang="en-GB" sz="1600" b="0" dirty="0"/>
                      </a:br>
                      <a:r>
                        <a:rPr lang="en-GB" sz="1600" b="0" dirty="0"/>
                        <a:t>(1.64, 7.38)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600" b="0" dirty="0"/>
                        <a:t>0.001</a:t>
                      </a:r>
                    </a:p>
                  </a:txBody>
                  <a:tcPr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10178073"/>
                  </a:ext>
                </a:extLst>
              </a:tr>
              <a:tr h="276339">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*Adjusted for age, sex, smoking, RA duration, serostatus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tc>
                <a:tc hMerge="1">
                  <a:txBody>
                    <a:bodyPr/>
                    <a:lstStyle/>
                    <a:p>
                      <a:pPr algn="ctr"/>
                      <a:endParaRPr lang="en-GB" dirty="0"/>
                    </a:p>
                  </a:txBody>
                  <a:tcPr/>
                </a:tc>
                <a:tc gridSpan="2">
                  <a:txBody>
                    <a:bodyPr/>
                    <a:lstStyle/>
                    <a:p>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endParaRPr lang="en-GB" sz="1400" dirty="0"/>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8733414"/>
                  </a:ext>
                </a:extLst>
              </a:tr>
            </a:tbl>
          </a:graphicData>
        </a:graphic>
      </p:graphicFrame>
    </p:spTree>
    <p:extLst>
      <p:ext uri="{BB962C8B-B14F-4D97-AF65-F5344CB8AC3E}">
        <p14:creationId xmlns:p14="http://schemas.microsoft.com/office/powerpoint/2010/main" val="31076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45421" y="116632"/>
            <a:ext cx="11611219" cy="1008112"/>
          </a:xfrm>
        </p:spPr>
        <p:txBody>
          <a:bodyPr/>
          <a:lstStyle/>
          <a:p>
            <a:r>
              <a:rPr lang="en-US" noProof="0" dirty="0"/>
              <a:t>Comorbidity in RA after diagnosis accounts for mortality</a:t>
            </a:r>
          </a:p>
        </p:txBody>
      </p:sp>
      <p:sp>
        <p:nvSpPr>
          <p:cNvPr id="11" name="Content Placeholder 10"/>
          <p:cNvSpPr>
            <a:spLocks noGrp="1"/>
          </p:cNvSpPr>
          <p:nvPr>
            <p:ph sz="half" idx="1"/>
          </p:nvPr>
        </p:nvSpPr>
        <p:spPr>
          <a:xfrm>
            <a:off x="381930" y="1280156"/>
            <a:ext cx="5466060" cy="4968871"/>
          </a:xfrm>
        </p:spPr>
        <p:txBody>
          <a:bodyPr/>
          <a:lstStyle/>
          <a:p>
            <a:r>
              <a:rPr lang="en-US" sz="1600" noProof="0" dirty="0"/>
              <a:t>996 women with incident RA from the Nurses’ Health Study compared with age-matched controls (N=9921)</a:t>
            </a:r>
          </a:p>
          <a:p>
            <a:r>
              <a:rPr lang="en-US" sz="1600" noProof="0" dirty="0"/>
              <a:t>Mean age 60 y, more smokers in RA group, slightly higher BMI</a:t>
            </a:r>
          </a:p>
          <a:p>
            <a:r>
              <a:rPr lang="en-US" sz="1600" noProof="0" dirty="0"/>
              <a:t>Mean follow-up 20 y in both groups</a:t>
            </a:r>
          </a:p>
        </p:txBody>
      </p:sp>
      <p:sp>
        <p:nvSpPr>
          <p:cNvPr id="9" name="Text Placeholder 8"/>
          <p:cNvSpPr>
            <a:spLocks noGrp="1"/>
          </p:cNvSpPr>
          <p:nvPr>
            <p:ph type="body" sz="quarter" idx="10"/>
          </p:nvPr>
        </p:nvSpPr>
        <p:spPr>
          <a:xfrm>
            <a:off x="245421" y="6298234"/>
            <a:ext cx="8306907" cy="515142"/>
          </a:xfrm>
        </p:spPr>
        <p:txBody>
          <a:bodyPr/>
          <a:lstStyle/>
          <a:p>
            <a:pPr lvl="0"/>
            <a:r>
              <a:rPr lang="en-US" noProof="0" dirty="0"/>
              <a:t>AcM, accumulating multimorbidities; BL, baseline</a:t>
            </a:r>
          </a:p>
          <a:p>
            <a:pPr lvl="0"/>
            <a:r>
              <a:rPr lang="en-US" noProof="0" dirty="0"/>
              <a:t>Sparks JA, et al. ACR 2018, Chicago, #941</a:t>
            </a:r>
          </a:p>
        </p:txBody>
      </p:sp>
      <p:sp>
        <p:nvSpPr>
          <p:cNvPr id="8" name="Rectangle 7">
            <a:extLst>
              <a:ext uri="{FF2B5EF4-FFF2-40B4-BE49-F238E27FC236}">
                <a16:creationId xmlns:a16="http://schemas.microsoft.com/office/drawing/2014/main" id="{151962BC-B36E-409E-B0D1-E332127EC262}"/>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Arial"/>
              </a:rPr>
              <a:t>In seropositive RA, increased respiratory mortality may not be impacted by lifestyle adjustments or controlling for comorbidities</a:t>
            </a:r>
          </a:p>
        </p:txBody>
      </p:sp>
      <p:sp>
        <p:nvSpPr>
          <p:cNvPr id="10" name="TextBox 9">
            <a:extLst>
              <a:ext uri="{FF2B5EF4-FFF2-40B4-BE49-F238E27FC236}">
                <a16:creationId xmlns:a16="http://schemas.microsoft.com/office/drawing/2014/main" id="{B3064201-0349-4F7B-A847-4A1A9E491A9F}"/>
              </a:ext>
            </a:extLst>
          </p:cNvPr>
          <p:cNvSpPr txBox="1"/>
          <p:nvPr/>
        </p:nvSpPr>
        <p:spPr>
          <a:xfrm>
            <a:off x="200415" y="2833191"/>
            <a:ext cx="117171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Weighted cumulative survival curves for respiratory mortality adjusted for time-updated covariates</a:t>
            </a:r>
          </a:p>
        </p:txBody>
      </p:sp>
      <p:sp>
        <p:nvSpPr>
          <p:cNvPr id="14" name="TextBox 13">
            <a:extLst>
              <a:ext uri="{FF2B5EF4-FFF2-40B4-BE49-F238E27FC236}">
                <a16:creationId xmlns:a16="http://schemas.microsoft.com/office/drawing/2014/main" id="{44C3D605-61DF-438B-825E-B8AF32816071}"/>
              </a:ext>
            </a:extLst>
          </p:cNvPr>
          <p:cNvSpPr txBox="1"/>
          <p:nvPr/>
        </p:nvSpPr>
        <p:spPr>
          <a:xfrm>
            <a:off x="3049428" y="3305957"/>
            <a:ext cx="374142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BL + lifestyle + </a:t>
            </a:r>
            <a:r>
              <a:rPr kumimoji="0" lang="en-GB" sz="1200" b="0" i="0" u="none" strike="noStrike" kern="1200" cap="none" spc="0" normalizeH="0" baseline="0" noProof="0" dirty="0" err="1">
                <a:ln>
                  <a:noFill/>
                </a:ln>
                <a:solidFill>
                  <a:prstClr val="black"/>
                </a:solidFill>
                <a:effectLst/>
                <a:uLnTx/>
                <a:uFillTx/>
                <a:latin typeface="Arial"/>
                <a:ea typeface="+mn-ea"/>
                <a:cs typeface="+mn-cs"/>
              </a:rPr>
              <a:t>AcM</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a:extLst>
              <a:ext uri="{FF2B5EF4-FFF2-40B4-BE49-F238E27FC236}">
                <a16:creationId xmlns:a16="http://schemas.microsoft.com/office/drawing/2014/main" id="{4935FEA4-44C8-4DE4-9E1C-8F04654DD641}"/>
              </a:ext>
            </a:extLst>
          </p:cNvPr>
          <p:cNvSpPr txBox="1"/>
          <p:nvPr/>
        </p:nvSpPr>
        <p:spPr>
          <a:xfrm>
            <a:off x="2105728" y="3059155"/>
            <a:ext cx="20153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Seropositive RA</a:t>
            </a:r>
          </a:p>
        </p:txBody>
      </p:sp>
      <p:graphicFrame>
        <p:nvGraphicFramePr>
          <p:cNvPr id="21" name="Table 20">
            <a:extLst>
              <a:ext uri="{FF2B5EF4-FFF2-40B4-BE49-F238E27FC236}">
                <a16:creationId xmlns:a16="http://schemas.microsoft.com/office/drawing/2014/main" id="{959ABA9B-5B81-434F-A6EE-B95E9325C4E0}"/>
              </a:ext>
            </a:extLst>
          </p:cNvPr>
          <p:cNvGraphicFramePr>
            <a:graphicFrameLocks noGrp="1"/>
          </p:cNvGraphicFramePr>
          <p:nvPr>
            <p:extLst/>
          </p:nvPr>
        </p:nvGraphicFramePr>
        <p:xfrm>
          <a:off x="6096000" y="1219693"/>
          <a:ext cx="5569650" cy="1609150"/>
        </p:xfrm>
        <a:graphic>
          <a:graphicData uri="http://schemas.openxmlformats.org/drawingml/2006/table">
            <a:tbl>
              <a:tblPr firstRow="1" bandRow="1">
                <a:tableStyleId>{073A0DAA-6AF3-43AB-8588-CEC1D06C72B9}</a:tableStyleId>
              </a:tblPr>
              <a:tblGrid>
                <a:gridCol w="3332223">
                  <a:extLst>
                    <a:ext uri="{9D8B030D-6E8A-4147-A177-3AD203B41FA5}">
                      <a16:colId xmlns:a16="http://schemas.microsoft.com/office/drawing/2014/main" val="2918464189"/>
                    </a:ext>
                  </a:extLst>
                </a:gridCol>
                <a:gridCol w="1112608">
                  <a:extLst>
                    <a:ext uri="{9D8B030D-6E8A-4147-A177-3AD203B41FA5}">
                      <a16:colId xmlns:a16="http://schemas.microsoft.com/office/drawing/2014/main" val="2115879673"/>
                    </a:ext>
                  </a:extLst>
                </a:gridCol>
                <a:gridCol w="1124819">
                  <a:extLst>
                    <a:ext uri="{9D8B030D-6E8A-4147-A177-3AD203B41FA5}">
                      <a16:colId xmlns:a16="http://schemas.microsoft.com/office/drawing/2014/main" val="2721053537"/>
                    </a:ext>
                  </a:extLst>
                </a:gridCol>
              </a:tblGrid>
              <a:tr h="451756">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200" dirty="0">
                          <a:effectLst/>
                        </a:rPr>
                        <a:t> </a:t>
                      </a:r>
                      <a:r>
                        <a:rPr lang="en-GB" sz="1200" b="1" dirty="0"/>
                        <a:t>Follow-up and mortality outcomes</a:t>
                      </a:r>
                    </a:p>
                  </a:txBody>
                  <a:tcPr marL="68580" marR="68580" marT="0" marB="0" anchor="ctr"/>
                </a:tc>
                <a:tc>
                  <a:txBody>
                    <a:bodyPr/>
                    <a:lstStyle/>
                    <a:p>
                      <a:pPr marL="0" marR="0" algn="ctr">
                        <a:lnSpc>
                          <a:spcPct val="115000"/>
                        </a:lnSpc>
                        <a:spcBef>
                          <a:spcPts val="0"/>
                        </a:spcBef>
                        <a:spcAft>
                          <a:spcPts val="0"/>
                        </a:spcAft>
                      </a:pPr>
                      <a:r>
                        <a:rPr lang="en-US" sz="1200" dirty="0">
                          <a:effectLst/>
                        </a:rPr>
                        <a:t>RA</a:t>
                      </a:r>
                    </a:p>
                    <a:p>
                      <a:pPr marL="0" marR="0" algn="ctr">
                        <a:lnSpc>
                          <a:spcPct val="115000"/>
                        </a:lnSpc>
                        <a:spcBef>
                          <a:spcPts val="0"/>
                        </a:spcBef>
                        <a:spcAft>
                          <a:spcPts val="0"/>
                        </a:spcAft>
                      </a:pPr>
                      <a:r>
                        <a:rPr lang="en-US" sz="1200" dirty="0">
                          <a:effectLst/>
                        </a:rPr>
                        <a:t>(n=996)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Comparators</a:t>
                      </a:r>
                    </a:p>
                    <a:p>
                      <a:pPr marL="0" marR="0" algn="ctr">
                        <a:lnSpc>
                          <a:spcPct val="115000"/>
                        </a:lnSpc>
                        <a:spcBef>
                          <a:spcPts val="0"/>
                        </a:spcBef>
                        <a:spcAft>
                          <a:spcPts val="0"/>
                        </a:spcAft>
                      </a:pPr>
                      <a:r>
                        <a:rPr lang="en-US" sz="1200" dirty="0">
                          <a:effectLst/>
                        </a:rPr>
                        <a:t>(n=9921)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5937326"/>
                  </a:ext>
                </a:extLst>
              </a:tr>
              <a:tr h="294054">
                <a:tc>
                  <a:txBody>
                    <a:bodyPr/>
                    <a:lstStyle/>
                    <a:p>
                      <a:pPr marL="0" marR="0">
                        <a:lnSpc>
                          <a:spcPct val="115000"/>
                        </a:lnSpc>
                        <a:spcBef>
                          <a:spcPts val="0"/>
                        </a:spcBef>
                        <a:spcAft>
                          <a:spcPts val="0"/>
                        </a:spcAft>
                      </a:pPr>
                      <a:r>
                        <a:rPr lang="en-US" sz="1200" dirty="0">
                          <a:effectLst/>
                        </a:rPr>
                        <a:t>Total mortality, n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410 (41.2%)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2,779 (28.1%)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05165147"/>
                  </a:ext>
                </a:extLst>
              </a:tr>
              <a:tr h="215835">
                <a:tc gridSpan="3">
                  <a:txBody>
                    <a:bodyPr/>
                    <a:lstStyle/>
                    <a:p>
                      <a:pPr marL="0" marR="0">
                        <a:lnSpc>
                          <a:spcPct val="115000"/>
                        </a:lnSpc>
                        <a:spcBef>
                          <a:spcPts val="0"/>
                        </a:spcBef>
                        <a:spcAft>
                          <a:spcPts val="0"/>
                        </a:spcAft>
                      </a:pPr>
                      <a:r>
                        <a:rPr lang="en-US" sz="1200" dirty="0">
                          <a:effectLst/>
                        </a:rPr>
                        <a:t>Cause-specific mortality, n (% of total mortality)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38358072"/>
                  </a:ext>
                </a:extLst>
              </a:tr>
              <a:tr h="215835">
                <a:tc>
                  <a:txBody>
                    <a:bodyPr/>
                    <a:lstStyle/>
                    <a:p>
                      <a:pPr marL="0" marR="0">
                        <a:lnSpc>
                          <a:spcPct val="115000"/>
                        </a:lnSpc>
                        <a:spcBef>
                          <a:spcPts val="0"/>
                        </a:spcBef>
                        <a:spcAft>
                          <a:spcPts val="0"/>
                        </a:spcAft>
                      </a:pPr>
                      <a:r>
                        <a:rPr lang="en-US" sz="1200" b="0" dirty="0">
                          <a:effectLst/>
                        </a:rPr>
                        <a:t>  Respiratory</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b="0" dirty="0">
                          <a:effectLst/>
                        </a:rPr>
                        <a:t>50 (12.2%)</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b="0" dirty="0">
                          <a:effectLst/>
                        </a:rPr>
                        <a:t>195 (7.0%)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0823260"/>
                  </a:ext>
                </a:extLst>
              </a:tr>
              <a:tr h="215835">
                <a:tc>
                  <a:txBody>
                    <a:bodyPr/>
                    <a:lstStyle/>
                    <a:p>
                      <a:pPr marL="0" marR="0">
                        <a:lnSpc>
                          <a:spcPct val="115000"/>
                        </a:lnSpc>
                        <a:spcBef>
                          <a:spcPts val="0"/>
                        </a:spcBef>
                        <a:spcAft>
                          <a:spcPts val="0"/>
                        </a:spcAft>
                      </a:pPr>
                      <a:r>
                        <a:rPr lang="en-US" sz="1200" dirty="0">
                          <a:effectLst/>
                        </a:rPr>
                        <a:t>  Cardiovascular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rPr>
                        <a:t>75 (18.3%)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rPr>
                        <a:t>524 (18.9%)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1241781"/>
                  </a:ext>
                </a:extLst>
              </a:tr>
              <a:tr h="215835">
                <a:tc>
                  <a:txBody>
                    <a:bodyPr/>
                    <a:lstStyle/>
                    <a:p>
                      <a:pPr marL="0" marR="0">
                        <a:lnSpc>
                          <a:spcPct val="115000"/>
                        </a:lnSpc>
                        <a:spcBef>
                          <a:spcPts val="0"/>
                        </a:spcBef>
                        <a:spcAft>
                          <a:spcPts val="0"/>
                        </a:spcAft>
                      </a:pPr>
                      <a:r>
                        <a:rPr lang="en-US" sz="1200" dirty="0">
                          <a:effectLst/>
                        </a:rPr>
                        <a:t>  Cancer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91 (22.1%)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826 (29.7%)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8923803"/>
                  </a:ext>
                </a:extLst>
              </a:tr>
            </a:tbl>
          </a:graphicData>
        </a:graphic>
      </p:graphicFrame>
      <p:sp>
        <p:nvSpPr>
          <p:cNvPr id="35" name="TextBox 34">
            <a:extLst>
              <a:ext uri="{FF2B5EF4-FFF2-40B4-BE49-F238E27FC236}">
                <a16:creationId xmlns:a16="http://schemas.microsoft.com/office/drawing/2014/main" id="{5C2F96EE-A3EF-4877-AABD-9EE7458978AE}"/>
              </a:ext>
            </a:extLst>
          </p:cNvPr>
          <p:cNvSpPr txBox="1"/>
          <p:nvPr/>
        </p:nvSpPr>
        <p:spPr>
          <a:xfrm>
            <a:off x="4320307" y="5298386"/>
            <a:ext cx="3149304" cy="197819"/>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Years after start of follow up</a:t>
            </a:r>
          </a:p>
        </p:txBody>
      </p:sp>
      <p:sp>
        <p:nvSpPr>
          <p:cNvPr id="121" name="TextBox 120">
            <a:extLst>
              <a:ext uri="{FF2B5EF4-FFF2-40B4-BE49-F238E27FC236}">
                <a16:creationId xmlns:a16="http://schemas.microsoft.com/office/drawing/2014/main" id="{44341DF5-DF92-415F-8247-67535ADB99EE}"/>
              </a:ext>
            </a:extLst>
          </p:cNvPr>
          <p:cNvSpPr txBox="1"/>
          <p:nvPr/>
        </p:nvSpPr>
        <p:spPr>
          <a:xfrm>
            <a:off x="8754808" y="3296017"/>
            <a:ext cx="374142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BL + lifestyle + </a:t>
            </a:r>
            <a:r>
              <a:rPr kumimoji="0" lang="en-GB" sz="1200" b="0" i="0" u="none" strike="noStrike" kern="1200" cap="none" spc="0" normalizeH="0" baseline="0" noProof="0" dirty="0" err="1">
                <a:ln>
                  <a:noFill/>
                </a:ln>
                <a:solidFill>
                  <a:prstClr val="black"/>
                </a:solidFill>
                <a:effectLst/>
                <a:uLnTx/>
                <a:uFillTx/>
                <a:latin typeface="Arial"/>
                <a:ea typeface="+mn-ea"/>
                <a:cs typeface="+mn-cs"/>
              </a:rPr>
              <a:t>AcM</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842649A7-2B6F-4B21-8320-185D03B970DC}"/>
              </a:ext>
            </a:extLst>
          </p:cNvPr>
          <p:cNvGrpSpPr/>
          <p:nvPr/>
        </p:nvGrpSpPr>
        <p:grpSpPr>
          <a:xfrm>
            <a:off x="6553200" y="3059156"/>
            <a:ext cx="5211151" cy="2174716"/>
            <a:chOff x="6553200" y="3049215"/>
            <a:chExt cx="5211151" cy="2266903"/>
          </a:xfrm>
        </p:grpSpPr>
        <p:sp>
          <p:nvSpPr>
            <p:cNvPr id="19" name="TextBox 18">
              <a:extLst>
                <a:ext uri="{FF2B5EF4-FFF2-40B4-BE49-F238E27FC236}">
                  <a16:creationId xmlns:a16="http://schemas.microsoft.com/office/drawing/2014/main" id="{F32730D4-E0FE-4F1D-8A8C-0DEF5DE96AF4}"/>
                </a:ext>
              </a:extLst>
            </p:cNvPr>
            <p:cNvSpPr txBox="1"/>
            <p:nvPr/>
          </p:nvSpPr>
          <p:spPr>
            <a:xfrm>
              <a:off x="8218870" y="3049215"/>
              <a:ext cx="20153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Seronegative RA</a:t>
              </a:r>
            </a:p>
          </p:txBody>
        </p:sp>
        <p:sp>
          <p:nvSpPr>
            <p:cNvPr id="41" name="Freeform: Shape 40">
              <a:extLst>
                <a:ext uri="{FF2B5EF4-FFF2-40B4-BE49-F238E27FC236}">
                  <a16:creationId xmlns:a16="http://schemas.microsoft.com/office/drawing/2014/main" id="{447FF2DF-4868-4FCA-BAC0-33D43020E68E}"/>
                </a:ext>
              </a:extLst>
            </p:cNvPr>
            <p:cNvSpPr/>
            <p:nvPr/>
          </p:nvSpPr>
          <p:spPr>
            <a:xfrm>
              <a:off x="6892290" y="3577902"/>
              <a:ext cx="1874520" cy="1558290"/>
            </a:xfrm>
            <a:custGeom>
              <a:avLst/>
              <a:gdLst>
                <a:gd name="connsiteX0" fmla="*/ 0 w 1874520"/>
                <a:gd name="connsiteY0" fmla="*/ 0 h 1558290"/>
                <a:gd name="connsiteX1" fmla="*/ 0 w 1874520"/>
                <a:gd name="connsiteY1" fmla="*/ 1558290 h 1558290"/>
                <a:gd name="connsiteX2" fmla="*/ 1874520 w 1874520"/>
                <a:gd name="connsiteY2" fmla="*/ 1558290 h 1558290"/>
              </a:gdLst>
              <a:ahLst/>
              <a:cxnLst>
                <a:cxn ang="0">
                  <a:pos x="connsiteX0" y="connsiteY0"/>
                </a:cxn>
                <a:cxn ang="0">
                  <a:pos x="connsiteX1" y="connsiteY1"/>
                </a:cxn>
                <a:cxn ang="0">
                  <a:pos x="connsiteX2" y="connsiteY2"/>
                </a:cxn>
              </a:cxnLst>
              <a:rect l="l" t="t" r="r" b="b"/>
              <a:pathLst>
                <a:path w="1874520" h="1558290">
                  <a:moveTo>
                    <a:pt x="0" y="0"/>
                  </a:moveTo>
                  <a:lnTo>
                    <a:pt x="0" y="1558290"/>
                  </a:lnTo>
                  <a:lnTo>
                    <a:pt x="1874520" y="155829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TextBox 41">
              <a:extLst>
                <a:ext uri="{FF2B5EF4-FFF2-40B4-BE49-F238E27FC236}">
                  <a16:creationId xmlns:a16="http://schemas.microsoft.com/office/drawing/2014/main" id="{41E850AB-43E8-4907-9F14-CF5D154F23CF}"/>
                </a:ext>
              </a:extLst>
            </p:cNvPr>
            <p:cNvSpPr txBox="1"/>
            <p:nvPr/>
          </p:nvSpPr>
          <p:spPr>
            <a:xfrm>
              <a:off x="6553200" y="350043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43" name="TextBox 42">
              <a:extLst>
                <a:ext uri="{FF2B5EF4-FFF2-40B4-BE49-F238E27FC236}">
                  <a16:creationId xmlns:a16="http://schemas.microsoft.com/office/drawing/2014/main" id="{89542D11-1CE1-42BC-9EBC-5CAB8EA66B69}"/>
                </a:ext>
              </a:extLst>
            </p:cNvPr>
            <p:cNvSpPr txBox="1"/>
            <p:nvPr/>
          </p:nvSpPr>
          <p:spPr>
            <a:xfrm>
              <a:off x="6553200" y="3806248"/>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80</a:t>
              </a:r>
            </a:p>
          </p:txBody>
        </p:sp>
        <p:sp>
          <p:nvSpPr>
            <p:cNvPr id="44" name="TextBox 43">
              <a:extLst>
                <a:ext uri="{FF2B5EF4-FFF2-40B4-BE49-F238E27FC236}">
                  <a16:creationId xmlns:a16="http://schemas.microsoft.com/office/drawing/2014/main" id="{8ED530EC-947D-4AB5-8CE5-E0F04EAD6E95}"/>
                </a:ext>
              </a:extLst>
            </p:cNvPr>
            <p:cNvSpPr txBox="1"/>
            <p:nvPr/>
          </p:nvSpPr>
          <p:spPr>
            <a:xfrm>
              <a:off x="6553200" y="4112064"/>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a:t>
              </a:r>
            </a:p>
          </p:txBody>
        </p:sp>
        <p:sp>
          <p:nvSpPr>
            <p:cNvPr id="45" name="TextBox 44">
              <a:extLst>
                <a:ext uri="{FF2B5EF4-FFF2-40B4-BE49-F238E27FC236}">
                  <a16:creationId xmlns:a16="http://schemas.microsoft.com/office/drawing/2014/main" id="{4E4798B5-C9E7-4128-BDC9-21D7D3C485A9}"/>
                </a:ext>
              </a:extLst>
            </p:cNvPr>
            <p:cNvSpPr txBox="1"/>
            <p:nvPr/>
          </p:nvSpPr>
          <p:spPr>
            <a:xfrm>
              <a:off x="6553200" y="4417880"/>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46" name="TextBox 45">
              <a:extLst>
                <a:ext uri="{FF2B5EF4-FFF2-40B4-BE49-F238E27FC236}">
                  <a16:creationId xmlns:a16="http://schemas.microsoft.com/office/drawing/2014/main" id="{762269F7-412D-493E-A0D8-671E1E89D9A7}"/>
                </a:ext>
              </a:extLst>
            </p:cNvPr>
            <p:cNvSpPr txBox="1"/>
            <p:nvPr/>
          </p:nvSpPr>
          <p:spPr>
            <a:xfrm>
              <a:off x="6553200" y="4723696"/>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47" name="TextBox 46">
              <a:extLst>
                <a:ext uri="{FF2B5EF4-FFF2-40B4-BE49-F238E27FC236}">
                  <a16:creationId xmlns:a16="http://schemas.microsoft.com/office/drawing/2014/main" id="{3A3432E7-055A-4C99-847F-7306DEDB2BC4}"/>
                </a:ext>
              </a:extLst>
            </p:cNvPr>
            <p:cNvSpPr txBox="1"/>
            <p:nvPr/>
          </p:nvSpPr>
          <p:spPr>
            <a:xfrm>
              <a:off x="6553200" y="502951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48" name="Freeform: Shape 47">
              <a:extLst>
                <a:ext uri="{FF2B5EF4-FFF2-40B4-BE49-F238E27FC236}">
                  <a16:creationId xmlns:a16="http://schemas.microsoft.com/office/drawing/2014/main" id="{71FEB6D1-55BA-4C04-A636-AEB919A54180}"/>
                </a:ext>
              </a:extLst>
            </p:cNvPr>
            <p:cNvSpPr/>
            <p:nvPr/>
          </p:nvSpPr>
          <p:spPr>
            <a:xfrm>
              <a:off x="6860540" y="358171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F9FF7F7E-92DF-4427-861C-32433DF28730}"/>
                </a:ext>
              </a:extLst>
            </p:cNvPr>
            <p:cNvSpPr/>
            <p:nvPr/>
          </p:nvSpPr>
          <p:spPr>
            <a:xfrm>
              <a:off x="6858000" y="38890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0B685395-A1CB-4148-A677-87C407BEA024}"/>
                </a:ext>
              </a:extLst>
            </p:cNvPr>
            <p:cNvSpPr/>
            <p:nvPr/>
          </p:nvSpPr>
          <p:spPr>
            <a:xfrm>
              <a:off x="6863080" y="419893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77172167-78CF-4BB0-8CEE-FC854CB1DB28}"/>
                </a:ext>
              </a:extLst>
            </p:cNvPr>
            <p:cNvSpPr/>
            <p:nvPr/>
          </p:nvSpPr>
          <p:spPr>
            <a:xfrm>
              <a:off x="6852920" y="44986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BFE717E3-A4E4-409A-82C5-69D63634637F}"/>
                </a:ext>
              </a:extLst>
            </p:cNvPr>
            <p:cNvSpPr/>
            <p:nvPr/>
          </p:nvSpPr>
          <p:spPr>
            <a:xfrm>
              <a:off x="6858000" y="48034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C87E5E85-A551-4F86-B592-5B818F6237D7}"/>
                </a:ext>
              </a:extLst>
            </p:cNvPr>
            <p:cNvSpPr/>
            <p:nvPr/>
          </p:nvSpPr>
          <p:spPr>
            <a:xfrm>
              <a:off x="6860540" y="51082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TextBox 53">
              <a:extLst>
                <a:ext uri="{FF2B5EF4-FFF2-40B4-BE49-F238E27FC236}">
                  <a16:creationId xmlns:a16="http://schemas.microsoft.com/office/drawing/2014/main" id="{314E9770-FF9E-4E2F-9F8B-1CBB61E3B98A}"/>
                </a:ext>
              </a:extLst>
            </p:cNvPr>
            <p:cNvSpPr txBox="1"/>
            <p:nvPr/>
          </p:nvSpPr>
          <p:spPr>
            <a:xfrm>
              <a:off x="6873240"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55" name="TextBox 54">
              <a:extLst>
                <a:ext uri="{FF2B5EF4-FFF2-40B4-BE49-F238E27FC236}">
                  <a16:creationId xmlns:a16="http://schemas.microsoft.com/office/drawing/2014/main" id="{05434259-2FBA-4090-8BAB-6F664A68BA7A}"/>
                </a:ext>
              </a:extLst>
            </p:cNvPr>
            <p:cNvSpPr txBox="1"/>
            <p:nvPr/>
          </p:nvSpPr>
          <p:spPr>
            <a:xfrm>
              <a:off x="8646378"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34</a:t>
              </a:r>
            </a:p>
          </p:txBody>
        </p:sp>
        <p:sp>
          <p:nvSpPr>
            <p:cNvPr id="57" name="TextBox 56">
              <a:extLst>
                <a:ext uri="{FF2B5EF4-FFF2-40B4-BE49-F238E27FC236}">
                  <a16:creationId xmlns:a16="http://schemas.microsoft.com/office/drawing/2014/main" id="{43E92981-67FB-4DF7-8D10-3BF40582BC3C}"/>
                </a:ext>
              </a:extLst>
            </p:cNvPr>
            <p:cNvSpPr txBox="1"/>
            <p:nvPr/>
          </p:nvSpPr>
          <p:spPr>
            <a:xfrm>
              <a:off x="7764780"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17</a:t>
              </a:r>
            </a:p>
          </p:txBody>
        </p:sp>
        <p:sp>
          <p:nvSpPr>
            <p:cNvPr id="58" name="TextBox 57">
              <a:extLst>
                <a:ext uri="{FF2B5EF4-FFF2-40B4-BE49-F238E27FC236}">
                  <a16:creationId xmlns:a16="http://schemas.microsoft.com/office/drawing/2014/main" id="{42C3F1FA-EF6A-4C98-BD95-4D630AE93B1D}"/>
                </a:ext>
              </a:extLst>
            </p:cNvPr>
            <p:cNvSpPr txBox="1"/>
            <p:nvPr/>
          </p:nvSpPr>
          <p:spPr>
            <a:xfrm>
              <a:off x="7026730" y="3879952"/>
              <a:ext cx="772954" cy="174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P=0.32</a:t>
              </a:r>
            </a:p>
          </p:txBody>
        </p:sp>
        <p:sp>
          <p:nvSpPr>
            <p:cNvPr id="65" name="Freeform: Shape 64">
              <a:extLst>
                <a:ext uri="{FF2B5EF4-FFF2-40B4-BE49-F238E27FC236}">
                  <a16:creationId xmlns:a16="http://schemas.microsoft.com/office/drawing/2014/main" id="{595306CA-E16D-4DAC-998A-1628C86C7BF7}"/>
                </a:ext>
              </a:extLst>
            </p:cNvPr>
            <p:cNvSpPr/>
            <p:nvPr/>
          </p:nvSpPr>
          <p:spPr>
            <a:xfrm>
              <a:off x="6891020" y="3600303"/>
              <a:ext cx="1871980" cy="215900"/>
            </a:xfrm>
            <a:custGeom>
              <a:avLst/>
              <a:gdLst>
                <a:gd name="connsiteX0" fmla="*/ 0 w 1871980"/>
                <a:gd name="connsiteY0" fmla="*/ 0 h 215900"/>
                <a:gd name="connsiteX1" fmla="*/ 495300 w 1871980"/>
                <a:gd name="connsiteY1" fmla="*/ 12700 h 215900"/>
                <a:gd name="connsiteX2" fmla="*/ 822960 w 1871980"/>
                <a:gd name="connsiteY2" fmla="*/ 30480 h 215900"/>
                <a:gd name="connsiteX3" fmla="*/ 1102360 w 1871980"/>
                <a:gd name="connsiteY3" fmla="*/ 63500 h 215900"/>
                <a:gd name="connsiteX4" fmla="*/ 1272540 w 1871980"/>
                <a:gd name="connsiteY4" fmla="*/ 86360 h 215900"/>
                <a:gd name="connsiteX5" fmla="*/ 1447800 w 1871980"/>
                <a:gd name="connsiteY5" fmla="*/ 106680 h 215900"/>
                <a:gd name="connsiteX6" fmla="*/ 1638300 w 1871980"/>
                <a:gd name="connsiteY6" fmla="*/ 154940 h 215900"/>
                <a:gd name="connsiteX7" fmla="*/ 1757680 w 1871980"/>
                <a:gd name="connsiteY7" fmla="*/ 210820 h 215900"/>
                <a:gd name="connsiteX8" fmla="*/ 1871980 w 1871980"/>
                <a:gd name="connsiteY8"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980" h="215900">
                  <a:moveTo>
                    <a:pt x="0" y="0"/>
                  </a:moveTo>
                  <a:lnTo>
                    <a:pt x="495300" y="12700"/>
                  </a:lnTo>
                  <a:lnTo>
                    <a:pt x="822960" y="30480"/>
                  </a:lnTo>
                  <a:lnTo>
                    <a:pt x="1102360" y="63500"/>
                  </a:lnTo>
                  <a:lnTo>
                    <a:pt x="1272540" y="86360"/>
                  </a:lnTo>
                  <a:lnTo>
                    <a:pt x="1447800" y="106680"/>
                  </a:lnTo>
                  <a:lnTo>
                    <a:pt x="1638300" y="154940"/>
                  </a:lnTo>
                  <a:lnTo>
                    <a:pt x="1757680" y="210820"/>
                  </a:lnTo>
                  <a:lnTo>
                    <a:pt x="1871980" y="215900"/>
                  </a:lnTo>
                </a:path>
              </a:pathLst>
            </a:custGeom>
            <a:ln w="19050">
              <a:solidFill>
                <a:schemeClr val="accent3"/>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AA4CD1B3-F02A-4B02-87C2-A6ABBA1E28BB}"/>
                </a:ext>
              </a:extLst>
            </p:cNvPr>
            <p:cNvSpPr/>
            <p:nvPr/>
          </p:nvSpPr>
          <p:spPr>
            <a:xfrm>
              <a:off x="6893560" y="3600303"/>
              <a:ext cx="1866900" cy="167640"/>
            </a:xfrm>
            <a:custGeom>
              <a:avLst/>
              <a:gdLst>
                <a:gd name="connsiteX0" fmla="*/ 0 w 1866900"/>
                <a:gd name="connsiteY0" fmla="*/ 0 h 167640"/>
                <a:gd name="connsiteX1" fmla="*/ 492760 w 1866900"/>
                <a:gd name="connsiteY1" fmla="*/ 5080 h 167640"/>
                <a:gd name="connsiteX2" fmla="*/ 815340 w 1866900"/>
                <a:gd name="connsiteY2" fmla="*/ 15240 h 167640"/>
                <a:gd name="connsiteX3" fmla="*/ 1150620 w 1866900"/>
                <a:gd name="connsiteY3" fmla="*/ 45720 h 167640"/>
                <a:gd name="connsiteX4" fmla="*/ 1384300 w 1866900"/>
                <a:gd name="connsiteY4" fmla="*/ 76200 h 167640"/>
                <a:gd name="connsiteX5" fmla="*/ 1564640 w 1866900"/>
                <a:gd name="connsiteY5" fmla="*/ 99060 h 167640"/>
                <a:gd name="connsiteX6" fmla="*/ 1696720 w 1866900"/>
                <a:gd name="connsiteY6" fmla="*/ 134620 h 167640"/>
                <a:gd name="connsiteX7" fmla="*/ 1785620 w 1866900"/>
                <a:gd name="connsiteY7" fmla="*/ 165100 h 167640"/>
                <a:gd name="connsiteX8" fmla="*/ 1866900 w 1866900"/>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900" h="167640">
                  <a:moveTo>
                    <a:pt x="0" y="0"/>
                  </a:moveTo>
                  <a:lnTo>
                    <a:pt x="492760" y="5080"/>
                  </a:lnTo>
                  <a:lnTo>
                    <a:pt x="815340" y="15240"/>
                  </a:lnTo>
                  <a:lnTo>
                    <a:pt x="1150620" y="45720"/>
                  </a:lnTo>
                  <a:lnTo>
                    <a:pt x="1384300" y="76200"/>
                  </a:lnTo>
                  <a:lnTo>
                    <a:pt x="1564640" y="99060"/>
                  </a:lnTo>
                  <a:lnTo>
                    <a:pt x="1696720" y="134620"/>
                  </a:lnTo>
                  <a:lnTo>
                    <a:pt x="1785620" y="165100"/>
                  </a:lnTo>
                  <a:lnTo>
                    <a:pt x="1866900" y="167640"/>
                  </a:lnTo>
                </a:path>
              </a:pathLst>
            </a:custGeom>
            <a:ln w="19050">
              <a:prstDash val="dash"/>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Freeform: Shape 90">
              <a:extLst>
                <a:ext uri="{FF2B5EF4-FFF2-40B4-BE49-F238E27FC236}">
                  <a16:creationId xmlns:a16="http://schemas.microsoft.com/office/drawing/2014/main" id="{E4BD8206-FDAE-4559-9455-19D99BB7AB05}"/>
                </a:ext>
              </a:extLst>
            </p:cNvPr>
            <p:cNvSpPr/>
            <p:nvPr/>
          </p:nvSpPr>
          <p:spPr>
            <a:xfrm>
              <a:off x="9713311" y="3577902"/>
              <a:ext cx="1874520" cy="1558290"/>
            </a:xfrm>
            <a:custGeom>
              <a:avLst/>
              <a:gdLst>
                <a:gd name="connsiteX0" fmla="*/ 0 w 1874520"/>
                <a:gd name="connsiteY0" fmla="*/ 0 h 1558290"/>
                <a:gd name="connsiteX1" fmla="*/ 0 w 1874520"/>
                <a:gd name="connsiteY1" fmla="*/ 1558290 h 1558290"/>
                <a:gd name="connsiteX2" fmla="*/ 1874520 w 1874520"/>
                <a:gd name="connsiteY2" fmla="*/ 1558290 h 1558290"/>
              </a:gdLst>
              <a:ahLst/>
              <a:cxnLst>
                <a:cxn ang="0">
                  <a:pos x="connsiteX0" y="connsiteY0"/>
                </a:cxn>
                <a:cxn ang="0">
                  <a:pos x="connsiteX1" y="connsiteY1"/>
                </a:cxn>
                <a:cxn ang="0">
                  <a:pos x="connsiteX2" y="connsiteY2"/>
                </a:cxn>
              </a:cxnLst>
              <a:rect l="l" t="t" r="r" b="b"/>
              <a:pathLst>
                <a:path w="1874520" h="1558290">
                  <a:moveTo>
                    <a:pt x="0" y="0"/>
                  </a:moveTo>
                  <a:lnTo>
                    <a:pt x="0" y="1558290"/>
                  </a:lnTo>
                  <a:lnTo>
                    <a:pt x="1874520" y="155829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TextBox 91">
              <a:extLst>
                <a:ext uri="{FF2B5EF4-FFF2-40B4-BE49-F238E27FC236}">
                  <a16:creationId xmlns:a16="http://schemas.microsoft.com/office/drawing/2014/main" id="{A35F02DD-6F4B-4932-8F3E-377FFAF2EC89}"/>
                </a:ext>
              </a:extLst>
            </p:cNvPr>
            <p:cNvSpPr txBox="1"/>
            <p:nvPr/>
          </p:nvSpPr>
          <p:spPr>
            <a:xfrm>
              <a:off x="9374221" y="350043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93" name="TextBox 92">
              <a:extLst>
                <a:ext uri="{FF2B5EF4-FFF2-40B4-BE49-F238E27FC236}">
                  <a16:creationId xmlns:a16="http://schemas.microsoft.com/office/drawing/2014/main" id="{17D1B26F-243E-4CAE-BEE0-C33C57EA2CF3}"/>
                </a:ext>
              </a:extLst>
            </p:cNvPr>
            <p:cNvSpPr txBox="1"/>
            <p:nvPr/>
          </p:nvSpPr>
          <p:spPr>
            <a:xfrm>
              <a:off x="9374221" y="3806248"/>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80</a:t>
              </a:r>
            </a:p>
          </p:txBody>
        </p:sp>
        <p:sp>
          <p:nvSpPr>
            <p:cNvPr id="94" name="TextBox 93">
              <a:extLst>
                <a:ext uri="{FF2B5EF4-FFF2-40B4-BE49-F238E27FC236}">
                  <a16:creationId xmlns:a16="http://schemas.microsoft.com/office/drawing/2014/main" id="{49730CE2-3101-4991-BA68-FCFF9D0A97B0}"/>
                </a:ext>
              </a:extLst>
            </p:cNvPr>
            <p:cNvSpPr txBox="1"/>
            <p:nvPr/>
          </p:nvSpPr>
          <p:spPr>
            <a:xfrm>
              <a:off x="9374221" y="4112064"/>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a:t>
              </a:r>
            </a:p>
          </p:txBody>
        </p:sp>
        <p:sp>
          <p:nvSpPr>
            <p:cNvPr id="95" name="TextBox 94">
              <a:extLst>
                <a:ext uri="{FF2B5EF4-FFF2-40B4-BE49-F238E27FC236}">
                  <a16:creationId xmlns:a16="http://schemas.microsoft.com/office/drawing/2014/main" id="{DE814420-AF93-4EB9-BAF3-BB2547BAE517}"/>
                </a:ext>
              </a:extLst>
            </p:cNvPr>
            <p:cNvSpPr txBox="1"/>
            <p:nvPr/>
          </p:nvSpPr>
          <p:spPr>
            <a:xfrm>
              <a:off x="9374221" y="4417880"/>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96" name="TextBox 95">
              <a:extLst>
                <a:ext uri="{FF2B5EF4-FFF2-40B4-BE49-F238E27FC236}">
                  <a16:creationId xmlns:a16="http://schemas.microsoft.com/office/drawing/2014/main" id="{3EC2C78F-A45A-44EA-980E-1F3C79E917CE}"/>
                </a:ext>
              </a:extLst>
            </p:cNvPr>
            <p:cNvSpPr txBox="1"/>
            <p:nvPr/>
          </p:nvSpPr>
          <p:spPr>
            <a:xfrm>
              <a:off x="9374221" y="4723696"/>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97" name="TextBox 96">
              <a:extLst>
                <a:ext uri="{FF2B5EF4-FFF2-40B4-BE49-F238E27FC236}">
                  <a16:creationId xmlns:a16="http://schemas.microsoft.com/office/drawing/2014/main" id="{6E24A91E-1E01-4E46-BCEA-EBC5E25A1558}"/>
                </a:ext>
              </a:extLst>
            </p:cNvPr>
            <p:cNvSpPr txBox="1"/>
            <p:nvPr/>
          </p:nvSpPr>
          <p:spPr>
            <a:xfrm>
              <a:off x="9374221" y="502951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98" name="Freeform: Shape 97">
              <a:extLst>
                <a:ext uri="{FF2B5EF4-FFF2-40B4-BE49-F238E27FC236}">
                  <a16:creationId xmlns:a16="http://schemas.microsoft.com/office/drawing/2014/main" id="{50EBDE43-5D4A-4460-B86E-71B557AD71F5}"/>
                </a:ext>
              </a:extLst>
            </p:cNvPr>
            <p:cNvSpPr/>
            <p:nvPr/>
          </p:nvSpPr>
          <p:spPr>
            <a:xfrm>
              <a:off x="9681561" y="358171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76436A95-CFB8-4E33-8DDE-C455E9B2948F}"/>
                </a:ext>
              </a:extLst>
            </p:cNvPr>
            <p:cNvSpPr/>
            <p:nvPr/>
          </p:nvSpPr>
          <p:spPr>
            <a:xfrm>
              <a:off x="9679021" y="38890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id="{88F0D8FB-47FA-42A9-B630-2AC5CE2B8650}"/>
                </a:ext>
              </a:extLst>
            </p:cNvPr>
            <p:cNvSpPr/>
            <p:nvPr/>
          </p:nvSpPr>
          <p:spPr>
            <a:xfrm>
              <a:off x="9684101" y="419893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Freeform: Shape 100">
              <a:extLst>
                <a:ext uri="{FF2B5EF4-FFF2-40B4-BE49-F238E27FC236}">
                  <a16:creationId xmlns:a16="http://schemas.microsoft.com/office/drawing/2014/main" id="{D709862E-16A5-417A-BD5D-AA9BAB3BA348}"/>
                </a:ext>
              </a:extLst>
            </p:cNvPr>
            <p:cNvSpPr/>
            <p:nvPr/>
          </p:nvSpPr>
          <p:spPr>
            <a:xfrm>
              <a:off x="9673941" y="44986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23EF43E9-219C-47B2-AF29-445506DB3869}"/>
                </a:ext>
              </a:extLst>
            </p:cNvPr>
            <p:cNvSpPr/>
            <p:nvPr/>
          </p:nvSpPr>
          <p:spPr>
            <a:xfrm>
              <a:off x="9679021" y="48034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184C7C29-4070-4C88-85EB-438436A84907}"/>
                </a:ext>
              </a:extLst>
            </p:cNvPr>
            <p:cNvSpPr/>
            <p:nvPr/>
          </p:nvSpPr>
          <p:spPr>
            <a:xfrm>
              <a:off x="9681561" y="51082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DEF6E6B6-7E9E-47C3-92D9-30477D9E0A52}"/>
                </a:ext>
              </a:extLst>
            </p:cNvPr>
            <p:cNvSpPr txBox="1"/>
            <p:nvPr/>
          </p:nvSpPr>
          <p:spPr>
            <a:xfrm>
              <a:off x="9694261"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105" name="TextBox 104">
              <a:extLst>
                <a:ext uri="{FF2B5EF4-FFF2-40B4-BE49-F238E27FC236}">
                  <a16:creationId xmlns:a16="http://schemas.microsoft.com/office/drawing/2014/main" id="{6AB4205E-677D-4CC1-8882-545EC03524C0}"/>
                </a:ext>
              </a:extLst>
            </p:cNvPr>
            <p:cNvSpPr txBox="1"/>
            <p:nvPr/>
          </p:nvSpPr>
          <p:spPr>
            <a:xfrm>
              <a:off x="11496391"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34</a:t>
              </a:r>
            </a:p>
          </p:txBody>
        </p:sp>
        <p:sp>
          <p:nvSpPr>
            <p:cNvPr id="106" name="TextBox 105">
              <a:extLst>
                <a:ext uri="{FF2B5EF4-FFF2-40B4-BE49-F238E27FC236}">
                  <a16:creationId xmlns:a16="http://schemas.microsoft.com/office/drawing/2014/main" id="{E4FC47C5-AE4D-42A0-BAAC-A62755F40F12}"/>
                </a:ext>
              </a:extLst>
            </p:cNvPr>
            <p:cNvSpPr txBox="1"/>
            <p:nvPr/>
          </p:nvSpPr>
          <p:spPr>
            <a:xfrm>
              <a:off x="10585801" y="518666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17</a:t>
              </a:r>
            </a:p>
          </p:txBody>
        </p:sp>
        <p:sp>
          <p:nvSpPr>
            <p:cNvPr id="107" name="TextBox 106">
              <a:extLst>
                <a:ext uri="{FF2B5EF4-FFF2-40B4-BE49-F238E27FC236}">
                  <a16:creationId xmlns:a16="http://schemas.microsoft.com/office/drawing/2014/main" id="{888F1725-9742-4E00-8382-F524C1D3782B}"/>
                </a:ext>
              </a:extLst>
            </p:cNvPr>
            <p:cNvSpPr txBox="1"/>
            <p:nvPr/>
          </p:nvSpPr>
          <p:spPr>
            <a:xfrm>
              <a:off x="9847751" y="3879952"/>
              <a:ext cx="772954" cy="174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P=0.37</a:t>
              </a:r>
            </a:p>
          </p:txBody>
        </p:sp>
        <p:sp>
          <p:nvSpPr>
            <p:cNvPr id="116" name="Freeform: Shape 115">
              <a:extLst>
                <a:ext uri="{FF2B5EF4-FFF2-40B4-BE49-F238E27FC236}">
                  <a16:creationId xmlns:a16="http://schemas.microsoft.com/office/drawing/2014/main" id="{51E65D41-B3E2-4ADF-91E7-6653D4C92841}"/>
                </a:ext>
              </a:extLst>
            </p:cNvPr>
            <p:cNvSpPr/>
            <p:nvPr/>
          </p:nvSpPr>
          <p:spPr>
            <a:xfrm>
              <a:off x="9707880" y="3592683"/>
              <a:ext cx="1823720" cy="195580"/>
            </a:xfrm>
            <a:custGeom>
              <a:avLst/>
              <a:gdLst>
                <a:gd name="connsiteX0" fmla="*/ 0 w 1823720"/>
                <a:gd name="connsiteY0" fmla="*/ 0 h 195580"/>
                <a:gd name="connsiteX1" fmla="*/ 269240 w 1823720"/>
                <a:gd name="connsiteY1" fmla="*/ 5080 h 195580"/>
                <a:gd name="connsiteX2" fmla="*/ 490220 w 1823720"/>
                <a:gd name="connsiteY2" fmla="*/ 2540 h 195580"/>
                <a:gd name="connsiteX3" fmla="*/ 795020 w 1823720"/>
                <a:gd name="connsiteY3" fmla="*/ 17780 h 195580"/>
                <a:gd name="connsiteX4" fmla="*/ 982980 w 1823720"/>
                <a:gd name="connsiteY4" fmla="*/ 48260 h 195580"/>
                <a:gd name="connsiteX5" fmla="*/ 1201420 w 1823720"/>
                <a:gd name="connsiteY5" fmla="*/ 60960 h 195580"/>
                <a:gd name="connsiteX6" fmla="*/ 1351280 w 1823720"/>
                <a:gd name="connsiteY6" fmla="*/ 76200 h 195580"/>
                <a:gd name="connsiteX7" fmla="*/ 1488440 w 1823720"/>
                <a:gd name="connsiteY7" fmla="*/ 99060 h 195580"/>
                <a:gd name="connsiteX8" fmla="*/ 1605280 w 1823720"/>
                <a:gd name="connsiteY8" fmla="*/ 134620 h 195580"/>
                <a:gd name="connsiteX9" fmla="*/ 1722120 w 1823720"/>
                <a:gd name="connsiteY9" fmla="*/ 187960 h 195580"/>
                <a:gd name="connsiteX10" fmla="*/ 1823720 w 1823720"/>
                <a:gd name="connsiteY10" fmla="*/ 195580 h 1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720" h="195580">
                  <a:moveTo>
                    <a:pt x="0" y="0"/>
                  </a:moveTo>
                  <a:lnTo>
                    <a:pt x="269240" y="5080"/>
                  </a:lnTo>
                  <a:lnTo>
                    <a:pt x="490220" y="2540"/>
                  </a:lnTo>
                  <a:lnTo>
                    <a:pt x="795020" y="17780"/>
                  </a:lnTo>
                  <a:lnTo>
                    <a:pt x="982980" y="48260"/>
                  </a:lnTo>
                  <a:lnTo>
                    <a:pt x="1201420" y="60960"/>
                  </a:lnTo>
                  <a:lnTo>
                    <a:pt x="1351280" y="76200"/>
                  </a:lnTo>
                  <a:lnTo>
                    <a:pt x="1488440" y="99060"/>
                  </a:lnTo>
                  <a:lnTo>
                    <a:pt x="1605280" y="134620"/>
                  </a:lnTo>
                  <a:lnTo>
                    <a:pt x="1722120" y="187960"/>
                  </a:lnTo>
                  <a:lnTo>
                    <a:pt x="1823720" y="195580"/>
                  </a:lnTo>
                </a:path>
              </a:pathLst>
            </a:custGeom>
            <a:ln w="19050">
              <a:solidFill>
                <a:schemeClr val="accent3"/>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1B489D16-CF0E-4DF4-B4FF-B58CEE69E988}"/>
                </a:ext>
              </a:extLst>
            </p:cNvPr>
            <p:cNvSpPr/>
            <p:nvPr/>
          </p:nvSpPr>
          <p:spPr>
            <a:xfrm>
              <a:off x="9707880" y="3590143"/>
              <a:ext cx="1836420" cy="254000"/>
            </a:xfrm>
            <a:custGeom>
              <a:avLst/>
              <a:gdLst>
                <a:gd name="connsiteX0" fmla="*/ 0 w 1836420"/>
                <a:gd name="connsiteY0" fmla="*/ 0 h 254000"/>
                <a:gd name="connsiteX1" fmla="*/ 325120 w 1836420"/>
                <a:gd name="connsiteY1" fmla="*/ 10160 h 254000"/>
                <a:gd name="connsiteX2" fmla="*/ 538480 w 1836420"/>
                <a:gd name="connsiteY2" fmla="*/ 22860 h 254000"/>
                <a:gd name="connsiteX3" fmla="*/ 782320 w 1836420"/>
                <a:gd name="connsiteY3" fmla="*/ 22860 h 254000"/>
                <a:gd name="connsiteX4" fmla="*/ 947420 w 1836420"/>
                <a:gd name="connsiteY4" fmla="*/ 63500 h 254000"/>
                <a:gd name="connsiteX5" fmla="*/ 1155700 w 1836420"/>
                <a:gd name="connsiteY5" fmla="*/ 73660 h 254000"/>
                <a:gd name="connsiteX6" fmla="*/ 1318260 w 1836420"/>
                <a:gd name="connsiteY6" fmla="*/ 91440 h 254000"/>
                <a:gd name="connsiteX7" fmla="*/ 1473200 w 1836420"/>
                <a:gd name="connsiteY7" fmla="*/ 127000 h 254000"/>
                <a:gd name="connsiteX8" fmla="*/ 1620520 w 1836420"/>
                <a:gd name="connsiteY8" fmla="*/ 185420 h 254000"/>
                <a:gd name="connsiteX9" fmla="*/ 1727200 w 1836420"/>
                <a:gd name="connsiteY9" fmla="*/ 243840 h 254000"/>
                <a:gd name="connsiteX10" fmla="*/ 1836420 w 183642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6420" h="254000">
                  <a:moveTo>
                    <a:pt x="0" y="0"/>
                  </a:moveTo>
                  <a:lnTo>
                    <a:pt x="325120" y="10160"/>
                  </a:lnTo>
                  <a:lnTo>
                    <a:pt x="538480" y="22860"/>
                  </a:lnTo>
                  <a:lnTo>
                    <a:pt x="782320" y="22860"/>
                  </a:lnTo>
                  <a:lnTo>
                    <a:pt x="947420" y="63500"/>
                  </a:lnTo>
                  <a:lnTo>
                    <a:pt x="1155700" y="73660"/>
                  </a:lnTo>
                  <a:lnTo>
                    <a:pt x="1318260" y="91440"/>
                  </a:lnTo>
                  <a:lnTo>
                    <a:pt x="1473200" y="127000"/>
                  </a:lnTo>
                  <a:lnTo>
                    <a:pt x="1620520" y="185420"/>
                  </a:lnTo>
                  <a:lnTo>
                    <a:pt x="1727200" y="243840"/>
                  </a:lnTo>
                  <a:lnTo>
                    <a:pt x="1836420" y="254000"/>
                  </a:lnTo>
                </a:path>
              </a:pathLst>
            </a:custGeom>
            <a:ln w="19050">
              <a:prstDash val="dash"/>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9E7AEC2F-BDA7-4226-ACF3-E2EFD1967B72}"/>
                </a:ext>
              </a:extLst>
            </p:cNvPr>
            <p:cNvSpPr txBox="1"/>
            <p:nvPr/>
          </p:nvSpPr>
          <p:spPr>
            <a:xfrm>
              <a:off x="6726898" y="3296017"/>
              <a:ext cx="18722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BL + lifestyle</a:t>
              </a:r>
            </a:p>
          </p:txBody>
        </p:sp>
        <p:grpSp>
          <p:nvGrpSpPr>
            <p:cNvPr id="124" name="Group 123">
              <a:extLst>
                <a:ext uri="{FF2B5EF4-FFF2-40B4-BE49-F238E27FC236}">
                  <a16:creationId xmlns:a16="http://schemas.microsoft.com/office/drawing/2014/main" id="{25F6EB37-48F9-4082-BF88-504706B4712A}"/>
                </a:ext>
              </a:extLst>
            </p:cNvPr>
            <p:cNvGrpSpPr/>
            <p:nvPr/>
          </p:nvGrpSpPr>
          <p:grpSpPr>
            <a:xfrm>
              <a:off x="7066929" y="4704391"/>
              <a:ext cx="1579449" cy="374001"/>
              <a:chOff x="1204514" y="4704391"/>
              <a:chExt cx="1579449" cy="374001"/>
            </a:xfrm>
          </p:grpSpPr>
          <p:sp>
            <p:nvSpPr>
              <p:cNvPr id="125" name="TextBox 124">
                <a:extLst>
                  <a:ext uri="{FF2B5EF4-FFF2-40B4-BE49-F238E27FC236}">
                    <a16:creationId xmlns:a16="http://schemas.microsoft.com/office/drawing/2014/main" id="{23F29582-9EC6-4229-AF9A-C86D81206C73}"/>
                  </a:ext>
                </a:extLst>
              </p:cNvPr>
              <p:cNvSpPr txBox="1"/>
              <p:nvPr/>
            </p:nvSpPr>
            <p:spPr>
              <a:xfrm>
                <a:off x="1528852" y="470439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Comparators</a:t>
                </a:r>
              </a:p>
            </p:txBody>
          </p:sp>
          <p:sp>
            <p:nvSpPr>
              <p:cNvPr id="126" name="TextBox 125">
                <a:extLst>
                  <a:ext uri="{FF2B5EF4-FFF2-40B4-BE49-F238E27FC236}">
                    <a16:creationId xmlns:a16="http://schemas.microsoft.com/office/drawing/2014/main" id="{C653B2FA-B0E5-461E-BFF0-6EF9FCC74A61}"/>
                  </a:ext>
                </a:extLst>
              </p:cNvPr>
              <p:cNvSpPr txBox="1"/>
              <p:nvPr/>
            </p:nvSpPr>
            <p:spPr>
              <a:xfrm>
                <a:off x="1528852" y="486441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Sero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 RA</a:t>
                </a:r>
              </a:p>
            </p:txBody>
          </p:sp>
          <p:sp>
            <p:nvSpPr>
              <p:cNvPr id="127" name="Freeform: Shape 126">
                <a:extLst>
                  <a:ext uri="{FF2B5EF4-FFF2-40B4-BE49-F238E27FC236}">
                    <a16:creationId xmlns:a16="http://schemas.microsoft.com/office/drawing/2014/main" id="{B25D4AF0-B7B3-45F2-B8C4-80442F83AD89}"/>
                  </a:ext>
                </a:extLst>
              </p:cNvPr>
              <p:cNvSpPr/>
              <p:nvPr/>
            </p:nvSpPr>
            <p:spPr>
              <a:xfrm>
                <a:off x="1204514" y="4803452"/>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8553816F-6BAB-4128-830A-FFEF76F040C3}"/>
                  </a:ext>
                </a:extLst>
              </p:cNvPr>
              <p:cNvSpPr/>
              <p:nvPr/>
            </p:nvSpPr>
            <p:spPr>
              <a:xfrm>
                <a:off x="1204514" y="4948148"/>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3"/>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D0AD787D-ADBD-4951-A60B-5A9843E2F921}"/>
                </a:ext>
              </a:extLst>
            </p:cNvPr>
            <p:cNvGrpSpPr/>
            <p:nvPr/>
          </p:nvGrpSpPr>
          <p:grpSpPr>
            <a:xfrm>
              <a:off x="9847751" y="4666151"/>
              <a:ext cx="1579449" cy="374001"/>
              <a:chOff x="1204514" y="4704391"/>
              <a:chExt cx="1579449" cy="374001"/>
            </a:xfrm>
          </p:grpSpPr>
          <p:sp>
            <p:nvSpPr>
              <p:cNvPr id="130" name="TextBox 129">
                <a:extLst>
                  <a:ext uri="{FF2B5EF4-FFF2-40B4-BE49-F238E27FC236}">
                    <a16:creationId xmlns:a16="http://schemas.microsoft.com/office/drawing/2014/main" id="{57D06442-8C7C-4F9B-8672-D3422B3D1D28}"/>
                  </a:ext>
                </a:extLst>
              </p:cNvPr>
              <p:cNvSpPr txBox="1"/>
              <p:nvPr/>
            </p:nvSpPr>
            <p:spPr>
              <a:xfrm>
                <a:off x="1528852" y="470439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Comparators</a:t>
                </a:r>
              </a:p>
            </p:txBody>
          </p:sp>
          <p:sp>
            <p:nvSpPr>
              <p:cNvPr id="131" name="TextBox 130">
                <a:extLst>
                  <a:ext uri="{FF2B5EF4-FFF2-40B4-BE49-F238E27FC236}">
                    <a16:creationId xmlns:a16="http://schemas.microsoft.com/office/drawing/2014/main" id="{DDEA47AC-A391-4FA1-8FB3-8EBCF3795273}"/>
                  </a:ext>
                </a:extLst>
              </p:cNvPr>
              <p:cNvSpPr txBox="1"/>
              <p:nvPr/>
            </p:nvSpPr>
            <p:spPr>
              <a:xfrm>
                <a:off x="1528852" y="486441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Sero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 RA</a:t>
                </a:r>
              </a:p>
            </p:txBody>
          </p:sp>
          <p:sp>
            <p:nvSpPr>
              <p:cNvPr id="132" name="Freeform: Shape 131">
                <a:extLst>
                  <a:ext uri="{FF2B5EF4-FFF2-40B4-BE49-F238E27FC236}">
                    <a16:creationId xmlns:a16="http://schemas.microsoft.com/office/drawing/2014/main" id="{67912127-59C5-4259-B486-0FCC07C0B5FF}"/>
                  </a:ext>
                </a:extLst>
              </p:cNvPr>
              <p:cNvSpPr/>
              <p:nvPr/>
            </p:nvSpPr>
            <p:spPr>
              <a:xfrm>
                <a:off x="1204514" y="4803452"/>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BFF30794-E04A-41FD-A244-477F5A1F3721}"/>
                  </a:ext>
                </a:extLst>
              </p:cNvPr>
              <p:cNvSpPr/>
              <p:nvPr/>
            </p:nvSpPr>
            <p:spPr>
              <a:xfrm>
                <a:off x="1204514" y="4948148"/>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3"/>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F84742F7-090B-485F-8401-82978909BB7A}"/>
                </a:ext>
              </a:extLst>
            </p:cNvPr>
            <p:cNvGrpSpPr/>
            <p:nvPr/>
          </p:nvGrpSpPr>
          <p:grpSpPr>
            <a:xfrm>
              <a:off x="9739249" y="5136289"/>
              <a:ext cx="1843088" cy="40762"/>
              <a:chOff x="9739249" y="5136289"/>
              <a:chExt cx="1843088" cy="40762"/>
            </a:xfrm>
          </p:grpSpPr>
          <p:sp>
            <p:nvSpPr>
              <p:cNvPr id="134" name="Freeform: Shape 133">
                <a:extLst>
                  <a:ext uri="{FF2B5EF4-FFF2-40B4-BE49-F238E27FC236}">
                    <a16:creationId xmlns:a16="http://schemas.microsoft.com/office/drawing/2014/main" id="{C760858E-9C2B-4132-8CE0-E985353AB410}"/>
                  </a:ext>
                </a:extLst>
              </p:cNvPr>
              <p:cNvSpPr/>
              <p:nvPr/>
            </p:nvSpPr>
            <p:spPr>
              <a:xfrm rot="16200000">
                <a:off x="9721249" y="515428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Freeform: Shape 134">
                <a:extLst>
                  <a:ext uri="{FF2B5EF4-FFF2-40B4-BE49-F238E27FC236}">
                    <a16:creationId xmlns:a16="http://schemas.microsoft.com/office/drawing/2014/main" id="{CD827970-8B05-4B78-B741-4BB008312D37}"/>
                  </a:ext>
                </a:extLst>
              </p:cNvPr>
              <p:cNvSpPr/>
              <p:nvPr/>
            </p:nvSpPr>
            <p:spPr>
              <a:xfrm rot="16200000">
                <a:off x="10653112" y="5159051"/>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Freeform: Shape 135">
                <a:extLst>
                  <a:ext uri="{FF2B5EF4-FFF2-40B4-BE49-F238E27FC236}">
                    <a16:creationId xmlns:a16="http://schemas.microsoft.com/office/drawing/2014/main" id="{281CEAAB-D628-439E-B013-79DDDF26E41B}"/>
                  </a:ext>
                </a:extLst>
              </p:cNvPr>
              <p:cNvSpPr/>
              <p:nvPr/>
            </p:nvSpPr>
            <p:spPr>
              <a:xfrm rot="16200000">
                <a:off x="11564337" y="5155877"/>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9567223E-4D8A-4888-AF1F-CC4E135641E9}"/>
                </a:ext>
              </a:extLst>
            </p:cNvPr>
            <p:cNvGrpSpPr/>
            <p:nvPr/>
          </p:nvGrpSpPr>
          <p:grpSpPr>
            <a:xfrm>
              <a:off x="6913305" y="5138728"/>
              <a:ext cx="1843088" cy="36001"/>
              <a:chOff x="6913305" y="5138728"/>
              <a:chExt cx="1843088" cy="36001"/>
            </a:xfrm>
          </p:grpSpPr>
          <p:sp>
            <p:nvSpPr>
              <p:cNvPr id="139" name="Freeform: Shape 138">
                <a:extLst>
                  <a:ext uri="{FF2B5EF4-FFF2-40B4-BE49-F238E27FC236}">
                    <a16:creationId xmlns:a16="http://schemas.microsoft.com/office/drawing/2014/main" id="{FAC42E85-0671-4503-AE79-E12CD719126E}"/>
                  </a:ext>
                </a:extLst>
              </p:cNvPr>
              <p:cNvSpPr/>
              <p:nvPr/>
            </p:nvSpPr>
            <p:spPr>
              <a:xfrm rot="16200000">
                <a:off x="6895305"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Shape 139">
                <a:extLst>
                  <a:ext uri="{FF2B5EF4-FFF2-40B4-BE49-F238E27FC236}">
                    <a16:creationId xmlns:a16="http://schemas.microsoft.com/office/drawing/2014/main" id="{8E02AAA0-EC41-4581-9E38-9F2FA36FF10B}"/>
                  </a:ext>
                </a:extLst>
              </p:cNvPr>
              <p:cNvSpPr/>
              <p:nvPr/>
            </p:nvSpPr>
            <p:spPr>
              <a:xfrm rot="16200000">
                <a:off x="7827168"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Freeform: Shape 140">
                <a:extLst>
                  <a:ext uri="{FF2B5EF4-FFF2-40B4-BE49-F238E27FC236}">
                    <a16:creationId xmlns:a16="http://schemas.microsoft.com/office/drawing/2014/main" id="{B5721198-7725-4919-A86C-F3DC7F6DA23C}"/>
                  </a:ext>
                </a:extLst>
              </p:cNvPr>
              <p:cNvSpPr/>
              <p:nvPr/>
            </p:nvSpPr>
            <p:spPr>
              <a:xfrm rot="16200000">
                <a:off x="8738393" y="5156728"/>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56" name="Group 55">
            <a:extLst>
              <a:ext uri="{FF2B5EF4-FFF2-40B4-BE49-F238E27FC236}">
                <a16:creationId xmlns:a16="http://schemas.microsoft.com/office/drawing/2014/main" id="{C4499A76-B420-4A96-A453-A0DD0A538FFD}"/>
              </a:ext>
            </a:extLst>
          </p:cNvPr>
          <p:cNvGrpSpPr/>
          <p:nvPr/>
        </p:nvGrpSpPr>
        <p:grpSpPr>
          <a:xfrm>
            <a:off x="667870" y="3305957"/>
            <a:ext cx="5230134" cy="1933183"/>
            <a:chOff x="667870" y="3296017"/>
            <a:chExt cx="5230134" cy="2015131"/>
          </a:xfrm>
        </p:grpSpPr>
        <p:sp>
          <p:nvSpPr>
            <p:cNvPr id="13" name="TextBox 12">
              <a:extLst>
                <a:ext uri="{FF2B5EF4-FFF2-40B4-BE49-F238E27FC236}">
                  <a16:creationId xmlns:a16="http://schemas.microsoft.com/office/drawing/2014/main" id="{7942AD7D-6867-4502-B7FB-A187596C32BC}"/>
                </a:ext>
              </a:extLst>
            </p:cNvPr>
            <p:cNvSpPr txBox="1"/>
            <p:nvPr/>
          </p:nvSpPr>
          <p:spPr>
            <a:xfrm>
              <a:off x="1021518" y="3296017"/>
              <a:ext cx="1872208" cy="2887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BL + lifestyle</a:t>
              </a:r>
            </a:p>
          </p:txBody>
        </p:sp>
        <p:sp>
          <p:nvSpPr>
            <p:cNvPr id="3" name="Freeform: Shape 2">
              <a:extLst>
                <a:ext uri="{FF2B5EF4-FFF2-40B4-BE49-F238E27FC236}">
                  <a16:creationId xmlns:a16="http://schemas.microsoft.com/office/drawing/2014/main" id="{3B2FD7ED-EDE8-4EB6-B028-046A988AC24B}"/>
                </a:ext>
              </a:extLst>
            </p:cNvPr>
            <p:cNvSpPr/>
            <p:nvPr/>
          </p:nvSpPr>
          <p:spPr>
            <a:xfrm>
              <a:off x="1092648" y="3577902"/>
              <a:ext cx="1874520" cy="1558290"/>
            </a:xfrm>
            <a:custGeom>
              <a:avLst/>
              <a:gdLst>
                <a:gd name="connsiteX0" fmla="*/ 0 w 1874520"/>
                <a:gd name="connsiteY0" fmla="*/ 0 h 1558290"/>
                <a:gd name="connsiteX1" fmla="*/ 0 w 1874520"/>
                <a:gd name="connsiteY1" fmla="*/ 1558290 h 1558290"/>
                <a:gd name="connsiteX2" fmla="*/ 1874520 w 1874520"/>
                <a:gd name="connsiteY2" fmla="*/ 1558290 h 1558290"/>
              </a:gdLst>
              <a:ahLst/>
              <a:cxnLst>
                <a:cxn ang="0">
                  <a:pos x="connsiteX0" y="connsiteY0"/>
                </a:cxn>
                <a:cxn ang="0">
                  <a:pos x="connsiteX1" y="connsiteY1"/>
                </a:cxn>
                <a:cxn ang="0">
                  <a:pos x="connsiteX2" y="connsiteY2"/>
                </a:cxn>
              </a:cxnLst>
              <a:rect l="l" t="t" r="r" b="b"/>
              <a:pathLst>
                <a:path w="1874520" h="1558290">
                  <a:moveTo>
                    <a:pt x="0" y="0"/>
                  </a:moveTo>
                  <a:lnTo>
                    <a:pt x="0" y="1558290"/>
                  </a:lnTo>
                  <a:lnTo>
                    <a:pt x="1874520" y="155829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Box 19">
              <a:extLst>
                <a:ext uri="{FF2B5EF4-FFF2-40B4-BE49-F238E27FC236}">
                  <a16:creationId xmlns:a16="http://schemas.microsoft.com/office/drawing/2014/main" id="{B0551B0B-B2F5-4C99-ABFA-09E3888D3428}"/>
                </a:ext>
              </a:extLst>
            </p:cNvPr>
            <p:cNvSpPr txBox="1"/>
            <p:nvPr/>
          </p:nvSpPr>
          <p:spPr>
            <a:xfrm>
              <a:off x="753558" y="350043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23" name="TextBox 22">
              <a:extLst>
                <a:ext uri="{FF2B5EF4-FFF2-40B4-BE49-F238E27FC236}">
                  <a16:creationId xmlns:a16="http://schemas.microsoft.com/office/drawing/2014/main" id="{701AA5E2-EAF9-4065-A06D-78DB7DB26CB3}"/>
                </a:ext>
              </a:extLst>
            </p:cNvPr>
            <p:cNvSpPr txBox="1"/>
            <p:nvPr/>
          </p:nvSpPr>
          <p:spPr>
            <a:xfrm>
              <a:off x="753558" y="3806248"/>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80</a:t>
              </a:r>
            </a:p>
          </p:txBody>
        </p:sp>
        <p:sp>
          <p:nvSpPr>
            <p:cNvPr id="24" name="TextBox 23">
              <a:extLst>
                <a:ext uri="{FF2B5EF4-FFF2-40B4-BE49-F238E27FC236}">
                  <a16:creationId xmlns:a16="http://schemas.microsoft.com/office/drawing/2014/main" id="{71C7F746-9FBA-4459-86DA-A287C6196440}"/>
                </a:ext>
              </a:extLst>
            </p:cNvPr>
            <p:cNvSpPr txBox="1"/>
            <p:nvPr/>
          </p:nvSpPr>
          <p:spPr>
            <a:xfrm>
              <a:off x="753558" y="4112064"/>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a:t>
              </a:r>
            </a:p>
          </p:txBody>
        </p:sp>
        <p:sp>
          <p:nvSpPr>
            <p:cNvPr id="25" name="TextBox 24">
              <a:extLst>
                <a:ext uri="{FF2B5EF4-FFF2-40B4-BE49-F238E27FC236}">
                  <a16:creationId xmlns:a16="http://schemas.microsoft.com/office/drawing/2014/main" id="{D758EC7E-1DD2-487E-9C21-879530EB8782}"/>
                </a:ext>
              </a:extLst>
            </p:cNvPr>
            <p:cNvSpPr txBox="1"/>
            <p:nvPr/>
          </p:nvSpPr>
          <p:spPr>
            <a:xfrm>
              <a:off x="753558" y="4417880"/>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26" name="TextBox 25">
              <a:extLst>
                <a:ext uri="{FF2B5EF4-FFF2-40B4-BE49-F238E27FC236}">
                  <a16:creationId xmlns:a16="http://schemas.microsoft.com/office/drawing/2014/main" id="{7F5E716B-C306-40C1-93FA-3CD6C50BA7F4}"/>
                </a:ext>
              </a:extLst>
            </p:cNvPr>
            <p:cNvSpPr txBox="1"/>
            <p:nvPr/>
          </p:nvSpPr>
          <p:spPr>
            <a:xfrm>
              <a:off x="753558" y="4723696"/>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27" name="TextBox 26">
              <a:extLst>
                <a:ext uri="{FF2B5EF4-FFF2-40B4-BE49-F238E27FC236}">
                  <a16:creationId xmlns:a16="http://schemas.microsoft.com/office/drawing/2014/main" id="{46C3E3DB-D001-4B74-AA88-B55DCEE8B48A}"/>
                </a:ext>
              </a:extLst>
            </p:cNvPr>
            <p:cNvSpPr txBox="1"/>
            <p:nvPr/>
          </p:nvSpPr>
          <p:spPr>
            <a:xfrm>
              <a:off x="753558" y="502951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5" name="Freeform: Shape 4">
              <a:extLst>
                <a:ext uri="{FF2B5EF4-FFF2-40B4-BE49-F238E27FC236}">
                  <a16:creationId xmlns:a16="http://schemas.microsoft.com/office/drawing/2014/main" id="{EE869F7D-AE56-4A43-931D-612CAA02566A}"/>
                </a:ext>
              </a:extLst>
            </p:cNvPr>
            <p:cNvSpPr/>
            <p:nvPr/>
          </p:nvSpPr>
          <p:spPr>
            <a:xfrm>
              <a:off x="1060898" y="358171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A1E43E78-097A-4DDE-B65F-8D6C652F2F46}"/>
                </a:ext>
              </a:extLst>
            </p:cNvPr>
            <p:cNvSpPr/>
            <p:nvPr/>
          </p:nvSpPr>
          <p:spPr>
            <a:xfrm>
              <a:off x="1058358" y="38890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2238F20F-A0C9-433B-9454-3FC807D7ED5D}"/>
                </a:ext>
              </a:extLst>
            </p:cNvPr>
            <p:cNvSpPr/>
            <p:nvPr/>
          </p:nvSpPr>
          <p:spPr>
            <a:xfrm>
              <a:off x="1063438" y="419893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90F44EC0-F525-4846-B3D8-35977C3015A4}"/>
                </a:ext>
              </a:extLst>
            </p:cNvPr>
            <p:cNvSpPr/>
            <p:nvPr/>
          </p:nvSpPr>
          <p:spPr>
            <a:xfrm>
              <a:off x="1053278" y="44986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12FFF3D3-D38E-410E-A36B-1D6C75F3C3E1}"/>
                </a:ext>
              </a:extLst>
            </p:cNvPr>
            <p:cNvSpPr/>
            <p:nvPr/>
          </p:nvSpPr>
          <p:spPr>
            <a:xfrm>
              <a:off x="1058358" y="48034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42327BB5-491B-4025-8C95-D9542F79933C}"/>
                </a:ext>
              </a:extLst>
            </p:cNvPr>
            <p:cNvSpPr/>
            <p:nvPr/>
          </p:nvSpPr>
          <p:spPr>
            <a:xfrm>
              <a:off x="1060898" y="51082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TextBox 32">
              <a:extLst>
                <a:ext uri="{FF2B5EF4-FFF2-40B4-BE49-F238E27FC236}">
                  <a16:creationId xmlns:a16="http://schemas.microsoft.com/office/drawing/2014/main" id="{1A65037C-0FED-4DE7-9E9A-4DAB0A52C701}"/>
                </a:ext>
              </a:extLst>
            </p:cNvPr>
            <p:cNvSpPr txBox="1"/>
            <p:nvPr/>
          </p:nvSpPr>
          <p:spPr>
            <a:xfrm>
              <a:off x="1073598"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34" name="TextBox 33">
              <a:extLst>
                <a:ext uri="{FF2B5EF4-FFF2-40B4-BE49-F238E27FC236}">
                  <a16:creationId xmlns:a16="http://schemas.microsoft.com/office/drawing/2014/main" id="{F39E4204-6728-4F7E-965E-03D46643E20E}"/>
                </a:ext>
              </a:extLst>
            </p:cNvPr>
            <p:cNvSpPr txBox="1"/>
            <p:nvPr/>
          </p:nvSpPr>
          <p:spPr>
            <a:xfrm>
              <a:off x="2819848"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34</a:t>
              </a:r>
            </a:p>
          </p:txBody>
        </p:sp>
        <p:sp>
          <p:nvSpPr>
            <p:cNvPr id="36" name="TextBox 35">
              <a:extLst>
                <a:ext uri="{FF2B5EF4-FFF2-40B4-BE49-F238E27FC236}">
                  <a16:creationId xmlns:a16="http://schemas.microsoft.com/office/drawing/2014/main" id="{335FB3F1-F3C9-4360-BDF0-7B252260583B}"/>
                </a:ext>
              </a:extLst>
            </p:cNvPr>
            <p:cNvSpPr txBox="1"/>
            <p:nvPr/>
          </p:nvSpPr>
          <p:spPr>
            <a:xfrm>
              <a:off x="1965138"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17</a:t>
              </a:r>
            </a:p>
          </p:txBody>
        </p:sp>
        <p:sp>
          <p:nvSpPr>
            <p:cNvPr id="37" name="TextBox 36">
              <a:extLst>
                <a:ext uri="{FF2B5EF4-FFF2-40B4-BE49-F238E27FC236}">
                  <a16:creationId xmlns:a16="http://schemas.microsoft.com/office/drawing/2014/main" id="{174AAC29-CFED-43F7-AF13-7A7D1F0F768E}"/>
                </a:ext>
              </a:extLst>
            </p:cNvPr>
            <p:cNvSpPr txBox="1"/>
            <p:nvPr/>
          </p:nvSpPr>
          <p:spPr>
            <a:xfrm>
              <a:off x="1227088" y="3879952"/>
              <a:ext cx="772954" cy="174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P&lt;0.0001</a:t>
              </a:r>
            </a:p>
          </p:txBody>
        </p:sp>
        <p:sp>
          <p:nvSpPr>
            <p:cNvPr id="7" name="Freeform: Shape 6">
              <a:extLst>
                <a:ext uri="{FF2B5EF4-FFF2-40B4-BE49-F238E27FC236}">
                  <a16:creationId xmlns:a16="http://schemas.microsoft.com/office/drawing/2014/main" id="{9B0A9BCE-F77E-4DC8-86F4-08C7FC5598B8}"/>
                </a:ext>
              </a:extLst>
            </p:cNvPr>
            <p:cNvSpPr/>
            <p:nvPr/>
          </p:nvSpPr>
          <p:spPr>
            <a:xfrm>
              <a:off x="1100268" y="3581712"/>
              <a:ext cx="1859280" cy="537210"/>
            </a:xfrm>
            <a:custGeom>
              <a:avLst/>
              <a:gdLst>
                <a:gd name="connsiteX0" fmla="*/ 0 w 1859280"/>
                <a:gd name="connsiteY0" fmla="*/ 0 h 537210"/>
                <a:gd name="connsiteX1" fmla="*/ 232410 w 1859280"/>
                <a:gd name="connsiteY1" fmla="*/ 19050 h 537210"/>
                <a:gd name="connsiteX2" fmla="*/ 533400 w 1859280"/>
                <a:gd name="connsiteY2" fmla="*/ 45720 h 537210"/>
                <a:gd name="connsiteX3" fmla="*/ 712470 w 1859280"/>
                <a:gd name="connsiteY3" fmla="*/ 83820 h 537210"/>
                <a:gd name="connsiteX4" fmla="*/ 933450 w 1859280"/>
                <a:gd name="connsiteY4" fmla="*/ 140970 h 537210"/>
                <a:gd name="connsiteX5" fmla="*/ 1101090 w 1859280"/>
                <a:gd name="connsiteY5" fmla="*/ 201930 h 537210"/>
                <a:gd name="connsiteX6" fmla="*/ 1303020 w 1859280"/>
                <a:gd name="connsiteY6" fmla="*/ 259080 h 537210"/>
                <a:gd name="connsiteX7" fmla="*/ 1504950 w 1859280"/>
                <a:gd name="connsiteY7" fmla="*/ 377190 h 537210"/>
                <a:gd name="connsiteX8" fmla="*/ 1626870 w 1859280"/>
                <a:gd name="connsiteY8" fmla="*/ 472440 h 537210"/>
                <a:gd name="connsiteX9" fmla="*/ 1859280 w 1859280"/>
                <a:gd name="connsiteY9" fmla="*/ 53721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0" h="537210">
                  <a:moveTo>
                    <a:pt x="0" y="0"/>
                  </a:moveTo>
                  <a:lnTo>
                    <a:pt x="232410" y="19050"/>
                  </a:lnTo>
                  <a:lnTo>
                    <a:pt x="533400" y="45720"/>
                  </a:lnTo>
                  <a:lnTo>
                    <a:pt x="712470" y="83820"/>
                  </a:lnTo>
                  <a:lnTo>
                    <a:pt x="933450" y="140970"/>
                  </a:lnTo>
                  <a:lnTo>
                    <a:pt x="1101090" y="201930"/>
                  </a:lnTo>
                  <a:lnTo>
                    <a:pt x="1303020" y="259080"/>
                  </a:lnTo>
                  <a:lnTo>
                    <a:pt x="1504950" y="377190"/>
                  </a:lnTo>
                  <a:lnTo>
                    <a:pt x="1626870" y="472440"/>
                  </a:lnTo>
                  <a:lnTo>
                    <a:pt x="1859280" y="537210"/>
                  </a:ln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3FFCDAE1-875B-4935-BA39-6F16518542A7}"/>
                </a:ext>
              </a:extLst>
            </p:cNvPr>
            <p:cNvSpPr/>
            <p:nvPr/>
          </p:nvSpPr>
          <p:spPr>
            <a:xfrm>
              <a:off x="1092648" y="3574092"/>
              <a:ext cx="1859280" cy="297180"/>
            </a:xfrm>
            <a:custGeom>
              <a:avLst/>
              <a:gdLst>
                <a:gd name="connsiteX0" fmla="*/ 0 w 1859280"/>
                <a:gd name="connsiteY0" fmla="*/ 0 h 297180"/>
                <a:gd name="connsiteX1" fmla="*/ 434340 w 1859280"/>
                <a:gd name="connsiteY1" fmla="*/ 22860 h 297180"/>
                <a:gd name="connsiteX2" fmla="*/ 857250 w 1859280"/>
                <a:gd name="connsiteY2" fmla="*/ 57150 h 297180"/>
                <a:gd name="connsiteX3" fmla="*/ 1184910 w 1859280"/>
                <a:gd name="connsiteY3" fmla="*/ 102870 h 297180"/>
                <a:gd name="connsiteX4" fmla="*/ 1405890 w 1859280"/>
                <a:gd name="connsiteY4" fmla="*/ 148590 h 297180"/>
                <a:gd name="connsiteX5" fmla="*/ 1581150 w 1859280"/>
                <a:gd name="connsiteY5" fmla="*/ 220980 h 297180"/>
                <a:gd name="connsiteX6" fmla="*/ 1645920 w 1859280"/>
                <a:gd name="connsiteY6" fmla="*/ 259080 h 297180"/>
                <a:gd name="connsiteX7" fmla="*/ 1859280 w 1859280"/>
                <a:gd name="connsiteY7" fmla="*/ 29718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0" h="297180">
                  <a:moveTo>
                    <a:pt x="0" y="0"/>
                  </a:moveTo>
                  <a:lnTo>
                    <a:pt x="434340" y="22860"/>
                  </a:lnTo>
                  <a:lnTo>
                    <a:pt x="857250" y="57150"/>
                  </a:lnTo>
                  <a:lnTo>
                    <a:pt x="1184910" y="102870"/>
                  </a:lnTo>
                  <a:lnTo>
                    <a:pt x="1405890" y="148590"/>
                  </a:lnTo>
                  <a:lnTo>
                    <a:pt x="1581150" y="220980"/>
                  </a:lnTo>
                  <a:lnTo>
                    <a:pt x="1645920" y="259080"/>
                  </a:lnTo>
                  <a:lnTo>
                    <a:pt x="1859280" y="297180"/>
                  </a:lnTo>
                </a:path>
              </a:pathLst>
            </a:custGeom>
            <a:ln w="19050">
              <a:prstDash val="dash"/>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050AAB2-79A6-4224-9C84-F4F33E5654EC}"/>
                </a:ext>
              </a:extLst>
            </p:cNvPr>
            <p:cNvGrpSpPr/>
            <p:nvPr/>
          </p:nvGrpSpPr>
          <p:grpSpPr>
            <a:xfrm>
              <a:off x="1204514" y="4704391"/>
              <a:ext cx="1579449" cy="374001"/>
              <a:chOff x="1204514" y="4704391"/>
              <a:chExt cx="1579449" cy="374001"/>
            </a:xfrm>
          </p:grpSpPr>
          <p:sp>
            <p:nvSpPr>
              <p:cNvPr id="38" name="TextBox 37">
                <a:extLst>
                  <a:ext uri="{FF2B5EF4-FFF2-40B4-BE49-F238E27FC236}">
                    <a16:creationId xmlns:a16="http://schemas.microsoft.com/office/drawing/2014/main" id="{74A1C7A4-8EEF-4F95-BF5F-068947E69841}"/>
                  </a:ext>
                </a:extLst>
              </p:cNvPr>
              <p:cNvSpPr txBox="1"/>
              <p:nvPr/>
            </p:nvSpPr>
            <p:spPr>
              <a:xfrm>
                <a:off x="1528852" y="470439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Comparators</a:t>
                </a:r>
              </a:p>
            </p:txBody>
          </p:sp>
          <p:sp>
            <p:nvSpPr>
              <p:cNvPr id="39" name="TextBox 38">
                <a:extLst>
                  <a:ext uri="{FF2B5EF4-FFF2-40B4-BE49-F238E27FC236}">
                    <a16:creationId xmlns:a16="http://schemas.microsoft.com/office/drawing/2014/main" id="{F9A7EC6F-9BAC-4753-9BD3-D85152AFE517}"/>
                  </a:ext>
                </a:extLst>
              </p:cNvPr>
              <p:cNvSpPr txBox="1"/>
              <p:nvPr/>
            </p:nvSpPr>
            <p:spPr>
              <a:xfrm>
                <a:off x="1528852" y="486441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Sero</a:t>
                </a:r>
                <a:r>
                  <a:rPr kumimoji="0" lang="en-GB" sz="1200" b="0" i="0" u="none" strike="noStrike" kern="1200" cap="none" spc="0" normalizeH="0" baseline="0" noProof="0" dirty="0">
                    <a:ln>
                      <a:noFill/>
                    </a:ln>
                    <a:solidFill>
                      <a:prstClr val="black"/>
                    </a:solidFill>
                    <a:effectLst/>
                    <a:uLnTx/>
                    <a:uFillTx/>
                    <a:latin typeface="Arial"/>
                    <a:ea typeface="+mn-ea"/>
                    <a:cs typeface="+mn-cs"/>
                  </a:rPr>
                  <a:t>+ RA</a:t>
                </a:r>
              </a:p>
            </p:txBody>
          </p:sp>
          <p:sp>
            <p:nvSpPr>
              <p:cNvPr id="16" name="Freeform: Shape 15">
                <a:extLst>
                  <a:ext uri="{FF2B5EF4-FFF2-40B4-BE49-F238E27FC236}">
                    <a16:creationId xmlns:a16="http://schemas.microsoft.com/office/drawing/2014/main" id="{AF9A8E47-6449-4A51-B1C4-9B318421826E}"/>
                  </a:ext>
                </a:extLst>
              </p:cNvPr>
              <p:cNvSpPr/>
              <p:nvPr/>
            </p:nvSpPr>
            <p:spPr>
              <a:xfrm>
                <a:off x="1204514" y="4803452"/>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6FC2FE7E-0DAA-44A6-B627-5971CC0B2014}"/>
                  </a:ext>
                </a:extLst>
              </p:cNvPr>
              <p:cNvSpPr/>
              <p:nvPr/>
            </p:nvSpPr>
            <p:spPr>
              <a:xfrm>
                <a:off x="1204514" y="4948148"/>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7" name="Freeform: Shape 66">
              <a:extLst>
                <a:ext uri="{FF2B5EF4-FFF2-40B4-BE49-F238E27FC236}">
                  <a16:creationId xmlns:a16="http://schemas.microsoft.com/office/drawing/2014/main" id="{63ED988B-DE84-4C77-B643-E9E559BC7553}"/>
                </a:ext>
              </a:extLst>
            </p:cNvPr>
            <p:cNvSpPr/>
            <p:nvPr/>
          </p:nvSpPr>
          <p:spPr>
            <a:xfrm>
              <a:off x="3913669" y="3577902"/>
              <a:ext cx="1874520" cy="1558290"/>
            </a:xfrm>
            <a:custGeom>
              <a:avLst/>
              <a:gdLst>
                <a:gd name="connsiteX0" fmla="*/ 0 w 1874520"/>
                <a:gd name="connsiteY0" fmla="*/ 0 h 1558290"/>
                <a:gd name="connsiteX1" fmla="*/ 0 w 1874520"/>
                <a:gd name="connsiteY1" fmla="*/ 1558290 h 1558290"/>
                <a:gd name="connsiteX2" fmla="*/ 1874520 w 1874520"/>
                <a:gd name="connsiteY2" fmla="*/ 1558290 h 1558290"/>
              </a:gdLst>
              <a:ahLst/>
              <a:cxnLst>
                <a:cxn ang="0">
                  <a:pos x="connsiteX0" y="connsiteY0"/>
                </a:cxn>
                <a:cxn ang="0">
                  <a:pos x="connsiteX1" y="connsiteY1"/>
                </a:cxn>
                <a:cxn ang="0">
                  <a:pos x="connsiteX2" y="connsiteY2"/>
                </a:cxn>
              </a:cxnLst>
              <a:rect l="l" t="t" r="r" b="b"/>
              <a:pathLst>
                <a:path w="1874520" h="1558290">
                  <a:moveTo>
                    <a:pt x="0" y="0"/>
                  </a:moveTo>
                  <a:lnTo>
                    <a:pt x="0" y="1558290"/>
                  </a:lnTo>
                  <a:lnTo>
                    <a:pt x="1874520" y="155829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TextBox 67">
              <a:extLst>
                <a:ext uri="{FF2B5EF4-FFF2-40B4-BE49-F238E27FC236}">
                  <a16:creationId xmlns:a16="http://schemas.microsoft.com/office/drawing/2014/main" id="{73B87A92-54CF-43E8-89BC-13902CC445AF}"/>
                </a:ext>
              </a:extLst>
            </p:cNvPr>
            <p:cNvSpPr txBox="1"/>
            <p:nvPr/>
          </p:nvSpPr>
          <p:spPr>
            <a:xfrm>
              <a:off x="3574579" y="350043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69" name="TextBox 68">
              <a:extLst>
                <a:ext uri="{FF2B5EF4-FFF2-40B4-BE49-F238E27FC236}">
                  <a16:creationId xmlns:a16="http://schemas.microsoft.com/office/drawing/2014/main" id="{27499DF8-DF55-4B90-91B9-5BB7ADC5DEB6}"/>
                </a:ext>
              </a:extLst>
            </p:cNvPr>
            <p:cNvSpPr txBox="1"/>
            <p:nvPr/>
          </p:nvSpPr>
          <p:spPr>
            <a:xfrm>
              <a:off x="3574579" y="3806248"/>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80</a:t>
              </a:r>
            </a:p>
          </p:txBody>
        </p:sp>
        <p:sp>
          <p:nvSpPr>
            <p:cNvPr id="70" name="TextBox 69">
              <a:extLst>
                <a:ext uri="{FF2B5EF4-FFF2-40B4-BE49-F238E27FC236}">
                  <a16:creationId xmlns:a16="http://schemas.microsoft.com/office/drawing/2014/main" id="{CA80FA3C-692B-4277-9845-32E777B7BBE7}"/>
                </a:ext>
              </a:extLst>
            </p:cNvPr>
            <p:cNvSpPr txBox="1"/>
            <p:nvPr/>
          </p:nvSpPr>
          <p:spPr>
            <a:xfrm>
              <a:off x="3574579" y="4112064"/>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60</a:t>
              </a:r>
            </a:p>
          </p:txBody>
        </p:sp>
        <p:sp>
          <p:nvSpPr>
            <p:cNvPr id="71" name="TextBox 70">
              <a:extLst>
                <a:ext uri="{FF2B5EF4-FFF2-40B4-BE49-F238E27FC236}">
                  <a16:creationId xmlns:a16="http://schemas.microsoft.com/office/drawing/2014/main" id="{84595555-F34F-4142-A73C-7F428396435E}"/>
                </a:ext>
              </a:extLst>
            </p:cNvPr>
            <p:cNvSpPr txBox="1"/>
            <p:nvPr/>
          </p:nvSpPr>
          <p:spPr>
            <a:xfrm>
              <a:off x="3574579" y="4417880"/>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72" name="TextBox 71">
              <a:extLst>
                <a:ext uri="{FF2B5EF4-FFF2-40B4-BE49-F238E27FC236}">
                  <a16:creationId xmlns:a16="http://schemas.microsoft.com/office/drawing/2014/main" id="{67F960C5-6C9B-499E-B5AD-73D998A98730}"/>
                </a:ext>
              </a:extLst>
            </p:cNvPr>
            <p:cNvSpPr txBox="1"/>
            <p:nvPr/>
          </p:nvSpPr>
          <p:spPr>
            <a:xfrm>
              <a:off x="3574579" y="4723696"/>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73" name="TextBox 72">
              <a:extLst>
                <a:ext uri="{FF2B5EF4-FFF2-40B4-BE49-F238E27FC236}">
                  <a16:creationId xmlns:a16="http://schemas.microsoft.com/office/drawing/2014/main" id="{FA244772-E851-44A3-90A3-23BB9C70E4D2}"/>
                </a:ext>
              </a:extLst>
            </p:cNvPr>
            <p:cNvSpPr txBox="1"/>
            <p:nvPr/>
          </p:nvSpPr>
          <p:spPr>
            <a:xfrm>
              <a:off x="3574579" y="5029512"/>
              <a:ext cx="267960" cy="129456"/>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74" name="Freeform: Shape 73">
              <a:extLst>
                <a:ext uri="{FF2B5EF4-FFF2-40B4-BE49-F238E27FC236}">
                  <a16:creationId xmlns:a16="http://schemas.microsoft.com/office/drawing/2014/main" id="{7FB43FD7-BA7C-4494-8782-E255CEA9C6E9}"/>
                </a:ext>
              </a:extLst>
            </p:cNvPr>
            <p:cNvSpPr/>
            <p:nvPr/>
          </p:nvSpPr>
          <p:spPr>
            <a:xfrm>
              <a:off x="3881919" y="358171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805E9E2B-BAC4-4712-9EE4-67338A539B31}"/>
                </a:ext>
              </a:extLst>
            </p:cNvPr>
            <p:cNvSpPr/>
            <p:nvPr/>
          </p:nvSpPr>
          <p:spPr>
            <a:xfrm>
              <a:off x="3879379" y="38890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095CDB6C-0A52-4312-AF03-120DD566A416}"/>
                </a:ext>
              </a:extLst>
            </p:cNvPr>
            <p:cNvSpPr/>
            <p:nvPr/>
          </p:nvSpPr>
          <p:spPr>
            <a:xfrm>
              <a:off x="3884459" y="419893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6DC3E499-F96C-4F03-81F8-1323B7F34AB4}"/>
                </a:ext>
              </a:extLst>
            </p:cNvPr>
            <p:cNvSpPr/>
            <p:nvPr/>
          </p:nvSpPr>
          <p:spPr>
            <a:xfrm>
              <a:off x="3874299" y="44986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5A3D44DD-36EE-4F68-8675-FEA6312B6BB2}"/>
                </a:ext>
              </a:extLst>
            </p:cNvPr>
            <p:cNvSpPr/>
            <p:nvPr/>
          </p:nvSpPr>
          <p:spPr>
            <a:xfrm>
              <a:off x="3879379" y="48034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A5CD952F-4E0A-4365-BBD5-F07ACAE74043}"/>
                </a:ext>
              </a:extLst>
            </p:cNvPr>
            <p:cNvSpPr/>
            <p:nvPr/>
          </p:nvSpPr>
          <p:spPr>
            <a:xfrm>
              <a:off x="3881919" y="5108252"/>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TextBox 79">
              <a:extLst>
                <a:ext uri="{FF2B5EF4-FFF2-40B4-BE49-F238E27FC236}">
                  <a16:creationId xmlns:a16="http://schemas.microsoft.com/office/drawing/2014/main" id="{EE07B68A-03EB-4552-925A-8FE1EF41BB19}"/>
                </a:ext>
              </a:extLst>
            </p:cNvPr>
            <p:cNvSpPr txBox="1"/>
            <p:nvPr/>
          </p:nvSpPr>
          <p:spPr>
            <a:xfrm>
              <a:off x="3894619"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81" name="TextBox 80">
              <a:extLst>
                <a:ext uri="{FF2B5EF4-FFF2-40B4-BE49-F238E27FC236}">
                  <a16:creationId xmlns:a16="http://schemas.microsoft.com/office/drawing/2014/main" id="{A0B2ED03-22A6-4153-BBF7-34C1CBFDC860}"/>
                </a:ext>
              </a:extLst>
            </p:cNvPr>
            <p:cNvSpPr txBox="1"/>
            <p:nvPr/>
          </p:nvSpPr>
          <p:spPr>
            <a:xfrm>
              <a:off x="5630044"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34</a:t>
              </a:r>
            </a:p>
          </p:txBody>
        </p:sp>
        <p:sp>
          <p:nvSpPr>
            <p:cNvPr id="83" name="TextBox 82">
              <a:extLst>
                <a:ext uri="{FF2B5EF4-FFF2-40B4-BE49-F238E27FC236}">
                  <a16:creationId xmlns:a16="http://schemas.microsoft.com/office/drawing/2014/main" id="{9EE97D79-38B6-41EA-AFF4-984BFC7E7A83}"/>
                </a:ext>
              </a:extLst>
            </p:cNvPr>
            <p:cNvSpPr txBox="1"/>
            <p:nvPr/>
          </p:nvSpPr>
          <p:spPr>
            <a:xfrm>
              <a:off x="4786159" y="5181692"/>
              <a:ext cx="267960" cy="129456"/>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17</a:t>
              </a:r>
            </a:p>
          </p:txBody>
        </p:sp>
        <p:sp>
          <p:nvSpPr>
            <p:cNvPr id="84" name="TextBox 83">
              <a:extLst>
                <a:ext uri="{FF2B5EF4-FFF2-40B4-BE49-F238E27FC236}">
                  <a16:creationId xmlns:a16="http://schemas.microsoft.com/office/drawing/2014/main" id="{97C1AD13-76C9-4787-A9EA-5EA56299FDE9}"/>
                </a:ext>
              </a:extLst>
            </p:cNvPr>
            <p:cNvSpPr txBox="1"/>
            <p:nvPr/>
          </p:nvSpPr>
          <p:spPr>
            <a:xfrm>
              <a:off x="4048109" y="3879952"/>
              <a:ext cx="772954" cy="174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P&lt;0.0001</a:t>
              </a:r>
            </a:p>
          </p:txBody>
        </p:sp>
        <p:sp>
          <p:nvSpPr>
            <p:cNvPr id="114" name="Freeform: Shape 113">
              <a:extLst>
                <a:ext uri="{FF2B5EF4-FFF2-40B4-BE49-F238E27FC236}">
                  <a16:creationId xmlns:a16="http://schemas.microsoft.com/office/drawing/2014/main" id="{EBF3BA84-3753-400D-8982-6F06EF1340A2}"/>
                </a:ext>
              </a:extLst>
            </p:cNvPr>
            <p:cNvSpPr/>
            <p:nvPr/>
          </p:nvSpPr>
          <p:spPr>
            <a:xfrm>
              <a:off x="3918398" y="3586792"/>
              <a:ext cx="1864360" cy="548640"/>
            </a:xfrm>
            <a:custGeom>
              <a:avLst/>
              <a:gdLst>
                <a:gd name="connsiteX0" fmla="*/ 0 w 1864360"/>
                <a:gd name="connsiteY0" fmla="*/ 0 h 548640"/>
                <a:gd name="connsiteX1" fmla="*/ 452120 w 1864360"/>
                <a:gd name="connsiteY1" fmla="*/ 20320 h 548640"/>
                <a:gd name="connsiteX2" fmla="*/ 693420 w 1864360"/>
                <a:gd name="connsiteY2" fmla="*/ 53340 h 548640"/>
                <a:gd name="connsiteX3" fmla="*/ 889000 w 1864360"/>
                <a:gd name="connsiteY3" fmla="*/ 99060 h 548640"/>
                <a:gd name="connsiteX4" fmla="*/ 1003300 w 1864360"/>
                <a:gd name="connsiteY4" fmla="*/ 139700 h 548640"/>
                <a:gd name="connsiteX5" fmla="*/ 1122680 w 1864360"/>
                <a:gd name="connsiteY5" fmla="*/ 170180 h 548640"/>
                <a:gd name="connsiteX6" fmla="*/ 1234440 w 1864360"/>
                <a:gd name="connsiteY6" fmla="*/ 210820 h 548640"/>
                <a:gd name="connsiteX7" fmla="*/ 1325880 w 1864360"/>
                <a:gd name="connsiteY7" fmla="*/ 233680 h 548640"/>
                <a:gd name="connsiteX8" fmla="*/ 1496060 w 1864360"/>
                <a:gd name="connsiteY8" fmla="*/ 353060 h 548640"/>
                <a:gd name="connsiteX9" fmla="*/ 1643380 w 1864360"/>
                <a:gd name="connsiteY9" fmla="*/ 457200 h 548640"/>
                <a:gd name="connsiteX10" fmla="*/ 1864360 w 1864360"/>
                <a:gd name="connsiteY10"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4360" h="548640">
                  <a:moveTo>
                    <a:pt x="0" y="0"/>
                  </a:moveTo>
                  <a:lnTo>
                    <a:pt x="452120" y="20320"/>
                  </a:lnTo>
                  <a:lnTo>
                    <a:pt x="693420" y="53340"/>
                  </a:lnTo>
                  <a:lnTo>
                    <a:pt x="889000" y="99060"/>
                  </a:lnTo>
                  <a:lnTo>
                    <a:pt x="1003300" y="139700"/>
                  </a:lnTo>
                  <a:lnTo>
                    <a:pt x="1122680" y="170180"/>
                  </a:lnTo>
                  <a:lnTo>
                    <a:pt x="1234440" y="210820"/>
                  </a:lnTo>
                  <a:lnTo>
                    <a:pt x="1325880" y="233680"/>
                  </a:lnTo>
                  <a:lnTo>
                    <a:pt x="1496060" y="353060"/>
                  </a:lnTo>
                  <a:lnTo>
                    <a:pt x="1643380" y="457200"/>
                  </a:lnTo>
                  <a:lnTo>
                    <a:pt x="1864360" y="548640"/>
                  </a:ln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0122A64F-0B8C-4BCE-BCCF-137AC1D754A9}"/>
                </a:ext>
              </a:extLst>
            </p:cNvPr>
            <p:cNvSpPr/>
            <p:nvPr/>
          </p:nvSpPr>
          <p:spPr>
            <a:xfrm>
              <a:off x="3915858" y="3581712"/>
              <a:ext cx="1869440" cy="365760"/>
            </a:xfrm>
            <a:custGeom>
              <a:avLst/>
              <a:gdLst>
                <a:gd name="connsiteX0" fmla="*/ 0 w 1869440"/>
                <a:gd name="connsiteY0" fmla="*/ 7620 h 365760"/>
                <a:gd name="connsiteX1" fmla="*/ 309880 w 1869440"/>
                <a:gd name="connsiteY1" fmla="*/ 0 h 365760"/>
                <a:gd name="connsiteX2" fmla="*/ 563880 w 1869440"/>
                <a:gd name="connsiteY2" fmla="*/ 10160 h 365760"/>
                <a:gd name="connsiteX3" fmla="*/ 759460 w 1869440"/>
                <a:gd name="connsiteY3" fmla="*/ 30480 h 365760"/>
                <a:gd name="connsiteX4" fmla="*/ 988060 w 1869440"/>
                <a:gd name="connsiteY4" fmla="*/ 66040 h 365760"/>
                <a:gd name="connsiteX5" fmla="*/ 1183640 w 1869440"/>
                <a:gd name="connsiteY5" fmla="*/ 109220 h 365760"/>
                <a:gd name="connsiteX6" fmla="*/ 1330960 w 1869440"/>
                <a:gd name="connsiteY6" fmla="*/ 137160 h 365760"/>
                <a:gd name="connsiteX7" fmla="*/ 1442720 w 1869440"/>
                <a:gd name="connsiteY7" fmla="*/ 193040 h 365760"/>
                <a:gd name="connsiteX8" fmla="*/ 1562100 w 1869440"/>
                <a:gd name="connsiteY8" fmla="*/ 246380 h 365760"/>
                <a:gd name="connsiteX9" fmla="*/ 1651000 w 1869440"/>
                <a:gd name="connsiteY9" fmla="*/ 294640 h 365760"/>
                <a:gd name="connsiteX10" fmla="*/ 1793240 w 1869440"/>
                <a:gd name="connsiteY10" fmla="*/ 345440 h 365760"/>
                <a:gd name="connsiteX11" fmla="*/ 1869440 w 1869440"/>
                <a:gd name="connsiteY11" fmla="*/ 3657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440" h="365760">
                  <a:moveTo>
                    <a:pt x="0" y="7620"/>
                  </a:moveTo>
                  <a:lnTo>
                    <a:pt x="309880" y="0"/>
                  </a:lnTo>
                  <a:lnTo>
                    <a:pt x="563880" y="10160"/>
                  </a:lnTo>
                  <a:lnTo>
                    <a:pt x="759460" y="30480"/>
                  </a:lnTo>
                  <a:lnTo>
                    <a:pt x="988060" y="66040"/>
                  </a:lnTo>
                  <a:lnTo>
                    <a:pt x="1183640" y="109220"/>
                  </a:lnTo>
                  <a:lnTo>
                    <a:pt x="1330960" y="137160"/>
                  </a:lnTo>
                  <a:lnTo>
                    <a:pt x="1442720" y="193040"/>
                  </a:lnTo>
                  <a:lnTo>
                    <a:pt x="1562100" y="246380"/>
                  </a:lnTo>
                  <a:lnTo>
                    <a:pt x="1651000" y="294640"/>
                  </a:lnTo>
                  <a:lnTo>
                    <a:pt x="1793240" y="345440"/>
                  </a:lnTo>
                  <a:lnTo>
                    <a:pt x="1869440" y="365760"/>
                  </a:lnTo>
                </a:path>
              </a:pathLst>
            </a:custGeom>
            <a:ln w="19050">
              <a:prstDash val="dash"/>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0B056241-954A-428D-9380-90B09A91392E}"/>
                </a:ext>
              </a:extLst>
            </p:cNvPr>
            <p:cNvSpPr txBox="1"/>
            <p:nvPr/>
          </p:nvSpPr>
          <p:spPr>
            <a:xfrm rot="16200000">
              <a:off x="-50362" y="4289697"/>
              <a:ext cx="1565920" cy="129456"/>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Cumulative survival</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2" name="Group 111">
              <a:extLst>
                <a:ext uri="{FF2B5EF4-FFF2-40B4-BE49-F238E27FC236}">
                  <a16:creationId xmlns:a16="http://schemas.microsoft.com/office/drawing/2014/main" id="{46AA8A9A-264E-4023-9C1B-0B5F140793EE}"/>
                </a:ext>
              </a:extLst>
            </p:cNvPr>
            <p:cNvGrpSpPr/>
            <p:nvPr/>
          </p:nvGrpSpPr>
          <p:grpSpPr>
            <a:xfrm>
              <a:off x="4130413" y="4693355"/>
              <a:ext cx="1579449" cy="374001"/>
              <a:chOff x="1204514" y="4704391"/>
              <a:chExt cx="1579449" cy="374001"/>
            </a:xfrm>
          </p:grpSpPr>
          <p:sp>
            <p:nvSpPr>
              <p:cNvPr id="113" name="TextBox 112">
                <a:extLst>
                  <a:ext uri="{FF2B5EF4-FFF2-40B4-BE49-F238E27FC236}">
                    <a16:creationId xmlns:a16="http://schemas.microsoft.com/office/drawing/2014/main" id="{D90CCE48-4A8D-444D-86C0-C0363220C35C}"/>
                  </a:ext>
                </a:extLst>
              </p:cNvPr>
              <p:cNvSpPr txBox="1"/>
              <p:nvPr/>
            </p:nvSpPr>
            <p:spPr>
              <a:xfrm>
                <a:off x="1528852" y="470439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Comparators</a:t>
                </a:r>
              </a:p>
            </p:txBody>
          </p:sp>
          <p:sp>
            <p:nvSpPr>
              <p:cNvPr id="120" name="TextBox 119">
                <a:extLst>
                  <a:ext uri="{FF2B5EF4-FFF2-40B4-BE49-F238E27FC236}">
                    <a16:creationId xmlns:a16="http://schemas.microsoft.com/office/drawing/2014/main" id="{92168714-C7AC-4956-8AD6-C92C0B08D6D4}"/>
                  </a:ext>
                </a:extLst>
              </p:cNvPr>
              <p:cNvSpPr txBox="1"/>
              <p:nvPr/>
            </p:nvSpPr>
            <p:spPr>
              <a:xfrm>
                <a:off x="1528852" y="4864411"/>
                <a:ext cx="1255111" cy="21398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Sero</a:t>
                </a:r>
                <a:r>
                  <a:rPr kumimoji="0" lang="en-GB" sz="1200" b="0" i="0" u="none" strike="noStrike" kern="1200" cap="none" spc="0" normalizeH="0" baseline="0" noProof="0" dirty="0">
                    <a:ln>
                      <a:noFill/>
                    </a:ln>
                    <a:solidFill>
                      <a:prstClr val="black"/>
                    </a:solidFill>
                    <a:effectLst/>
                    <a:uLnTx/>
                    <a:uFillTx/>
                    <a:latin typeface="Arial"/>
                    <a:ea typeface="+mn-ea"/>
                    <a:cs typeface="+mn-cs"/>
                  </a:rPr>
                  <a:t>+ RA</a:t>
                </a:r>
              </a:p>
            </p:txBody>
          </p:sp>
          <p:sp>
            <p:nvSpPr>
              <p:cNvPr id="122" name="Freeform: Shape 121">
                <a:extLst>
                  <a:ext uri="{FF2B5EF4-FFF2-40B4-BE49-F238E27FC236}">
                    <a16:creationId xmlns:a16="http://schemas.microsoft.com/office/drawing/2014/main" id="{25FCEF89-C207-4D03-886F-D4A9CE7F4FFC}"/>
                  </a:ext>
                </a:extLst>
              </p:cNvPr>
              <p:cNvSpPr/>
              <p:nvPr/>
            </p:nvSpPr>
            <p:spPr>
              <a:xfrm>
                <a:off x="1204514" y="4803452"/>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a:solidFill>
                  <a:schemeClr val="accent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id="{D0C866D3-F858-41CF-9EBE-6D4BAF27740E}"/>
                  </a:ext>
                </a:extLst>
              </p:cNvPr>
              <p:cNvSpPr/>
              <p:nvPr/>
            </p:nvSpPr>
            <p:spPr>
              <a:xfrm>
                <a:off x="1204514" y="4948148"/>
                <a:ext cx="236220" cy="0"/>
              </a:xfrm>
              <a:custGeom>
                <a:avLst/>
                <a:gdLst>
                  <a:gd name="connsiteX0" fmla="*/ 236220 w 236220"/>
                  <a:gd name="connsiteY0" fmla="*/ 0 h 0"/>
                  <a:gd name="connsiteX1" fmla="*/ 0 w 236220"/>
                  <a:gd name="connsiteY1" fmla="*/ 0 h 0"/>
                </a:gdLst>
                <a:ahLst/>
                <a:cxnLst>
                  <a:cxn ang="0">
                    <a:pos x="connsiteX0" y="connsiteY0"/>
                  </a:cxn>
                  <a:cxn ang="0">
                    <a:pos x="connsiteX1" y="connsiteY1"/>
                  </a:cxn>
                </a:cxnLst>
                <a:rect l="l" t="t" r="r" b="b"/>
                <a:pathLst>
                  <a:path w="236220">
                    <a:moveTo>
                      <a:pt x="236220" y="0"/>
                    </a:moveTo>
                    <a:lnTo>
                      <a:pt x="0" y="0"/>
                    </a:ln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2" name="Group 141">
              <a:extLst>
                <a:ext uri="{FF2B5EF4-FFF2-40B4-BE49-F238E27FC236}">
                  <a16:creationId xmlns:a16="http://schemas.microsoft.com/office/drawing/2014/main" id="{B12DD700-B017-4A9E-AD5F-EBEB31A8DB44}"/>
                </a:ext>
              </a:extLst>
            </p:cNvPr>
            <p:cNvGrpSpPr/>
            <p:nvPr/>
          </p:nvGrpSpPr>
          <p:grpSpPr>
            <a:xfrm>
              <a:off x="3936296" y="5140511"/>
              <a:ext cx="1846264" cy="36001"/>
              <a:chOff x="6913305" y="5138728"/>
              <a:chExt cx="1846264" cy="36001"/>
            </a:xfrm>
          </p:grpSpPr>
          <p:sp>
            <p:nvSpPr>
              <p:cNvPr id="143" name="Freeform: Shape 142">
                <a:extLst>
                  <a:ext uri="{FF2B5EF4-FFF2-40B4-BE49-F238E27FC236}">
                    <a16:creationId xmlns:a16="http://schemas.microsoft.com/office/drawing/2014/main" id="{E882EA4A-2FEC-49FD-A867-6E972C1624F8}"/>
                  </a:ext>
                </a:extLst>
              </p:cNvPr>
              <p:cNvSpPr/>
              <p:nvPr/>
            </p:nvSpPr>
            <p:spPr>
              <a:xfrm rot="16200000">
                <a:off x="6895305"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Freeform: Shape 143">
                <a:extLst>
                  <a:ext uri="{FF2B5EF4-FFF2-40B4-BE49-F238E27FC236}">
                    <a16:creationId xmlns:a16="http://schemas.microsoft.com/office/drawing/2014/main" id="{1BD42399-1DD2-4006-A12B-B9CFA09237D7}"/>
                  </a:ext>
                </a:extLst>
              </p:cNvPr>
              <p:cNvSpPr/>
              <p:nvPr/>
            </p:nvSpPr>
            <p:spPr>
              <a:xfrm rot="16200000">
                <a:off x="7827168"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Freeform: Shape 144">
                <a:extLst>
                  <a:ext uri="{FF2B5EF4-FFF2-40B4-BE49-F238E27FC236}">
                    <a16:creationId xmlns:a16="http://schemas.microsoft.com/office/drawing/2014/main" id="{6046FAAC-A0C4-4F20-84B0-0AF1F1D03174}"/>
                  </a:ext>
                </a:extLst>
              </p:cNvPr>
              <p:cNvSpPr/>
              <p:nvPr/>
            </p:nvSpPr>
            <p:spPr>
              <a:xfrm rot="16200000">
                <a:off x="8741569" y="5156728"/>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6" name="Group 145">
              <a:extLst>
                <a:ext uri="{FF2B5EF4-FFF2-40B4-BE49-F238E27FC236}">
                  <a16:creationId xmlns:a16="http://schemas.microsoft.com/office/drawing/2014/main" id="{9FC6472A-5475-43C2-858F-1D611D193CEB}"/>
                </a:ext>
              </a:extLst>
            </p:cNvPr>
            <p:cNvGrpSpPr/>
            <p:nvPr/>
          </p:nvGrpSpPr>
          <p:grpSpPr>
            <a:xfrm>
              <a:off x="1113663" y="5136931"/>
              <a:ext cx="1848646" cy="36001"/>
              <a:chOff x="6913305" y="5138728"/>
              <a:chExt cx="1848646" cy="36001"/>
            </a:xfrm>
          </p:grpSpPr>
          <p:sp>
            <p:nvSpPr>
              <p:cNvPr id="147" name="Freeform: Shape 146">
                <a:extLst>
                  <a:ext uri="{FF2B5EF4-FFF2-40B4-BE49-F238E27FC236}">
                    <a16:creationId xmlns:a16="http://schemas.microsoft.com/office/drawing/2014/main" id="{890C9C31-43AE-484D-A84C-71D091148A7D}"/>
                  </a:ext>
                </a:extLst>
              </p:cNvPr>
              <p:cNvSpPr/>
              <p:nvPr/>
            </p:nvSpPr>
            <p:spPr>
              <a:xfrm rot="16200000">
                <a:off x="6895305"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794C1D77-D852-4E4D-BAA5-12E443726E40}"/>
                  </a:ext>
                </a:extLst>
              </p:cNvPr>
              <p:cNvSpPr/>
              <p:nvPr/>
            </p:nvSpPr>
            <p:spPr>
              <a:xfrm rot="16200000">
                <a:off x="7827168" y="5156729"/>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Shape 148">
                <a:extLst>
                  <a:ext uri="{FF2B5EF4-FFF2-40B4-BE49-F238E27FC236}">
                    <a16:creationId xmlns:a16="http://schemas.microsoft.com/office/drawing/2014/main" id="{9443DDF6-E458-492E-96DD-DBC5CB605D82}"/>
                  </a:ext>
                </a:extLst>
              </p:cNvPr>
              <p:cNvSpPr/>
              <p:nvPr/>
            </p:nvSpPr>
            <p:spPr>
              <a:xfrm rot="16200000">
                <a:off x="8743951" y="5156728"/>
                <a:ext cx="36000" cy="0"/>
              </a:xfrm>
              <a:custGeom>
                <a:avLst/>
                <a:gdLst>
                  <a:gd name="connsiteX0" fmla="*/ 0 w 68580"/>
                  <a:gd name="connsiteY0" fmla="*/ 0 h 0"/>
                  <a:gd name="connsiteX1" fmla="*/ 68580 w 68580"/>
                  <a:gd name="connsiteY1" fmla="*/ 0 h 0"/>
                </a:gdLst>
                <a:ahLst/>
                <a:cxnLst>
                  <a:cxn ang="0">
                    <a:pos x="connsiteX0" y="connsiteY0"/>
                  </a:cxn>
                  <a:cxn ang="0">
                    <a:pos x="connsiteX1" y="connsiteY1"/>
                  </a:cxn>
                </a:cxnLst>
                <a:rect l="l" t="t" r="r" b="b"/>
                <a:pathLst>
                  <a:path w="68580">
                    <a:moveTo>
                      <a:pt x="0" y="0"/>
                    </a:moveTo>
                    <a:lnTo>
                      <a:pt x="6858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6056461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noProof="0" dirty="0"/>
              <a:t>Inactivated influenza vaccine (IIV) in autoimmune rheumatic diseases (AIRDs) prevents respiratory infections and improves all-cause and cause-specific mortality</a:t>
            </a:r>
          </a:p>
        </p:txBody>
      </p:sp>
      <p:sp>
        <p:nvSpPr>
          <p:cNvPr id="3" name="Content Placeholder 2"/>
          <p:cNvSpPr>
            <a:spLocks noGrp="1"/>
          </p:cNvSpPr>
          <p:nvPr>
            <p:ph idx="1"/>
          </p:nvPr>
        </p:nvSpPr>
        <p:spPr>
          <a:xfrm>
            <a:off x="335360" y="1268414"/>
            <a:ext cx="11305256" cy="4968874"/>
          </a:xfrm>
        </p:spPr>
        <p:txBody>
          <a:bodyPr/>
          <a:lstStyle/>
          <a:p>
            <a:pPr lvl="0">
              <a:spcBef>
                <a:spcPts val="300"/>
              </a:spcBef>
            </a:pPr>
            <a:r>
              <a:rPr lang="en-US" sz="1600" noProof="0" dirty="0"/>
              <a:t>Clinical Practice Research Datalink; UK; n=30,788; RA 76%, MTX 61% </a:t>
            </a:r>
          </a:p>
          <a:p>
            <a:pPr lvl="1">
              <a:spcBef>
                <a:spcPts val="300"/>
              </a:spcBef>
            </a:pPr>
            <a:r>
              <a:rPr lang="en-US" sz="1600" noProof="0" dirty="0"/>
              <a:t>Prevention of influenza-like illness (ILI), lower respiratory tract infection (LRTI), pneumonia, COPD exacerbation, and death in AIRDs (RA, spondyloarthropathy, SLE)</a:t>
            </a:r>
            <a:br>
              <a:rPr lang="en-US" sz="1600" noProof="0" dirty="0"/>
            </a:br>
            <a:endParaRPr lang="en-US" sz="1600" noProof="0" dirty="0"/>
          </a:p>
          <a:p>
            <a:pPr>
              <a:spcBef>
                <a:spcPts val="300"/>
              </a:spcBef>
            </a:pPr>
            <a:r>
              <a:rPr lang="en-US" sz="1600" noProof="0" dirty="0"/>
              <a:t>AIRDs on immunosuppressive therapy 3 months prior to Sept 1 (2006–09 and 2010–15)</a:t>
            </a:r>
          </a:p>
          <a:p>
            <a:pPr lvl="1">
              <a:spcBef>
                <a:spcPts val="300"/>
              </a:spcBef>
            </a:pPr>
            <a:r>
              <a:rPr lang="en-US" sz="1600" noProof="0" dirty="0"/>
              <a:t>2009–10 excluded due to co-vaccination with pandemic vaccine</a:t>
            </a:r>
            <a:br>
              <a:rPr lang="en-US" sz="1400" noProof="0" dirty="0"/>
            </a:br>
            <a:endParaRPr lang="en-US" sz="1400" noProof="0" dirty="0"/>
          </a:p>
          <a:p>
            <a:pPr>
              <a:spcBef>
                <a:spcPts val="300"/>
              </a:spcBef>
            </a:pPr>
            <a:r>
              <a:rPr lang="en-US" sz="1600" b="1" noProof="0" dirty="0">
                <a:solidFill>
                  <a:prstClr val="black"/>
                </a:solidFill>
              </a:rPr>
              <a:t>Vaccination reduced the risk of hospitalization for pneumonia and COPD exacerbation, all-cause mortality, and death due to pneumonia</a:t>
            </a:r>
          </a:p>
          <a:p>
            <a:pPr lvl="1">
              <a:spcBef>
                <a:spcPts val="300"/>
              </a:spcBef>
            </a:pPr>
            <a:endParaRPr lang="en-US" sz="1400" noProof="0" dirty="0"/>
          </a:p>
          <a:p>
            <a:pPr lvl="1">
              <a:spcBef>
                <a:spcPts val="300"/>
              </a:spcBef>
            </a:pPr>
            <a:endParaRPr lang="en-US" sz="1400" noProof="0" dirty="0"/>
          </a:p>
        </p:txBody>
      </p:sp>
      <p:sp>
        <p:nvSpPr>
          <p:cNvPr id="6" name="Text Placeholder 5"/>
          <p:cNvSpPr>
            <a:spLocks noGrp="1"/>
          </p:cNvSpPr>
          <p:nvPr>
            <p:ph type="body" sz="quarter" idx="10"/>
          </p:nvPr>
        </p:nvSpPr>
        <p:spPr>
          <a:xfrm>
            <a:off x="245421" y="6298234"/>
            <a:ext cx="8306907" cy="515142"/>
          </a:xfrm>
        </p:spPr>
        <p:txBody>
          <a:bodyPr/>
          <a:lstStyle/>
          <a:p>
            <a:pPr lvl="0"/>
            <a:r>
              <a:rPr lang="en-US" noProof="0" dirty="0"/>
              <a:t>aHR, adjusted hazard ratio</a:t>
            </a:r>
          </a:p>
          <a:p>
            <a:pPr lvl="0"/>
            <a:r>
              <a:rPr lang="en-US" noProof="0" dirty="0" err="1"/>
              <a:t>Nakafero</a:t>
            </a:r>
            <a:r>
              <a:rPr lang="en-US" noProof="0" dirty="0"/>
              <a:t> G, et al. ACR 2018, Chicago, #940</a:t>
            </a:r>
          </a:p>
        </p:txBody>
      </p:sp>
      <p:sp>
        <p:nvSpPr>
          <p:cNvPr id="9" name="Rectangle 8">
            <a:extLst>
              <a:ext uri="{FF2B5EF4-FFF2-40B4-BE49-F238E27FC236}">
                <a16:creationId xmlns:a16="http://schemas.microsoft.com/office/drawing/2014/main" id="{1FDDA9FF-3270-45B0-A8DA-06560CA2B0E9}"/>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685800" rtl="0" eaLnBrk="1" fontAlgn="auto" latinLnBrk="0" hangingPunct="1">
              <a:lnSpc>
                <a:spcPct val="100000"/>
              </a:lnSpc>
              <a:spcBef>
                <a:spcPts val="600"/>
              </a:spcBef>
              <a:spcAft>
                <a:spcPts val="0"/>
              </a:spcAft>
              <a:buClr>
                <a:srgbClr val="C00000"/>
              </a:buClr>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First study demonstrating/quantifying the efficacy of IIV in AIRDs, supporting education and the promotion of flu vaccination in AIRDs</a:t>
            </a:r>
          </a:p>
        </p:txBody>
      </p:sp>
      <p:graphicFrame>
        <p:nvGraphicFramePr>
          <p:cNvPr id="14" name="Table 13">
            <a:extLst>
              <a:ext uri="{FF2B5EF4-FFF2-40B4-BE49-F238E27FC236}">
                <a16:creationId xmlns:a16="http://schemas.microsoft.com/office/drawing/2014/main" id="{5FED8F37-4D4A-4707-98E1-56531CADB8D9}"/>
              </a:ext>
            </a:extLst>
          </p:cNvPr>
          <p:cNvGraphicFramePr>
            <a:graphicFrameLocks noGrp="1"/>
          </p:cNvGraphicFramePr>
          <p:nvPr>
            <p:extLst/>
          </p:nvPr>
        </p:nvGraphicFramePr>
        <p:xfrm>
          <a:off x="2351584" y="3737607"/>
          <a:ext cx="7044811" cy="1641461"/>
        </p:xfrm>
        <a:graphic>
          <a:graphicData uri="http://schemas.openxmlformats.org/drawingml/2006/table">
            <a:tbl>
              <a:tblPr firstRow="1" bandRow="1">
                <a:tableStyleId>{073A0DAA-6AF3-43AB-8588-CEC1D06C72B9}</a:tableStyleId>
              </a:tblPr>
              <a:tblGrid>
                <a:gridCol w="2159885">
                  <a:extLst>
                    <a:ext uri="{9D8B030D-6E8A-4147-A177-3AD203B41FA5}">
                      <a16:colId xmlns:a16="http://schemas.microsoft.com/office/drawing/2014/main" val="384518884"/>
                    </a:ext>
                  </a:extLst>
                </a:gridCol>
                <a:gridCol w="792055">
                  <a:extLst>
                    <a:ext uri="{9D8B030D-6E8A-4147-A177-3AD203B41FA5}">
                      <a16:colId xmlns:a16="http://schemas.microsoft.com/office/drawing/2014/main" val="3730723051"/>
                    </a:ext>
                  </a:extLst>
                </a:gridCol>
                <a:gridCol w="1935224">
                  <a:extLst>
                    <a:ext uri="{9D8B030D-6E8A-4147-A177-3AD203B41FA5}">
                      <a16:colId xmlns:a16="http://schemas.microsoft.com/office/drawing/2014/main" val="4121070315"/>
                    </a:ext>
                  </a:extLst>
                </a:gridCol>
                <a:gridCol w="2157647">
                  <a:extLst>
                    <a:ext uri="{9D8B030D-6E8A-4147-A177-3AD203B41FA5}">
                      <a16:colId xmlns:a16="http://schemas.microsoft.com/office/drawing/2014/main" val="191313670"/>
                    </a:ext>
                  </a:extLst>
                </a:gridCol>
              </a:tblGrid>
              <a:tr h="303742">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IIV effectiveness over entire influenza cycle</a:t>
                      </a:r>
                    </a:p>
                  </a:txBody>
                  <a:tcPr marL="36000" marR="36000" marT="0" marB="0"/>
                </a:tc>
                <a:tc hMerge="1">
                  <a:txBody>
                    <a:bodyPr/>
                    <a:lstStyle/>
                    <a:p>
                      <a:pPr algn="ctr"/>
                      <a:endParaRPr lang="en-GB" sz="1300" dirty="0"/>
                    </a:p>
                  </a:txBody>
                  <a:tcPr marL="36000" marR="36000" marT="0" marB="0"/>
                </a:tc>
                <a:tc hMerge="1">
                  <a:txBody>
                    <a:bodyPr/>
                    <a:lstStyle/>
                    <a:p>
                      <a:pPr algn="ctr"/>
                      <a:endParaRPr lang="en-GB" sz="1300" dirty="0"/>
                    </a:p>
                  </a:txBody>
                  <a:tcPr marL="36000" marR="36000" marT="0" marB="0"/>
                </a:tc>
                <a:tc hMerge="1">
                  <a:txBody>
                    <a:bodyPr/>
                    <a:lstStyle/>
                    <a:p>
                      <a:pPr algn="ctr"/>
                      <a:endParaRPr lang="en-GB" sz="1300" dirty="0"/>
                    </a:p>
                  </a:txBody>
                  <a:tcPr marL="36000" marR="36000" marT="0" marB="0"/>
                </a:tc>
                <a:extLst>
                  <a:ext uri="{0D108BD9-81ED-4DB2-BD59-A6C34878D82A}">
                    <a16:rowId xmlns:a16="http://schemas.microsoft.com/office/drawing/2014/main" val="2842635181"/>
                  </a:ext>
                </a:extLst>
              </a:tr>
              <a:tr h="303742">
                <a:tc>
                  <a:txBody>
                    <a:bodyPr/>
                    <a:lstStyle/>
                    <a:p>
                      <a:r>
                        <a:rPr lang="en-GB" sz="1600" b="1" dirty="0"/>
                        <a:t>Outcomes</a:t>
                      </a:r>
                    </a:p>
                  </a:txBody>
                  <a:tcPr marL="36000" marR="36000" marT="0" marB="0"/>
                </a:tc>
                <a:tc>
                  <a:txBody>
                    <a:bodyPr/>
                    <a:lstStyle/>
                    <a:p>
                      <a:pPr algn="ctr"/>
                      <a:r>
                        <a:rPr lang="en-GB" sz="1600" b="1" dirty="0"/>
                        <a:t>IIV</a:t>
                      </a:r>
                    </a:p>
                  </a:txBody>
                  <a:tcPr marL="36000" marR="36000" marT="0" marB="0"/>
                </a:tc>
                <a:tc>
                  <a:txBody>
                    <a:bodyPr/>
                    <a:lstStyle/>
                    <a:p>
                      <a:pPr algn="ctr"/>
                      <a:r>
                        <a:rPr lang="en-GB" sz="1600" b="1" dirty="0"/>
                        <a:t>Rate/1000 </a:t>
                      </a:r>
                      <a:r>
                        <a:rPr lang="en-GB" sz="1600" b="1" dirty="0" err="1"/>
                        <a:t>pt</a:t>
                      </a:r>
                      <a:r>
                        <a:rPr lang="en-GB" sz="1600" b="1" dirty="0"/>
                        <a:t>-y</a:t>
                      </a:r>
                    </a:p>
                  </a:txBody>
                  <a:tcPr marL="36000" marR="36000" marT="0" marB="0"/>
                </a:tc>
                <a:tc>
                  <a:txBody>
                    <a:bodyPr/>
                    <a:lstStyle/>
                    <a:p>
                      <a:pPr algn="ctr"/>
                      <a:r>
                        <a:rPr lang="en-GB" sz="1600" b="1" dirty="0" err="1"/>
                        <a:t>aHR</a:t>
                      </a:r>
                      <a:r>
                        <a:rPr lang="en-GB" sz="1600" b="1" dirty="0"/>
                        <a:t> (95% CI)</a:t>
                      </a:r>
                    </a:p>
                  </a:txBody>
                  <a:tcPr marL="36000" marR="36000" marT="0" marB="0"/>
                </a:tc>
                <a:extLst>
                  <a:ext uri="{0D108BD9-81ED-4DB2-BD59-A6C34878D82A}">
                    <a16:rowId xmlns:a16="http://schemas.microsoft.com/office/drawing/2014/main" val="3904539075"/>
                  </a:ext>
                </a:extLst>
              </a:tr>
              <a:tr h="253077">
                <a:tc>
                  <a:txBody>
                    <a:bodyPr/>
                    <a:lstStyle/>
                    <a:p>
                      <a:r>
                        <a:rPr lang="en-GB" sz="1600" dirty="0"/>
                        <a:t>Death (all-cause)</a:t>
                      </a:r>
                    </a:p>
                  </a:txBody>
                  <a:tcPr marL="36000" marR="36000" marT="0" marB="0"/>
                </a:tc>
                <a:tc>
                  <a:txBody>
                    <a:bodyPr/>
                    <a:lstStyle/>
                    <a:p>
                      <a:pPr algn="ctr"/>
                      <a:r>
                        <a:rPr lang="en-GB" sz="1600" dirty="0"/>
                        <a:t>No</a:t>
                      </a:r>
                    </a:p>
                  </a:txBody>
                  <a:tcPr marL="36000" marR="36000" marT="0" marB="0"/>
                </a:tc>
                <a:tc>
                  <a:txBody>
                    <a:bodyPr/>
                    <a:lstStyle/>
                    <a:p>
                      <a:pPr algn="ctr"/>
                      <a:r>
                        <a:rPr lang="en-GB" sz="1600" dirty="0"/>
                        <a:t>18.75</a:t>
                      </a:r>
                    </a:p>
                  </a:txBody>
                  <a:tcPr marL="36000" marR="36000" marT="0" marB="0"/>
                </a:tc>
                <a:tc>
                  <a:txBody>
                    <a:bodyPr/>
                    <a:lstStyle/>
                    <a:p>
                      <a:pPr algn="ctr"/>
                      <a:r>
                        <a:rPr lang="en-GB" sz="1600" dirty="0"/>
                        <a:t>ref</a:t>
                      </a:r>
                    </a:p>
                  </a:txBody>
                  <a:tcPr marL="36000" marR="36000" marT="0" marB="0">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820853"/>
                  </a:ext>
                </a:extLst>
              </a:tr>
              <a:tr h="270992">
                <a:tc>
                  <a:txBody>
                    <a:bodyPr/>
                    <a:lstStyle/>
                    <a:p>
                      <a:endParaRPr lang="en-GB" sz="1600" dirty="0"/>
                    </a:p>
                  </a:txBody>
                  <a:tcPr marL="36000" marR="36000" marT="0" marB="0"/>
                </a:tc>
                <a:tc>
                  <a:txBody>
                    <a:bodyPr/>
                    <a:lstStyle/>
                    <a:p>
                      <a:pPr algn="ctr"/>
                      <a:r>
                        <a:rPr lang="en-GB" sz="1600" dirty="0"/>
                        <a:t>Yes</a:t>
                      </a:r>
                    </a:p>
                  </a:txBody>
                  <a:tcPr marL="36000" marR="36000" marT="0" marB="0"/>
                </a:tc>
                <a:tc>
                  <a:txBody>
                    <a:bodyPr/>
                    <a:lstStyle/>
                    <a:p>
                      <a:pPr algn="ctr"/>
                      <a:r>
                        <a:rPr lang="en-GB" sz="1600" dirty="0"/>
                        <a:t>21.77</a:t>
                      </a:r>
                    </a:p>
                  </a:txBody>
                  <a:tcPr marL="36000" marR="36000" marT="0" marB="0">
                    <a:lnR w="28575" cap="flat" cmpd="sng" algn="ctr">
                      <a:solidFill>
                        <a:schemeClr val="tx1"/>
                      </a:solidFill>
                      <a:prstDash val="solid"/>
                      <a:round/>
                      <a:headEnd type="none" w="med" len="med"/>
                      <a:tailEnd type="none" w="med" len="med"/>
                    </a:lnR>
                  </a:tcPr>
                </a:tc>
                <a:tc>
                  <a:txBody>
                    <a:bodyPr/>
                    <a:lstStyle/>
                    <a:p>
                      <a:pPr algn="ctr"/>
                      <a:r>
                        <a:rPr lang="en-GB" sz="1600" b="0" dirty="0"/>
                        <a:t>0.52 (0.47, 0.59)</a:t>
                      </a:r>
                    </a:p>
                  </a:txBody>
                  <a:tcPr marL="36000" marR="36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18552716"/>
                  </a:ext>
                </a:extLst>
              </a:tr>
              <a:tr h="266068">
                <a:tc>
                  <a:txBody>
                    <a:bodyPr/>
                    <a:lstStyle/>
                    <a:p>
                      <a:r>
                        <a:rPr lang="en-GB" sz="1600" dirty="0"/>
                        <a:t>Death (pneumonia)</a:t>
                      </a:r>
                    </a:p>
                  </a:txBody>
                  <a:tcPr marL="36000" marR="36000" marT="0" marB="0"/>
                </a:tc>
                <a:tc>
                  <a:txBody>
                    <a:bodyPr/>
                    <a:lstStyle/>
                    <a:p>
                      <a:pPr algn="ctr"/>
                      <a:r>
                        <a:rPr lang="en-GB" sz="1600" dirty="0"/>
                        <a:t>No</a:t>
                      </a:r>
                    </a:p>
                  </a:txBody>
                  <a:tcPr marL="36000" marR="36000" marT="0" marB="0"/>
                </a:tc>
                <a:tc>
                  <a:txBody>
                    <a:bodyPr/>
                    <a:lstStyle/>
                    <a:p>
                      <a:pPr algn="ctr"/>
                      <a:r>
                        <a:rPr lang="en-GB" sz="1600" dirty="0"/>
                        <a:t>5.33</a:t>
                      </a:r>
                    </a:p>
                  </a:txBody>
                  <a:tcPr marL="36000" marR="36000" marT="0" marB="0"/>
                </a:tc>
                <a:tc>
                  <a:txBody>
                    <a:bodyPr/>
                    <a:lstStyle/>
                    <a:p>
                      <a:pPr algn="ctr"/>
                      <a:r>
                        <a:rPr lang="en-GB" sz="1600" dirty="0"/>
                        <a:t>ref</a:t>
                      </a:r>
                    </a:p>
                  </a:txBody>
                  <a:tcPr marL="36000" marR="3600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410307"/>
                  </a:ext>
                </a:extLst>
              </a:tr>
              <a:tr h="179004">
                <a:tc>
                  <a:txBody>
                    <a:bodyPr/>
                    <a:lstStyle/>
                    <a:p>
                      <a:endParaRPr lang="en-GB" sz="1600" dirty="0"/>
                    </a:p>
                  </a:txBody>
                  <a:tcPr marL="36000" marR="36000" marT="0" marB="0"/>
                </a:tc>
                <a:tc>
                  <a:txBody>
                    <a:bodyPr/>
                    <a:lstStyle/>
                    <a:p>
                      <a:pPr algn="ctr"/>
                      <a:r>
                        <a:rPr lang="en-GB" sz="1600" dirty="0"/>
                        <a:t>Yes</a:t>
                      </a:r>
                    </a:p>
                  </a:txBody>
                  <a:tcPr marL="36000" marR="36000" marT="0" marB="0"/>
                </a:tc>
                <a:tc>
                  <a:txBody>
                    <a:bodyPr/>
                    <a:lstStyle/>
                    <a:p>
                      <a:pPr algn="ctr"/>
                      <a:r>
                        <a:rPr lang="en-GB" sz="1600" dirty="0"/>
                        <a:t>5.74</a:t>
                      </a:r>
                    </a:p>
                  </a:txBody>
                  <a:tcPr marL="36000" marR="36000" marT="0" marB="0">
                    <a:lnR w="28575" cap="flat" cmpd="sng" algn="ctr">
                      <a:solidFill>
                        <a:schemeClr val="tx1"/>
                      </a:solidFill>
                      <a:prstDash val="solid"/>
                      <a:round/>
                      <a:headEnd type="none" w="med" len="med"/>
                      <a:tailEnd type="none" w="med" len="med"/>
                    </a:lnR>
                  </a:tcPr>
                </a:tc>
                <a:tc>
                  <a:txBody>
                    <a:bodyPr/>
                    <a:lstStyle/>
                    <a:p>
                      <a:pPr algn="ctr"/>
                      <a:r>
                        <a:rPr lang="en-GB" sz="1600" b="0" dirty="0"/>
                        <a:t>0.47 (0.35, 0.63)</a:t>
                      </a:r>
                    </a:p>
                  </a:txBody>
                  <a:tcPr marL="36000" marR="36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50735430"/>
                  </a:ext>
                </a:extLst>
              </a:tr>
            </a:tbl>
          </a:graphicData>
        </a:graphic>
      </p:graphicFrame>
    </p:spTree>
    <p:extLst>
      <p:ext uri="{BB962C8B-B14F-4D97-AF65-F5344CB8AC3E}">
        <p14:creationId xmlns:p14="http://schemas.microsoft.com/office/powerpoint/2010/main" val="2999742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5000">
              <a:schemeClr val="accent1">
                <a:lumMod val="40000"/>
                <a:lumOff val="60000"/>
              </a:schemeClr>
            </a:gs>
            <a:gs pos="8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4E86-6FA0-455A-A62A-17385FE0B66E}"/>
              </a:ext>
            </a:extLst>
          </p:cNvPr>
          <p:cNvSpPr>
            <a:spLocks noGrp="1"/>
          </p:cNvSpPr>
          <p:nvPr>
            <p:ph type="title"/>
          </p:nvPr>
        </p:nvSpPr>
        <p:spPr/>
        <p:txBody>
          <a:bodyPr/>
          <a:lstStyle/>
          <a:p>
            <a:r>
              <a:rPr lang="en-US" dirty="0"/>
              <a:t>SPONDYLOARTHROPATHY</a:t>
            </a:r>
          </a:p>
        </p:txBody>
      </p:sp>
    </p:spTree>
    <p:extLst>
      <p:ext uri="{BB962C8B-B14F-4D97-AF65-F5344CB8AC3E}">
        <p14:creationId xmlns:p14="http://schemas.microsoft.com/office/powerpoint/2010/main" val="186850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737304" cy="1008112"/>
          </a:xfrm>
        </p:spPr>
        <p:txBody>
          <a:bodyPr/>
          <a:lstStyle/>
          <a:p>
            <a:r>
              <a:rPr lang="en-US" dirty="0"/>
              <a:t>Gut–joint T-cell trafficking in a murine model of bacteria-driven IBD-SpA</a:t>
            </a:r>
          </a:p>
        </p:txBody>
      </p:sp>
      <p:sp>
        <p:nvSpPr>
          <p:cNvPr id="3" name="Content Placeholder 2"/>
          <p:cNvSpPr>
            <a:spLocks noGrp="1"/>
          </p:cNvSpPr>
          <p:nvPr>
            <p:ph idx="1"/>
          </p:nvPr>
        </p:nvSpPr>
        <p:spPr>
          <a:xfrm>
            <a:off x="335360" y="1196752"/>
            <a:ext cx="11809312" cy="4321174"/>
          </a:xfrm>
        </p:spPr>
        <p:txBody>
          <a:bodyPr/>
          <a:lstStyle/>
          <a:p>
            <a:pPr marL="0" indent="0">
              <a:buNone/>
            </a:pPr>
            <a:r>
              <a:rPr lang="en-US" b="1" dirty="0"/>
              <a:t>Methods </a:t>
            </a:r>
          </a:p>
          <a:p>
            <a:pPr>
              <a:lnSpc>
                <a:spcPct val="90000"/>
              </a:lnSpc>
              <a:spcBef>
                <a:spcPts val="0"/>
              </a:spcBef>
            </a:pPr>
            <a:r>
              <a:rPr lang="en-US" sz="1800" dirty="0"/>
              <a:t>TNF</a:t>
            </a:r>
            <a:r>
              <a:rPr lang="el-GR" sz="1800" baseline="30000" dirty="0"/>
              <a:t>Δ</a:t>
            </a:r>
            <a:r>
              <a:rPr lang="en-US" sz="1800" baseline="30000" dirty="0"/>
              <a:t>ARE/+ </a:t>
            </a:r>
            <a:r>
              <a:rPr lang="en-US" sz="1800" dirty="0">
                <a:sym typeface="Wingdings" pitchFamily="2" charset="2"/>
              </a:rPr>
              <a:t></a:t>
            </a:r>
            <a:r>
              <a:rPr lang="en-US" sz="1800" baseline="30000" dirty="0">
                <a:sym typeface="Wingdings" pitchFamily="2" charset="2"/>
              </a:rPr>
              <a:t> </a:t>
            </a:r>
            <a:r>
              <a:rPr lang="en-US" sz="1800" dirty="0"/>
              <a:t>TNF-driven spontaneous ileitis and arthritis</a:t>
            </a:r>
          </a:p>
          <a:p>
            <a:pPr>
              <a:lnSpc>
                <a:spcPct val="90000"/>
              </a:lnSpc>
            </a:pPr>
            <a:r>
              <a:rPr lang="en-US" sz="1800" dirty="0"/>
              <a:t>Microbiota measured at baseline and after depleting with antibiotics</a:t>
            </a:r>
          </a:p>
          <a:p>
            <a:pPr>
              <a:lnSpc>
                <a:spcPct val="90000"/>
              </a:lnSpc>
            </a:pPr>
            <a:r>
              <a:rPr lang="en-US" sz="1800" dirty="0"/>
              <a:t>Measured cell trafficking from gut to joints (photoconvertible protein and violet-light endoscopy)</a:t>
            </a:r>
          </a:p>
          <a:p>
            <a:pPr marL="0" indent="0">
              <a:buNone/>
            </a:pPr>
            <a:r>
              <a:rPr lang="en-US" b="1" dirty="0"/>
              <a:t>Results</a:t>
            </a:r>
          </a:p>
          <a:p>
            <a:pPr marL="360363" lvl="1" indent="-342900">
              <a:spcBef>
                <a:spcPts val="0"/>
              </a:spcBef>
              <a:buFont typeface="+mj-lt"/>
              <a:buAutoNum type="arabicPeriod"/>
            </a:pPr>
            <a:r>
              <a:rPr lang="en-US" dirty="0"/>
              <a:t>Antibiotics prevent ileitis and arthritis (no surprise here!)</a:t>
            </a:r>
          </a:p>
          <a:p>
            <a:pPr marL="360363" lvl="1" indent="-342900">
              <a:buFont typeface="+mj-lt"/>
              <a:buAutoNum type="arabicPeriod"/>
            </a:pPr>
            <a:r>
              <a:rPr lang="en-US" dirty="0"/>
              <a:t>Pre-arthritis phase </a:t>
            </a:r>
            <a:r>
              <a:rPr lang="en-US" dirty="0">
                <a:sym typeface="Wingdings" pitchFamily="2" charset="2"/>
              </a:rPr>
              <a:t></a:t>
            </a:r>
            <a:r>
              <a:rPr lang="en-US" dirty="0"/>
              <a:t> mice had increased TNF-producing, TCR</a:t>
            </a:r>
            <a:r>
              <a:rPr lang="el-GR" dirty="0"/>
              <a:t>γδ+ </a:t>
            </a:r>
            <a:r>
              <a:rPr lang="en-GB" dirty="0"/>
              <a:t>intraepithelial lymphocytes (</a:t>
            </a:r>
            <a:r>
              <a:rPr lang="en-US" dirty="0"/>
              <a:t>IELs) in the gut</a:t>
            </a:r>
          </a:p>
          <a:p>
            <a:pPr marL="360363" lvl="1" indent="-342900">
              <a:buFont typeface="+mj-lt"/>
              <a:buAutoNum type="arabicPeriod"/>
            </a:pPr>
            <a:r>
              <a:rPr lang="en-US" dirty="0"/>
              <a:t>Clinically evident phase </a:t>
            </a:r>
            <a:r>
              <a:rPr lang="en-US" dirty="0">
                <a:sym typeface="Wingdings" pitchFamily="2" charset="2"/>
              </a:rPr>
              <a:t> same </a:t>
            </a:r>
            <a:r>
              <a:rPr lang="en-US" dirty="0"/>
              <a:t>IELs now found in Achilles tendon and joints </a:t>
            </a:r>
          </a:p>
          <a:p>
            <a:pPr marL="0" indent="0">
              <a:lnSpc>
                <a:spcPct val="90000"/>
              </a:lnSpc>
              <a:buNone/>
            </a:pPr>
            <a:endParaRPr lang="en-US" sz="1800" dirty="0"/>
          </a:p>
        </p:txBody>
      </p:sp>
      <p:sp>
        <p:nvSpPr>
          <p:cNvPr id="6" name="Text Placeholder 5"/>
          <p:cNvSpPr>
            <a:spLocks noGrp="1"/>
          </p:cNvSpPr>
          <p:nvPr>
            <p:ph type="body" sz="quarter" idx="10"/>
          </p:nvPr>
        </p:nvSpPr>
        <p:spPr/>
        <p:txBody>
          <a:bodyPr/>
          <a:lstStyle/>
          <a:p>
            <a:r>
              <a:rPr lang="nl-NL" dirty="0"/>
              <a:t>Norman E, et al. ACR 2018, Chicago, #1828</a:t>
            </a:r>
          </a:p>
        </p:txBody>
      </p:sp>
      <p:sp>
        <p:nvSpPr>
          <p:cNvPr id="12" name="Text Placeholder 11">
            <a:extLst>
              <a:ext uri="{FF2B5EF4-FFF2-40B4-BE49-F238E27FC236}">
                <a16:creationId xmlns:a16="http://schemas.microsoft.com/office/drawing/2014/main" id="{8B8512C5-B521-4758-AC4E-EFB12BBD84DA}"/>
              </a:ext>
            </a:extLst>
          </p:cNvPr>
          <p:cNvSpPr>
            <a:spLocks noGrp="1"/>
          </p:cNvSpPr>
          <p:nvPr>
            <p:ph type="body" sz="quarter" idx="11"/>
          </p:nvPr>
        </p:nvSpPr>
        <p:spPr>
          <a:xfrm>
            <a:off x="334963" y="5668094"/>
            <a:ext cx="10729912" cy="569194"/>
          </a:xfrm>
        </p:spPr>
        <p:txBody>
          <a:bodyPr/>
          <a:lstStyle/>
          <a:p>
            <a:r>
              <a:rPr lang="en-US" dirty="0"/>
              <a:t>In </a:t>
            </a:r>
            <a:r>
              <a:rPr lang="en-US" dirty="0" err="1"/>
              <a:t>SpA</a:t>
            </a:r>
            <a:r>
              <a:rPr lang="en-US" dirty="0"/>
              <a:t>, gut bacteria educate local T cells that traffic to the entheses to initiate inflammation</a:t>
            </a:r>
            <a:endParaRPr lang="en-US" dirty="0">
              <a:solidFill>
                <a:schemeClr val="bg1"/>
              </a:solidFill>
            </a:endParaRPr>
          </a:p>
        </p:txBody>
      </p:sp>
      <p:sp>
        <p:nvSpPr>
          <p:cNvPr id="16" name="Content Placeholder 2">
            <a:extLst>
              <a:ext uri="{FF2B5EF4-FFF2-40B4-BE49-F238E27FC236}">
                <a16:creationId xmlns:a16="http://schemas.microsoft.com/office/drawing/2014/main" id="{54E17243-18A3-8041-B1DC-E7EF6FC87982}"/>
              </a:ext>
            </a:extLst>
          </p:cNvPr>
          <p:cNvSpPr txBox="1">
            <a:spLocks/>
          </p:cNvSpPr>
          <p:nvPr/>
        </p:nvSpPr>
        <p:spPr>
          <a:xfrm>
            <a:off x="335360" y="2620686"/>
            <a:ext cx="11881320" cy="1368035"/>
          </a:xfrm>
          <a:prstGeom prst="rect">
            <a:avLst/>
          </a:prstGeom>
        </p:spPr>
        <p:txBody>
          <a:bodyPr vert="horz" lIns="91440" tIns="45720" rIns="91440" bIns="45720" rtlCol="0">
            <a:noAutofit/>
          </a:bodyPr>
          <a:lstStyle>
            <a:lvl1pPr marL="257175" indent="-257175" algn="l" defTabSz="685800" rtl="0" eaLnBrk="1" latinLnBrk="0" hangingPunct="1">
              <a:spcBef>
                <a:spcPts val="12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1" indent="0" algn="l" defTabSz="685800" rtl="0" eaLnBrk="1" fontAlgn="auto" latinLnBrk="0" hangingPunct="1">
              <a:lnSpc>
                <a:spcPct val="100000"/>
              </a:lnSpc>
              <a:spcBef>
                <a:spcPts val="600"/>
              </a:spcBef>
              <a:spcAft>
                <a:spcPts val="0"/>
              </a:spcAft>
              <a:buClr>
                <a:srgbClr val="C00000"/>
              </a:buClr>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7" name="Picture 16">
            <a:extLst>
              <a:ext uri="{FF2B5EF4-FFF2-40B4-BE49-F238E27FC236}">
                <a16:creationId xmlns:a16="http://schemas.microsoft.com/office/drawing/2014/main" id="{6EBE9C6E-EE88-7647-A608-9D5BCDFD6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1502" y="4365206"/>
            <a:ext cx="1491603" cy="1065429"/>
          </a:xfrm>
          <a:prstGeom prst="ellipse">
            <a:avLst/>
          </a:prstGeom>
        </p:spPr>
      </p:pic>
      <p:pic>
        <p:nvPicPr>
          <p:cNvPr id="18" name="Picture 17">
            <a:extLst>
              <a:ext uri="{FF2B5EF4-FFF2-40B4-BE49-F238E27FC236}">
                <a16:creationId xmlns:a16="http://schemas.microsoft.com/office/drawing/2014/main" id="{42276B1E-EEA1-1349-9C41-BD503805EC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6100" t="-5108"/>
          <a:stretch/>
        </p:blipFill>
        <p:spPr>
          <a:xfrm>
            <a:off x="8184232" y="4374715"/>
            <a:ext cx="1395276" cy="1058807"/>
          </a:xfrm>
          <a:prstGeom prst="rect">
            <a:avLst/>
          </a:prstGeom>
        </p:spPr>
      </p:pic>
      <p:pic>
        <p:nvPicPr>
          <p:cNvPr id="7" name="Picture 6">
            <a:extLst>
              <a:ext uri="{FF2B5EF4-FFF2-40B4-BE49-F238E27FC236}">
                <a16:creationId xmlns:a16="http://schemas.microsoft.com/office/drawing/2014/main" id="{5637523B-B699-8743-8B0B-A9F42EC211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4064" y="4360223"/>
            <a:ext cx="1476975" cy="89577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 name="Group 3">
            <a:extLst>
              <a:ext uri="{FF2B5EF4-FFF2-40B4-BE49-F238E27FC236}">
                <a16:creationId xmlns:a16="http://schemas.microsoft.com/office/drawing/2014/main" id="{39727E9A-484C-4B8C-9E98-97926C7AE7C5}"/>
              </a:ext>
            </a:extLst>
          </p:cNvPr>
          <p:cNvGrpSpPr/>
          <p:nvPr/>
        </p:nvGrpSpPr>
        <p:grpSpPr>
          <a:xfrm>
            <a:off x="10416480" y="3508492"/>
            <a:ext cx="762994" cy="591416"/>
            <a:chOff x="10245341" y="4098664"/>
            <a:chExt cx="1324683" cy="1026794"/>
          </a:xfrm>
        </p:grpSpPr>
        <p:sp>
          <p:nvSpPr>
            <p:cNvPr id="21" name="Oval 20">
              <a:extLst>
                <a:ext uri="{FF2B5EF4-FFF2-40B4-BE49-F238E27FC236}">
                  <a16:creationId xmlns:a16="http://schemas.microsoft.com/office/drawing/2014/main" id="{C37C8893-FC79-F942-A2B5-F53D52E5D586}"/>
                </a:ext>
              </a:extLst>
            </p:cNvPr>
            <p:cNvSpPr/>
            <p:nvPr/>
          </p:nvSpPr>
          <p:spPr>
            <a:xfrm>
              <a:off x="10245341" y="4098664"/>
              <a:ext cx="794082" cy="762622"/>
            </a:xfrm>
            <a:prstGeom prst="ellipse">
              <a:avLst/>
            </a:prstGeom>
            <a:solidFill>
              <a:schemeClr val="bg1">
                <a:lumMod val="8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A444535A-5419-A74F-8FF3-C27968C63E8A}"/>
                </a:ext>
              </a:extLst>
            </p:cNvPr>
            <p:cNvSpPr/>
            <p:nvPr/>
          </p:nvSpPr>
          <p:spPr>
            <a:xfrm>
              <a:off x="10354382" y="4191975"/>
              <a:ext cx="576000" cy="57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mn-cs"/>
              </a:endParaRPr>
            </a:p>
          </p:txBody>
        </p:sp>
        <p:sp>
          <p:nvSpPr>
            <p:cNvPr id="23" name="TextBox 22">
              <a:extLst>
                <a:ext uri="{FF2B5EF4-FFF2-40B4-BE49-F238E27FC236}">
                  <a16:creationId xmlns:a16="http://schemas.microsoft.com/office/drawing/2014/main" id="{E486B22D-77EE-FB45-8BBA-F93CEC377C16}"/>
                </a:ext>
              </a:extLst>
            </p:cNvPr>
            <p:cNvSpPr txBox="1"/>
            <p:nvPr/>
          </p:nvSpPr>
          <p:spPr>
            <a:xfrm>
              <a:off x="10267435" y="4266235"/>
              <a:ext cx="749895" cy="4274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IEL</a:t>
              </a:r>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2407B90A-5E2D-A849-B7B5-485B885DBF6D}"/>
                </a:ext>
              </a:extLst>
            </p:cNvPr>
            <p:cNvSpPr txBox="1"/>
            <p:nvPr/>
          </p:nvSpPr>
          <p:spPr>
            <a:xfrm>
              <a:off x="10707951" y="4597116"/>
              <a:ext cx="749895" cy="3740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mn-cs"/>
                </a:rPr>
                <a:t>TNF </a:t>
              </a:r>
            </a:p>
          </p:txBody>
        </p:sp>
        <p:sp>
          <p:nvSpPr>
            <p:cNvPr id="25" name="TextBox 24">
              <a:extLst>
                <a:ext uri="{FF2B5EF4-FFF2-40B4-BE49-F238E27FC236}">
                  <a16:creationId xmlns:a16="http://schemas.microsoft.com/office/drawing/2014/main" id="{451A033A-E8F5-5440-888F-8AE80B2E182D}"/>
                </a:ext>
              </a:extLst>
            </p:cNvPr>
            <p:cNvSpPr txBox="1"/>
            <p:nvPr/>
          </p:nvSpPr>
          <p:spPr>
            <a:xfrm>
              <a:off x="10820129" y="4311136"/>
              <a:ext cx="749895" cy="3740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mn-cs"/>
                </a:rPr>
                <a:t>TNF </a:t>
              </a:r>
            </a:p>
          </p:txBody>
        </p:sp>
        <p:sp>
          <p:nvSpPr>
            <p:cNvPr id="26" name="TextBox 25">
              <a:extLst>
                <a:ext uri="{FF2B5EF4-FFF2-40B4-BE49-F238E27FC236}">
                  <a16:creationId xmlns:a16="http://schemas.microsoft.com/office/drawing/2014/main" id="{147566A3-65E9-E346-8D4F-816FD8E01860}"/>
                </a:ext>
              </a:extLst>
            </p:cNvPr>
            <p:cNvSpPr txBox="1"/>
            <p:nvPr/>
          </p:nvSpPr>
          <p:spPr>
            <a:xfrm>
              <a:off x="10354381" y="4751412"/>
              <a:ext cx="749895" cy="3740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mn-cs"/>
                </a:rPr>
                <a:t>TNF </a:t>
              </a:r>
            </a:p>
          </p:txBody>
        </p:sp>
      </p:grpSp>
      <p:pic>
        <p:nvPicPr>
          <p:cNvPr id="19" name="Picture 18">
            <a:extLst>
              <a:ext uri="{FF2B5EF4-FFF2-40B4-BE49-F238E27FC236}">
                <a16:creationId xmlns:a16="http://schemas.microsoft.com/office/drawing/2014/main" id="{5F03B026-380B-4B4A-A4C6-87183595C0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5666" y="4823957"/>
            <a:ext cx="921871" cy="710433"/>
          </a:xfrm>
          <a:prstGeom prst="rect">
            <a:avLst/>
          </a:prstGeom>
        </p:spPr>
      </p:pic>
      <p:sp>
        <p:nvSpPr>
          <p:cNvPr id="29" name="Curved Down Arrow 28">
            <a:extLst>
              <a:ext uri="{FF2B5EF4-FFF2-40B4-BE49-F238E27FC236}">
                <a16:creationId xmlns:a16="http://schemas.microsoft.com/office/drawing/2014/main" id="{A46F55AB-6BB1-7342-9289-36A2E8B67F2B}"/>
              </a:ext>
            </a:extLst>
          </p:cNvPr>
          <p:cNvSpPr/>
          <p:nvPr/>
        </p:nvSpPr>
        <p:spPr>
          <a:xfrm>
            <a:off x="6038238" y="4292848"/>
            <a:ext cx="2125124" cy="543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7620B52C-FF81-4B48-8736-133DE5A989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41269" y="4858610"/>
            <a:ext cx="616426" cy="475044"/>
          </a:xfrm>
          <a:prstGeom prst="rect">
            <a:avLst/>
          </a:prstGeom>
        </p:spPr>
      </p:pic>
      <p:pic>
        <p:nvPicPr>
          <p:cNvPr id="31" name="Picture 30">
            <a:extLst>
              <a:ext uri="{FF2B5EF4-FFF2-40B4-BE49-F238E27FC236}">
                <a16:creationId xmlns:a16="http://schemas.microsoft.com/office/drawing/2014/main" id="{45BE73A6-5D5A-C14F-BB25-C630844B99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97744" y="4498151"/>
            <a:ext cx="616426" cy="475044"/>
          </a:xfrm>
          <a:prstGeom prst="rect">
            <a:avLst/>
          </a:prstGeom>
        </p:spPr>
      </p:pic>
      <p:pic>
        <p:nvPicPr>
          <p:cNvPr id="32" name="Picture 31">
            <a:extLst>
              <a:ext uri="{FF2B5EF4-FFF2-40B4-BE49-F238E27FC236}">
                <a16:creationId xmlns:a16="http://schemas.microsoft.com/office/drawing/2014/main" id="{3690CAA1-DBAA-5B43-BB43-4B1019B34A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59580" y="4478740"/>
            <a:ext cx="343902" cy="329371"/>
          </a:xfrm>
          <a:prstGeom prst="rect">
            <a:avLst/>
          </a:prstGeom>
        </p:spPr>
      </p:pic>
      <p:pic>
        <p:nvPicPr>
          <p:cNvPr id="33" name="Picture 32">
            <a:extLst>
              <a:ext uri="{FF2B5EF4-FFF2-40B4-BE49-F238E27FC236}">
                <a16:creationId xmlns:a16="http://schemas.microsoft.com/office/drawing/2014/main" id="{58AE6597-21DF-C442-AA4B-6DAC6ECECA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5193" y="4292848"/>
            <a:ext cx="295981" cy="283475"/>
          </a:xfrm>
          <a:prstGeom prst="rect">
            <a:avLst/>
          </a:prstGeom>
        </p:spPr>
      </p:pic>
      <p:sp>
        <p:nvSpPr>
          <p:cNvPr id="34" name="Right Arrow 7">
            <a:extLst>
              <a:ext uri="{FF2B5EF4-FFF2-40B4-BE49-F238E27FC236}">
                <a16:creationId xmlns:a16="http://schemas.microsoft.com/office/drawing/2014/main" id="{72E30B1F-912D-4040-A4D9-6FE4FA4BE323}"/>
              </a:ext>
            </a:extLst>
          </p:cNvPr>
          <p:cNvSpPr/>
          <p:nvPr/>
        </p:nvSpPr>
        <p:spPr>
          <a:xfrm rot="10800000" flipH="1">
            <a:off x="3979869" y="4754564"/>
            <a:ext cx="395127" cy="164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0E078F85-9F91-1244-9069-20B69AD662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9627" y="4666373"/>
            <a:ext cx="295981" cy="283475"/>
          </a:xfrm>
          <a:prstGeom prst="rect">
            <a:avLst/>
          </a:prstGeom>
        </p:spPr>
      </p:pic>
      <p:sp>
        <p:nvSpPr>
          <p:cNvPr id="36" name="Plus 35">
            <a:extLst>
              <a:ext uri="{FF2B5EF4-FFF2-40B4-BE49-F238E27FC236}">
                <a16:creationId xmlns:a16="http://schemas.microsoft.com/office/drawing/2014/main" id="{9FD1F851-CA0B-7848-9F6D-23EF6BA63D5F}"/>
              </a:ext>
            </a:extLst>
          </p:cNvPr>
          <p:cNvSpPr/>
          <p:nvPr/>
        </p:nvSpPr>
        <p:spPr>
          <a:xfrm>
            <a:off x="4069146" y="4499925"/>
            <a:ext cx="218173" cy="211454"/>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FCAA4E4-BFC8-A64B-911F-67C5374CE5A2}"/>
              </a:ext>
            </a:extLst>
          </p:cNvPr>
          <p:cNvSpPr/>
          <p:nvPr/>
        </p:nvSpPr>
        <p:spPr>
          <a:xfrm>
            <a:off x="2408217" y="3995996"/>
            <a:ext cx="13388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Gut microbes</a:t>
            </a:r>
            <a:endParaRPr kumimoji="0" lang="es-ES_tradnl"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E6E4D601-99F7-C04B-BA94-9EFE24324306}"/>
              </a:ext>
            </a:extLst>
          </p:cNvPr>
          <p:cNvSpPr/>
          <p:nvPr/>
        </p:nvSpPr>
        <p:spPr>
          <a:xfrm>
            <a:off x="4390010" y="3991486"/>
            <a:ext cx="164474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Gut T cells (IELs)</a:t>
            </a:r>
            <a:endParaRPr kumimoji="0" lang="es-ES_tradnl"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DCB53A06-92E4-264B-BBC4-7866F542725C}"/>
              </a:ext>
            </a:extLst>
          </p:cNvPr>
          <p:cNvSpPr/>
          <p:nvPr/>
        </p:nvSpPr>
        <p:spPr>
          <a:xfrm>
            <a:off x="8069386" y="3998471"/>
            <a:ext cx="16351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a:ea typeface="+mn-ea"/>
                <a:cs typeface="+mn-cs"/>
              </a:rPr>
              <a:t>Entheseal</a:t>
            </a:r>
            <a:r>
              <a:rPr kumimoji="0" lang="en-US" sz="1400" b="1" i="0" u="none" strike="noStrike" kern="1200" cap="none" spc="0" normalizeH="0" baseline="0" noProof="0" dirty="0">
                <a:ln>
                  <a:noFill/>
                </a:ln>
                <a:solidFill>
                  <a:prstClr val="black"/>
                </a:solidFill>
                <a:effectLst/>
                <a:uLnTx/>
                <a:uFillTx/>
                <a:latin typeface="Arial"/>
                <a:ea typeface="+mn-ea"/>
                <a:cs typeface="+mn-cs"/>
              </a:rPr>
              <a:t> T cells</a:t>
            </a:r>
            <a:endParaRPr kumimoji="0" lang="es-ES_tradnl" sz="1400" b="1" i="0" u="none" strike="noStrike" kern="1200" cap="none" spc="0" normalizeH="0" baseline="0" noProof="0" dirty="0">
              <a:ln>
                <a:noFill/>
              </a:ln>
              <a:solidFill>
                <a:prstClr val="black"/>
              </a:solidFill>
              <a:effectLst/>
              <a:uLnTx/>
              <a:uFillTx/>
              <a:latin typeface="Arial"/>
              <a:ea typeface="+mn-ea"/>
              <a:cs typeface="+mn-cs"/>
            </a:endParaRPr>
          </a:p>
        </p:txBody>
      </p:sp>
      <p:pic>
        <p:nvPicPr>
          <p:cNvPr id="40" name="Picture 39">
            <a:extLst>
              <a:ext uri="{FF2B5EF4-FFF2-40B4-BE49-F238E27FC236}">
                <a16:creationId xmlns:a16="http://schemas.microsoft.com/office/drawing/2014/main" id="{4AB0C0F5-4CB6-B347-B3D3-79D1DCFF91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3838" y="4379909"/>
            <a:ext cx="275142" cy="263516"/>
          </a:xfrm>
          <a:prstGeom prst="rect">
            <a:avLst/>
          </a:prstGeom>
        </p:spPr>
      </p:pic>
      <p:pic>
        <p:nvPicPr>
          <p:cNvPr id="41" name="Picture 40">
            <a:extLst>
              <a:ext uri="{FF2B5EF4-FFF2-40B4-BE49-F238E27FC236}">
                <a16:creationId xmlns:a16="http://schemas.microsoft.com/office/drawing/2014/main" id="{53A797B9-20FF-1845-A8A3-84FDE21F156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27144" y="4238850"/>
            <a:ext cx="343902" cy="329371"/>
          </a:xfrm>
          <a:prstGeom prst="rect">
            <a:avLst/>
          </a:prstGeom>
        </p:spPr>
      </p:pic>
      <p:pic>
        <p:nvPicPr>
          <p:cNvPr id="42" name="Picture 41">
            <a:extLst>
              <a:ext uri="{FF2B5EF4-FFF2-40B4-BE49-F238E27FC236}">
                <a16:creationId xmlns:a16="http://schemas.microsoft.com/office/drawing/2014/main" id="{ABFEC0F9-C0FB-C24D-A29C-B90A9F16FF2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42278" y="4451985"/>
            <a:ext cx="313050" cy="299823"/>
          </a:xfrm>
          <a:prstGeom prst="rect">
            <a:avLst/>
          </a:prstGeom>
        </p:spPr>
      </p:pic>
    </p:spTree>
    <p:extLst>
      <p:ext uri="{BB962C8B-B14F-4D97-AF65-F5344CB8AC3E}">
        <p14:creationId xmlns:p14="http://schemas.microsoft.com/office/powerpoint/2010/main" val="355102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EQUATOR: </a:t>
            </a:r>
            <a:r>
              <a:rPr lang="en-US" dirty="0" err="1"/>
              <a:t>Filgotinib</a:t>
            </a:r>
            <a:r>
              <a:rPr lang="en-US" dirty="0"/>
              <a:t> (FILG; oral selective JAK1i) in </a:t>
            </a:r>
            <a:r>
              <a:rPr lang="en-US" dirty="0" err="1"/>
              <a:t>cDMARD</a:t>
            </a:r>
            <a:r>
              <a:rPr lang="en-US" dirty="0"/>
              <a:t>-IR PsA</a:t>
            </a:r>
            <a:endParaRPr lang="en-GB" dirty="0"/>
          </a:p>
        </p:txBody>
      </p:sp>
      <p:sp>
        <p:nvSpPr>
          <p:cNvPr id="3" name="Content Placeholder 2"/>
          <p:cNvSpPr>
            <a:spLocks noGrp="1"/>
          </p:cNvSpPr>
          <p:nvPr>
            <p:ph idx="1"/>
          </p:nvPr>
        </p:nvSpPr>
        <p:spPr>
          <a:xfrm>
            <a:off x="335360" y="1268414"/>
            <a:ext cx="11521280" cy="1741914"/>
          </a:xfrm>
        </p:spPr>
        <p:txBody>
          <a:bodyPr/>
          <a:lstStyle/>
          <a:p>
            <a:pPr marL="0" indent="0">
              <a:buNone/>
            </a:pPr>
            <a:r>
              <a:rPr lang="en-US" sz="1600" b="1" dirty="0"/>
              <a:t>Methods </a:t>
            </a:r>
          </a:p>
          <a:p>
            <a:pPr>
              <a:spcBef>
                <a:spcPts val="0"/>
              </a:spcBef>
            </a:pPr>
            <a:r>
              <a:rPr lang="en-US" sz="1600" dirty="0"/>
              <a:t>131 PsA patients randomized to FILG </a:t>
            </a:r>
            <a:br>
              <a:rPr lang="en-US" sz="1600" dirty="0"/>
            </a:br>
            <a:r>
              <a:rPr lang="en-US" sz="1600" dirty="0"/>
              <a:t>200 mg </a:t>
            </a:r>
            <a:r>
              <a:rPr lang="en-US" sz="1600" dirty="0" err="1"/>
              <a:t>qd</a:t>
            </a:r>
            <a:r>
              <a:rPr lang="en-US" sz="1600" dirty="0"/>
              <a:t> (n=65) or PBO (n=66) for 16 weeks</a:t>
            </a:r>
          </a:p>
          <a:p>
            <a:pPr marL="0" indent="0">
              <a:buNone/>
            </a:pPr>
            <a:r>
              <a:rPr lang="en-US" sz="1600" b="1" dirty="0"/>
              <a:t>Safety</a:t>
            </a:r>
          </a:p>
          <a:p>
            <a:pPr>
              <a:spcBef>
                <a:spcPts val="0"/>
              </a:spcBef>
            </a:pPr>
            <a:r>
              <a:rPr lang="en-US" sz="1600" dirty="0"/>
              <a:t>1 pneumonia (fatal), 1 herpes zoster with FILG</a:t>
            </a:r>
          </a:p>
          <a:p>
            <a:r>
              <a:rPr lang="en-US" sz="1600" dirty="0"/>
              <a:t>No changes in hematology parameters</a:t>
            </a:r>
          </a:p>
        </p:txBody>
      </p:sp>
      <p:sp>
        <p:nvSpPr>
          <p:cNvPr id="6" name="Text Placeholder 5"/>
          <p:cNvSpPr>
            <a:spLocks noGrp="1"/>
          </p:cNvSpPr>
          <p:nvPr>
            <p:ph type="body" sz="quarter" idx="10"/>
          </p:nvPr>
        </p:nvSpPr>
        <p:spPr>
          <a:xfrm>
            <a:off x="245421" y="6298234"/>
            <a:ext cx="8306907" cy="515142"/>
          </a:xfrm>
        </p:spPr>
        <p:txBody>
          <a:bodyPr/>
          <a:lstStyle/>
          <a:p>
            <a:r>
              <a:rPr lang="en-GB" dirty="0"/>
              <a:t>*P&lt;0.05; </a:t>
            </a:r>
            <a:r>
              <a:rPr lang="en-GB" baseline="30000" dirty="0"/>
              <a:t>†</a:t>
            </a:r>
            <a:r>
              <a:rPr lang="en-GB" dirty="0"/>
              <a:t>P&lt;0.01; </a:t>
            </a:r>
            <a:r>
              <a:rPr lang="en-GB" baseline="30000" dirty="0"/>
              <a:t>‡</a:t>
            </a:r>
            <a:r>
              <a:rPr lang="en-GB" dirty="0"/>
              <a:t>P&lt;0.001</a:t>
            </a:r>
            <a:r>
              <a:rPr lang="nl-BE" dirty="0"/>
              <a:t>. </a:t>
            </a:r>
            <a:r>
              <a:rPr lang="en-US" dirty="0"/>
              <a:t>LEI, Leeds Enthesitis Index</a:t>
            </a:r>
          </a:p>
          <a:p>
            <a:pPr lvl="0"/>
            <a:r>
              <a:rPr lang="en-US" dirty="0"/>
              <a:t>Mease PJ, </a:t>
            </a:r>
            <a:r>
              <a:rPr lang="nl-NL" dirty="0"/>
              <a:t>et al. ACR 2018, Chicago, #1821; Mease P, et al. Lancet 2018 Oct 22; Online first </a:t>
            </a:r>
          </a:p>
        </p:txBody>
      </p:sp>
      <p:sp>
        <p:nvSpPr>
          <p:cNvPr id="71" name="Text Placeholder 70">
            <a:extLst>
              <a:ext uri="{FF2B5EF4-FFF2-40B4-BE49-F238E27FC236}">
                <a16:creationId xmlns:a16="http://schemas.microsoft.com/office/drawing/2014/main" id="{0128B003-29EE-4B2C-A949-B7C7CC84B994}"/>
              </a:ext>
            </a:extLst>
          </p:cNvPr>
          <p:cNvSpPr>
            <a:spLocks noGrp="1"/>
          </p:cNvSpPr>
          <p:nvPr>
            <p:ph type="body" sz="quarter" idx="11"/>
          </p:nvPr>
        </p:nvSpPr>
        <p:spPr>
          <a:xfrm>
            <a:off x="334963" y="5727088"/>
            <a:ext cx="10729912" cy="510200"/>
          </a:xfrm>
        </p:spPr>
        <p:txBody>
          <a:bodyPr/>
          <a:lstStyle/>
          <a:p>
            <a:r>
              <a:rPr lang="en-US" dirty="0"/>
              <a:t>FILG effective in PsA. No new safety signals relative to RA and Crohn’s disease with FILG</a:t>
            </a:r>
          </a:p>
        </p:txBody>
      </p:sp>
      <p:sp>
        <p:nvSpPr>
          <p:cNvPr id="28" name="Rectangle 27">
            <a:extLst>
              <a:ext uri="{FF2B5EF4-FFF2-40B4-BE49-F238E27FC236}">
                <a16:creationId xmlns:a16="http://schemas.microsoft.com/office/drawing/2014/main" id="{854914B6-0D36-4EC5-9044-E0851E5631CB}"/>
              </a:ext>
            </a:extLst>
          </p:cNvPr>
          <p:cNvSpPr/>
          <p:nvPr/>
        </p:nvSpPr>
        <p:spPr>
          <a:xfrm rot="16200000">
            <a:off x="4674327" y="2238366"/>
            <a:ext cx="11608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Patients (%)</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7" name="Chart 26">
            <a:extLst>
              <a:ext uri="{FF2B5EF4-FFF2-40B4-BE49-F238E27FC236}">
                <a16:creationId xmlns:a16="http://schemas.microsoft.com/office/drawing/2014/main" id="{BF900372-BD84-4F0B-B790-8FC02E528573}"/>
              </a:ext>
            </a:extLst>
          </p:cNvPr>
          <p:cNvGraphicFramePr/>
          <p:nvPr>
            <p:extLst/>
          </p:nvPr>
        </p:nvGraphicFramePr>
        <p:xfrm>
          <a:off x="5340425" y="1327405"/>
          <a:ext cx="3742357" cy="2230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Chart 52">
            <a:extLst>
              <a:ext uri="{FF2B5EF4-FFF2-40B4-BE49-F238E27FC236}">
                <a16:creationId xmlns:a16="http://schemas.microsoft.com/office/drawing/2014/main" id="{57A441E1-93AA-469B-9E4C-695CD1BA5C57}"/>
              </a:ext>
            </a:extLst>
          </p:cNvPr>
          <p:cNvGraphicFramePr/>
          <p:nvPr>
            <p:extLst/>
          </p:nvPr>
        </p:nvGraphicFramePr>
        <p:xfrm>
          <a:off x="9035190" y="1327405"/>
          <a:ext cx="3085902" cy="22300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Chart 53">
            <a:extLst>
              <a:ext uri="{FF2B5EF4-FFF2-40B4-BE49-F238E27FC236}">
                <a16:creationId xmlns:a16="http://schemas.microsoft.com/office/drawing/2014/main" id="{C3BD0C2E-6546-414C-A949-AA6B9C80BAB3}"/>
              </a:ext>
            </a:extLst>
          </p:cNvPr>
          <p:cNvGraphicFramePr/>
          <p:nvPr>
            <p:extLst/>
          </p:nvPr>
        </p:nvGraphicFramePr>
        <p:xfrm>
          <a:off x="5408663" y="3382485"/>
          <a:ext cx="3345891" cy="2223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a:extLst>
              <a:ext uri="{FF2B5EF4-FFF2-40B4-BE49-F238E27FC236}">
                <a16:creationId xmlns:a16="http://schemas.microsoft.com/office/drawing/2014/main" id="{1D07102B-033B-4CE8-9E3C-62C18FD62867}"/>
              </a:ext>
            </a:extLst>
          </p:cNvPr>
          <p:cNvGraphicFramePr/>
          <p:nvPr>
            <p:extLst/>
          </p:nvPr>
        </p:nvGraphicFramePr>
        <p:xfrm>
          <a:off x="9003291" y="3342138"/>
          <a:ext cx="3085902" cy="2223319"/>
        </p:xfrm>
        <a:graphic>
          <a:graphicData uri="http://schemas.openxmlformats.org/drawingml/2006/chart">
            <c:chart xmlns:c="http://schemas.openxmlformats.org/drawingml/2006/chart" xmlns:r="http://schemas.openxmlformats.org/officeDocument/2006/relationships" r:id="rId6"/>
          </a:graphicData>
        </a:graphic>
      </p:graphicFrame>
      <p:sp>
        <p:nvSpPr>
          <p:cNvPr id="60" name="Rectangle 59">
            <a:extLst>
              <a:ext uri="{FF2B5EF4-FFF2-40B4-BE49-F238E27FC236}">
                <a16:creationId xmlns:a16="http://schemas.microsoft.com/office/drawing/2014/main" id="{99B85852-155A-49CE-A4B6-76F5CCE59B87}"/>
              </a:ext>
            </a:extLst>
          </p:cNvPr>
          <p:cNvSpPr/>
          <p:nvPr/>
        </p:nvSpPr>
        <p:spPr>
          <a:xfrm rot="16200000">
            <a:off x="4674327" y="4292188"/>
            <a:ext cx="11608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63" name="Rectangle 62">
            <a:extLst>
              <a:ext uri="{FF2B5EF4-FFF2-40B4-BE49-F238E27FC236}">
                <a16:creationId xmlns:a16="http://schemas.microsoft.com/office/drawing/2014/main" id="{3A26DF45-5B90-4E3E-9ECF-6995AF8C3778}"/>
              </a:ext>
            </a:extLst>
          </p:cNvPr>
          <p:cNvSpPr/>
          <p:nvPr/>
        </p:nvSpPr>
        <p:spPr>
          <a:xfrm rot="16200000">
            <a:off x="7837788" y="4312072"/>
            <a:ext cx="214899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Mean LEI </a:t>
            </a:r>
            <a:r>
              <a:rPr kumimoji="0" lang="el-GR" sz="1400" b="0" i="0" u="none" strike="noStrike" kern="1200" cap="none" spc="0" normalizeH="0" baseline="0" noProof="0" dirty="0">
                <a:ln>
                  <a:noFill/>
                </a:ln>
                <a:solidFill>
                  <a:prstClr val="black"/>
                </a:solidFill>
                <a:effectLst/>
                <a:uLnTx/>
                <a:uFillTx/>
                <a:latin typeface="Arial"/>
                <a:ea typeface="+mn-ea"/>
                <a:cs typeface="+mn-cs"/>
              </a:rPr>
              <a:t>Δ</a:t>
            </a:r>
            <a:r>
              <a:rPr kumimoji="0" lang="en-GB"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mn-ea"/>
                <a:cs typeface="+mn-cs"/>
              </a:rPr>
              <a:t>BL</a:t>
            </a:r>
          </a:p>
        </p:txBody>
      </p:sp>
      <p:sp>
        <p:nvSpPr>
          <p:cNvPr id="64" name="Rectangle 63">
            <a:extLst>
              <a:ext uri="{FF2B5EF4-FFF2-40B4-BE49-F238E27FC236}">
                <a16:creationId xmlns:a16="http://schemas.microsoft.com/office/drawing/2014/main" id="{7F995BD8-F28B-4EF4-B96F-8803D54FCD7A}"/>
              </a:ext>
            </a:extLst>
          </p:cNvPr>
          <p:cNvSpPr/>
          <p:nvPr/>
        </p:nvSpPr>
        <p:spPr>
          <a:xfrm rot="16200000">
            <a:off x="8331837" y="2260409"/>
            <a:ext cx="11608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Patients (%)</a:t>
            </a:r>
          </a:p>
        </p:txBody>
      </p:sp>
      <p:grpSp>
        <p:nvGrpSpPr>
          <p:cNvPr id="72" name="Group 71">
            <a:extLst>
              <a:ext uri="{FF2B5EF4-FFF2-40B4-BE49-F238E27FC236}">
                <a16:creationId xmlns:a16="http://schemas.microsoft.com/office/drawing/2014/main" id="{B0874713-393D-4DFC-8F0C-0C0D5EA31CAA}"/>
              </a:ext>
            </a:extLst>
          </p:cNvPr>
          <p:cNvGrpSpPr/>
          <p:nvPr/>
        </p:nvGrpSpPr>
        <p:grpSpPr>
          <a:xfrm>
            <a:off x="10127080" y="1679796"/>
            <a:ext cx="2270806" cy="303962"/>
            <a:chOff x="98730" y="6849543"/>
            <a:chExt cx="2976127" cy="494257"/>
          </a:xfrm>
        </p:grpSpPr>
        <p:grpSp>
          <p:nvGrpSpPr>
            <p:cNvPr id="73" name="Group 72">
              <a:extLst>
                <a:ext uri="{FF2B5EF4-FFF2-40B4-BE49-F238E27FC236}">
                  <a16:creationId xmlns:a16="http://schemas.microsoft.com/office/drawing/2014/main" id="{A702C19D-7F43-4D0E-A9E8-5EC2190602D6}"/>
                </a:ext>
              </a:extLst>
            </p:cNvPr>
            <p:cNvGrpSpPr/>
            <p:nvPr/>
          </p:nvGrpSpPr>
          <p:grpSpPr>
            <a:xfrm>
              <a:off x="1524127" y="6849543"/>
              <a:ext cx="1550730" cy="494257"/>
              <a:chOff x="7725" y="683693"/>
              <a:chExt cx="1550730" cy="494257"/>
            </a:xfrm>
          </p:grpSpPr>
          <p:sp>
            <p:nvSpPr>
              <p:cNvPr id="77" name="Rectangle 76">
                <a:extLst>
                  <a:ext uri="{FF2B5EF4-FFF2-40B4-BE49-F238E27FC236}">
                    <a16:creationId xmlns:a16="http://schemas.microsoft.com/office/drawing/2014/main" id="{A8DF0F7F-0E41-4FC1-A9FC-28D97D903E33}"/>
                  </a:ext>
                </a:extLst>
              </p:cNvPr>
              <p:cNvSpPr/>
              <p:nvPr/>
            </p:nvSpPr>
            <p:spPr>
              <a:xfrm>
                <a:off x="7725" y="832376"/>
                <a:ext cx="188727" cy="234151"/>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TextBox 38">
                <a:extLst>
                  <a:ext uri="{FF2B5EF4-FFF2-40B4-BE49-F238E27FC236}">
                    <a16:creationId xmlns:a16="http://schemas.microsoft.com/office/drawing/2014/main" id="{CFA478F1-3E5D-4AA9-A2C5-E4733AE9CE88}"/>
                  </a:ext>
                </a:extLst>
              </p:cNvPr>
              <p:cNvSpPr txBox="1"/>
              <p:nvPr/>
            </p:nvSpPr>
            <p:spPr>
              <a:xfrm>
                <a:off x="220614" y="683693"/>
                <a:ext cx="1337841" cy="4942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panose="020B0604020202020204" pitchFamily="34" charset="0"/>
                  </a:rPr>
                  <a:t>FILG</a:t>
                </a:r>
              </a:p>
            </p:txBody>
          </p:sp>
        </p:grpSp>
        <p:grpSp>
          <p:nvGrpSpPr>
            <p:cNvPr id="74" name="Group 73">
              <a:extLst>
                <a:ext uri="{FF2B5EF4-FFF2-40B4-BE49-F238E27FC236}">
                  <a16:creationId xmlns:a16="http://schemas.microsoft.com/office/drawing/2014/main" id="{7274241B-406B-45C5-9120-82BD3BE48BBD}"/>
                </a:ext>
              </a:extLst>
            </p:cNvPr>
            <p:cNvGrpSpPr/>
            <p:nvPr/>
          </p:nvGrpSpPr>
          <p:grpSpPr>
            <a:xfrm>
              <a:off x="98730" y="6871167"/>
              <a:ext cx="1668441" cy="451040"/>
              <a:chOff x="-3057680" y="705317"/>
              <a:chExt cx="1668441" cy="451040"/>
            </a:xfrm>
          </p:grpSpPr>
          <p:sp>
            <p:nvSpPr>
              <p:cNvPr id="75" name="Rectangle 74">
                <a:extLst>
                  <a:ext uri="{FF2B5EF4-FFF2-40B4-BE49-F238E27FC236}">
                    <a16:creationId xmlns:a16="http://schemas.microsoft.com/office/drawing/2014/main" id="{A96C2FBE-44B1-4047-AD7D-5EE8D94A4C3A}"/>
                  </a:ext>
                </a:extLst>
              </p:cNvPr>
              <p:cNvSpPr/>
              <p:nvPr/>
            </p:nvSpPr>
            <p:spPr>
              <a:xfrm>
                <a:off x="-3057680" y="832379"/>
                <a:ext cx="188727" cy="234151"/>
              </a:xfrm>
              <a:prstGeom prst="rect">
                <a:avLst/>
              </a:prstGeom>
              <a:solidFill>
                <a:schemeClr val="bg1">
                  <a:lumMod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76" name="TextBox 38">
                <a:extLst>
                  <a:ext uri="{FF2B5EF4-FFF2-40B4-BE49-F238E27FC236}">
                    <a16:creationId xmlns:a16="http://schemas.microsoft.com/office/drawing/2014/main" id="{7C3183A6-A100-4B62-9B01-181B2EA2C47F}"/>
                  </a:ext>
                </a:extLst>
              </p:cNvPr>
              <p:cNvSpPr txBox="1"/>
              <p:nvPr/>
            </p:nvSpPr>
            <p:spPr>
              <a:xfrm>
                <a:off x="-2856355" y="705317"/>
                <a:ext cx="1467116" cy="4510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panose="020B0604020202020204" pitchFamily="34" charset="0"/>
                  </a:rPr>
                  <a:t>PBO </a:t>
                </a:r>
                <a:endParaRPr kumimoji="0" lang="en-GB" sz="11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895F5615-2C2D-49C1-9FBE-4C360018E976}"/>
              </a:ext>
            </a:extLst>
          </p:cNvPr>
          <p:cNvSpPr txBox="1"/>
          <p:nvPr/>
        </p:nvSpPr>
        <p:spPr>
          <a:xfrm>
            <a:off x="9682377" y="2977761"/>
            <a:ext cx="1662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96888" algn="l"/>
                <a:tab pos="538163" algn="l"/>
                <a:tab pos="1163638" algn="l"/>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 	</a:t>
            </a:r>
            <a:r>
              <a:rPr kumimoji="0" lang="en-US" sz="1000" b="0" i="0" u="none" strike="noStrike" kern="1200" cap="none" spc="0" normalizeH="0" baseline="0" noProof="0" dirty="0">
                <a:ln>
                  <a:noFill/>
                </a:ln>
                <a:solidFill>
                  <a:prstClr val="white"/>
                </a:solidFill>
                <a:effectLst/>
                <a:uLnTx/>
                <a:uFillTx/>
                <a:latin typeface="Arial"/>
                <a:ea typeface="+mn-ea"/>
                <a:cs typeface="+mn-cs"/>
              </a:rPr>
              <a:t>40	42</a:t>
            </a:r>
          </a:p>
        </p:txBody>
      </p:sp>
      <p:sp>
        <p:nvSpPr>
          <p:cNvPr id="43" name="TextBox 42">
            <a:extLst>
              <a:ext uri="{FF2B5EF4-FFF2-40B4-BE49-F238E27FC236}">
                <a16:creationId xmlns:a16="http://schemas.microsoft.com/office/drawing/2014/main" id="{30B8BC55-EDC4-46F2-A036-5AB8CEF2BC16}"/>
              </a:ext>
            </a:extLst>
          </p:cNvPr>
          <p:cNvSpPr txBox="1"/>
          <p:nvPr/>
        </p:nvSpPr>
        <p:spPr>
          <a:xfrm>
            <a:off x="9682377" y="3762524"/>
            <a:ext cx="1662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92125" algn="l"/>
                <a:tab pos="1163638" algn="l"/>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 	</a:t>
            </a:r>
            <a:r>
              <a:rPr kumimoji="0" lang="en-US" sz="1000" b="0" i="0" u="none" strike="noStrike" kern="1200" cap="none" spc="0" normalizeH="0" baseline="0" noProof="0" dirty="0">
                <a:ln>
                  <a:noFill/>
                </a:ln>
                <a:solidFill>
                  <a:prstClr val="white"/>
                </a:solidFill>
                <a:effectLst/>
                <a:uLnTx/>
                <a:uFillTx/>
                <a:latin typeface="Arial"/>
                <a:ea typeface="+mn-ea"/>
                <a:cs typeface="+mn-cs"/>
              </a:rPr>
              <a:t>43	33</a:t>
            </a:r>
          </a:p>
        </p:txBody>
      </p:sp>
      <p:graphicFrame>
        <p:nvGraphicFramePr>
          <p:cNvPr id="44" name="Chart 43">
            <a:extLst>
              <a:ext uri="{FF2B5EF4-FFF2-40B4-BE49-F238E27FC236}">
                <a16:creationId xmlns:a16="http://schemas.microsoft.com/office/drawing/2014/main" id="{960B9220-8F30-4C57-883D-6DE2453814B6}"/>
              </a:ext>
            </a:extLst>
          </p:cNvPr>
          <p:cNvGraphicFramePr/>
          <p:nvPr>
            <p:extLst/>
          </p:nvPr>
        </p:nvGraphicFramePr>
        <p:xfrm>
          <a:off x="609627" y="3028166"/>
          <a:ext cx="4445689" cy="2220285"/>
        </p:xfrm>
        <a:graphic>
          <a:graphicData uri="http://schemas.openxmlformats.org/drawingml/2006/chart">
            <c:chart xmlns:c="http://schemas.openxmlformats.org/drawingml/2006/chart" xmlns:r="http://schemas.openxmlformats.org/officeDocument/2006/relationships" r:id="rId7"/>
          </a:graphicData>
        </a:graphic>
      </p:graphicFrame>
      <p:sp>
        <p:nvSpPr>
          <p:cNvPr id="46" name="Rectangle 45">
            <a:extLst>
              <a:ext uri="{FF2B5EF4-FFF2-40B4-BE49-F238E27FC236}">
                <a16:creationId xmlns:a16="http://schemas.microsoft.com/office/drawing/2014/main" id="{40FF24AA-DEC4-4A4F-94AA-78586BA1A182}"/>
              </a:ext>
            </a:extLst>
          </p:cNvPr>
          <p:cNvSpPr/>
          <p:nvPr/>
        </p:nvSpPr>
        <p:spPr>
          <a:xfrm rot="16200000">
            <a:off x="6395" y="4124727"/>
            <a:ext cx="116089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12" name="TextBox 11">
            <a:extLst>
              <a:ext uri="{FF2B5EF4-FFF2-40B4-BE49-F238E27FC236}">
                <a16:creationId xmlns:a16="http://schemas.microsoft.com/office/drawing/2014/main" id="{DDD78621-9CAD-4B22-9BF5-3A63B8662023}"/>
              </a:ext>
            </a:extLst>
          </p:cNvPr>
          <p:cNvSpPr txBox="1"/>
          <p:nvPr/>
        </p:nvSpPr>
        <p:spPr>
          <a:xfrm>
            <a:off x="1075064" y="5213836"/>
            <a:ext cx="35657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Significant difference from PBO observed in </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kumimoji="0" lang="en-GB" sz="1200" b="0" i="0" u="none" strike="noStrike" kern="1200" cap="none" spc="0" normalizeH="0" baseline="0" noProof="0" dirty="0">
                <a:ln>
                  <a:noFill/>
                </a:ln>
                <a:solidFill>
                  <a:prstClr val="black"/>
                </a:solidFill>
                <a:effectLst/>
                <a:uLnTx/>
                <a:uFillTx/>
                <a:latin typeface="Arial"/>
                <a:ea typeface="+mn-ea"/>
                <a:cs typeface="+mn-cs"/>
              </a:rPr>
              <a:t>ACR20 response as early as Week 1</a:t>
            </a:r>
          </a:p>
        </p:txBody>
      </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0530151-53F1-4BA9-A798-CB1A5CB4311E}"/>
                  </a:ext>
                </a:extLst>
              </p14:cNvPr>
              <p14:cNvContentPartPr/>
              <p14:nvPr/>
            </p14:nvContentPartPr>
            <p14:xfrm>
              <a:off x="1300565" y="3360342"/>
              <a:ext cx="360" cy="360"/>
            </p14:xfrm>
          </p:contentPart>
        </mc:Choice>
        <mc:Fallback xmlns="">
          <p:pic>
            <p:nvPicPr>
              <p:cNvPr id="8" name="Ink 7">
                <a:extLst>
                  <a:ext uri="{FF2B5EF4-FFF2-40B4-BE49-F238E27FC236}">
                    <a16:creationId xmlns:a16="http://schemas.microsoft.com/office/drawing/2014/main" xmlns="" xmlns:p14="http://schemas.microsoft.com/office/powerpoint/2010/main" id="{50530151-53F1-4BA9-A798-CB1A5CB4311E}"/>
                  </a:ext>
                </a:extLst>
              </p:cNvPr>
              <p:cNvPicPr/>
              <p:nvPr/>
            </p:nvPicPr>
            <p:blipFill>
              <a:blip r:embed="rId9" cstate="print"/>
              <a:stretch>
                <a:fillRect/>
              </a:stretch>
            </p:blipFill>
            <p:spPr>
              <a:xfrm>
                <a:off x="1295885" y="3355662"/>
                <a:ext cx="9360" cy="9360"/>
              </a:xfrm>
              <a:prstGeom prst="rect">
                <a:avLst/>
              </a:prstGeom>
            </p:spPr>
          </p:pic>
        </mc:Fallback>
      </mc:AlternateContent>
      <p:sp>
        <p:nvSpPr>
          <p:cNvPr id="38" name="Rectangle 37">
            <a:extLst>
              <a:ext uri="{FF2B5EF4-FFF2-40B4-BE49-F238E27FC236}">
                <a16:creationId xmlns:a16="http://schemas.microsoft.com/office/drawing/2014/main" id="{59836BB8-FD50-4E4E-86E6-0773ED2663AE}"/>
              </a:ext>
            </a:extLst>
          </p:cNvPr>
          <p:cNvSpPr/>
          <p:nvPr/>
        </p:nvSpPr>
        <p:spPr>
          <a:xfrm>
            <a:off x="1470228" y="3043065"/>
            <a:ext cx="2640852"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mj-lt"/>
                <a:ea typeface="+mn-ea"/>
                <a:cs typeface="+mn-cs"/>
              </a:defRPr>
            </a:pPr>
            <a:r>
              <a:rPr kumimoji="0" lang="nl-BE" sz="1600" b="1" i="0" u="none" strike="noStrike" kern="1200" cap="none" spc="0" normalizeH="0" baseline="0" noProof="0" dirty="0">
                <a:ln>
                  <a:noFill/>
                </a:ln>
                <a:solidFill>
                  <a:srgbClr val="FF0000"/>
                </a:solidFill>
                <a:effectLst/>
                <a:uLnTx/>
                <a:uFillTx/>
                <a:latin typeface="Arial"/>
                <a:ea typeface="+mn-ea"/>
                <a:cs typeface="+mn-cs"/>
              </a:rPr>
              <a:t>1° endpoint: </a:t>
            </a:r>
            <a:r>
              <a:rPr kumimoji="0" lang="nl-BE" sz="1600" b="1" i="0" u="none" strike="noStrike" kern="1200" cap="none" spc="0" normalizeH="0" baseline="0" noProof="0" dirty="0">
                <a:ln>
                  <a:noFill/>
                </a:ln>
                <a:solidFill>
                  <a:prstClr val="black"/>
                </a:solidFill>
                <a:effectLst/>
                <a:uLnTx/>
                <a:uFillTx/>
                <a:latin typeface="Arial"/>
                <a:ea typeface="+mn-ea"/>
                <a:cs typeface="+mn-cs"/>
              </a:rPr>
              <a:t>ACR20 (NRI)</a:t>
            </a:r>
            <a:endParaRPr kumimoji="0" lang="en-GB" sz="1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465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91" y="298296"/>
            <a:ext cx="7729728" cy="1188720"/>
          </a:xfrm>
        </p:spPr>
        <p:txBody>
          <a:bodyPr/>
          <a:lstStyle/>
          <a:p>
            <a:pPr>
              <a:defRPr/>
            </a:pPr>
            <a:r>
              <a:rPr lang="en-US" dirty="0"/>
              <a:t>JAK-STAT Inhibitors (</a:t>
            </a:r>
            <a:r>
              <a:rPr lang="en-US" dirty="0" err="1"/>
              <a:t>Jakinibs</a:t>
            </a:r>
            <a:r>
              <a:rPr lang="en-US" dirty="0"/>
              <a:t>)</a:t>
            </a:r>
          </a:p>
        </p:txBody>
      </p:sp>
      <p:sp>
        <p:nvSpPr>
          <p:cNvPr id="3" name="Content Placeholder 2"/>
          <p:cNvSpPr>
            <a:spLocks noGrp="1"/>
          </p:cNvSpPr>
          <p:nvPr>
            <p:ph idx="1"/>
          </p:nvPr>
        </p:nvSpPr>
        <p:spPr>
          <a:xfrm>
            <a:off x="1798948" y="1621410"/>
            <a:ext cx="7543800" cy="4561788"/>
          </a:xfrm>
        </p:spPr>
        <p:txBody>
          <a:bodyPr>
            <a:noAutofit/>
          </a:bodyPr>
          <a:lstStyle/>
          <a:p>
            <a:pPr>
              <a:defRPr/>
            </a:pPr>
            <a:r>
              <a:rPr lang="en-US" dirty="0" err="1"/>
              <a:t>Tofacitinib</a:t>
            </a:r>
            <a:endParaRPr lang="en-US" dirty="0"/>
          </a:p>
          <a:p>
            <a:pPr lvl="1">
              <a:defRPr/>
            </a:pPr>
            <a:r>
              <a:rPr lang="en-US" sz="2800" dirty="0"/>
              <a:t>JAK3≥JAK1&gt;JAK2</a:t>
            </a:r>
          </a:p>
          <a:p>
            <a:pPr>
              <a:defRPr/>
            </a:pPr>
            <a:r>
              <a:rPr lang="en-US" dirty="0" err="1"/>
              <a:t>Baricitinib</a:t>
            </a:r>
            <a:endParaRPr lang="en-US" dirty="0"/>
          </a:p>
          <a:p>
            <a:pPr lvl="1">
              <a:defRPr/>
            </a:pPr>
            <a:r>
              <a:rPr lang="en-US" sz="2800" dirty="0"/>
              <a:t>JAK1=JAK2</a:t>
            </a:r>
          </a:p>
          <a:p>
            <a:pPr>
              <a:defRPr/>
            </a:pPr>
            <a:r>
              <a:rPr lang="en-US" dirty="0" err="1"/>
              <a:t>Filgotinib</a:t>
            </a:r>
            <a:endParaRPr lang="en-US" dirty="0"/>
          </a:p>
          <a:p>
            <a:pPr lvl="1">
              <a:defRPr/>
            </a:pPr>
            <a:r>
              <a:rPr lang="en-US" sz="2800" dirty="0"/>
              <a:t>JAK1 preferential</a:t>
            </a:r>
          </a:p>
          <a:p>
            <a:pPr>
              <a:defRPr/>
            </a:pPr>
            <a:r>
              <a:rPr lang="en-US" dirty="0" err="1"/>
              <a:t>Upadacitinib</a:t>
            </a:r>
            <a:endParaRPr lang="en-US" dirty="0"/>
          </a:p>
          <a:p>
            <a:pPr lvl="1">
              <a:defRPr/>
            </a:pPr>
            <a:r>
              <a:rPr lang="en-US" sz="2800" dirty="0"/>
              <a:t>JAK1 selective</a:t>
            </a:r>
          </a:p>
          <a:p>
            <a:pPr>
              <a:defRPr/>
            </a:pPr>
            <a:r>
              <a:rPr lang="en-US" dirty="0" err="1"/>
              <a:t>Peficitinib</a:t>
            </a:r>
            <a:endParaRPr lang="en-US" dirty="0"/>
          </a:p>
          <a:p>
            <a:pPr lvl="1">
              <a:defRPr/>
            </a:pPr>
            <a:r>
              <a:rPr lang="en-US" sz="2800" dirty="0"/>
              <a:t>JAK1/JAK3&gt; JAK2</a:t>
            </a:r>
          </a:p>
        </p:txBody>
      </p:sp>
      <p:grpSp>
        <p:nvGrpSpPr>
          <p:cNvPr id="6" name="Group 5"/>
          <p:cNvGrpSpPr/>
          <p:nvPr/>
        </p:nvGrpSpPr>
        <p:grpSpPr>
          <a:xfrm>
            <a:off x="5756469" y="3042977"/>
            <a:ext cx="5339803" cy="1604267"/>
            <a:chOff x="5068312" y="2411381"/>
            <a:chExt cx="5339803" cy="1604267"/>
          </a:xfrm>
        </p:grpSpPr>
        <p:sp>
          <p:nvSpPr>
            <p:cNvPr id="7" name="Rectangle 240"/>
            <p:cNvSpPr>
              <a:spLocks noChangeArrowheads="1"/>
            </p:cNvSpPr>
            <p:nvPr/>
          </p:nvSpPr>
          <p:spPr bwMode="auto">
            <a:xfrm>
              <a:off x="7974339" y="3443575"/>
              <a:ext cx="362874" cy="328933"/>
            </a:xfrm>
            <a:prstGeom prst="rect">
              <a:avLst/>
            </a:prstGeom>
            <a:solidFill>
              <a:schemeClr val="accent1"/>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grpSp>
          <p:nvGrpSpPr>
            <p:cNvPr id="8" name="Group 28"/>
            <p:cNvGrpSpPr/>
            <p:nvPr/>
          </p:nvGrpSpPr>
          <p:grpSpPr>
            <a:xfrm>
              <a:off x="5068312" y="2904643"/>
              <a:ext cx="5124633" cy="294318"/>
              <a:chOff x="681037" y="1871663"/>
              <a:chExt cx="8024813" cy="307975"/>
            </a:xfrm>
          </p:grpSpPr>
          <p:pic>
            <p:nvPicPr>
              <p:cNvPr id="50" name="Picture 40"/>
              <p:cNvPicPr>
                <a:picLocks noChangeAspect="1" noChangeArrowheads="1"/>
              </p:cNvPicPr>
              <p:nvPr/>
            </p:nvPicPr>
            <p:blipFill>
              <a:blip r:embed="rId2" cstate="print"/>
              <a:srcRect/>
              <a:stretch>
                <a:fillRect/>
              </a:stretch>
            </p:blipFill>
            <p:spPr bwMode="auto">
              <a:xfrm>
                <a:off x="681037" y="1871663"/>
                <a:ext cx="8024813" cy="307975"/>
              </a:xfrm>
              <a:prstGeom prst="rect">
                <a:avLst/>
              </a:prstGeom>
              <a:noFill/>
              <a:ln w="9525">
                <a:noFill/>
                <a:miter lim="800000"/>
                <a:headEnd/>
                <a:tailEnd/>
              </a:ln>
            </p:spPr>
          </p:pic>
          <p:sp>
            <p:nvSpPr>
              <p:cNvPr id="51" name="Rectangle 41"/>
              <p:cNvSpPr>
                <a:spLocks noChangeArrowheads="1"/>
              </p:cNvSpPr>
              <p:nvPr/>
            </p:nvSpPr>
            <p:spPr bwMode="auto">
              <a:xfrm>
                <a:off x="695325" y="1884363"/>
                <a:ext cx="7991475" cy="2746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2" name="Picture 42"/>
              <p:cNvPicPr>
                <a:picLocks noChangeAspect="1" noChangeArrowheads="1"/>
              </p:cNvPicPr>
              <p:nvPr/>
            </p:nvPicPr>
            <p:blipFill>
              <a:blip r:embed="rId2" cstate="print"/>
              <a:srcRect/>
              <a:stretch>
                <a:fillRect/>
              </a:stretch>
            </p:blipFill>
            <p:spPr bwMode="auto">
              <a:xfrm>
                <a:off x="681037" y="1871663"/>
                <a:ext cx="8024813" cy="307975"/>
              </a:xfrm>
              <a:prstGeom prst="rect">
                <a:avLst/>
              </a:prstGeom>
              <a:noFill/>
              <a:ln w="9525">
                <a:noFill/>
                <a:miter lim="800000"/>
                <a:headEnd/>
                <a:tailEnd/>
              </a:ln>
            </p:spPr>
          </p:pic>
        </p:grpSp>
        <p:sp>
          <p:nvSpPr>
            <p:cNvPr id="9" name="Freeform 57"/>
            <p:cNvSpPr>
              <a:spLocks/>
            </p:cNvSpPr>
            <p:nvPr/>
          </p:nvSpPr>
          <p:spPr bwMode="auto">
            <a:xfrm>
              <a:off x="5511511" y="2712453"/>
              <a:ext cx="145517" cy="1136008"/>
            </a:xfrm>
            <a:custGeom>
              <a:avLst/>
              <a:gdLst/>
              <a:ahLst/>
              <a:cxnLst>
                <a:cxn ang="0">
                  <a:pos x="51" y="0"/>
                </a:cxn>
                <a:cxn ang="0">
                  <a:pos x="69" y="4"/>
                </a:cxn>
                <a:cxn ang="0">
                  <a:pos x="86" y="15"/>
                </a:cxn>
                <a:cxn ang="0">
                  <a:pos x="95" y="30"/>
                </a:cxn>
                <a:cxn ang="0">
                  <a:pos x="100" y="48"/>
                </a:cxn>
                <a:cxn ang="0">
                  <a:pos x="100" y="385"/>
                </a:cxn>
                <a:cxn ang="0">
                  <a:pos x="95" y="405"/>
                </a:cxn>
                <a:cxn ang="0">
                  <a:pos x="86" y="420"/>
                </a:cxn>
                <a:cxn ang="0">
                  <a:pos x="69" y="431"/>
                </a:cxn>
                <a:cxn ang="0">
                  <a:pos x="51" y="434"/>
                </a:cxn>
                <a:cxn ang="0">
                  <a:pos x="31" y="431"/>
                </a:cxn>
                <a:cxn ang="0">
                  <a:pos x="15" y="420"/>
                </a:cxn>
                <a:cxn ang="0">
                  <a:pos x="5" y="405"/>
                </a:cxn>
                <a:cxn ang="0">
                  <a:pos x="0" y="385"/>
                </a:cxn>
                <a:cxn ang="0">
                  <a:pos x="0" y="48"/>
                </a:cxn>
                <a:cxn ang="0">
                  <a:pos x="5" y="30"/>
                </a:cxn>
                <a:cxn ang="0">
                  <a:pos x="15" y="15"/>
                </a:cxn>
                <a:cxn ang="0">
                  <a:pos x="31" y="4"/>
                </a:cxn>
                <a:cxn ang="0">
                  <a:pos x="51" y="0"/>
                </a:cxn>
              </a:cxnLst>
              <a:rect l="0" t="0" r="r" b="b"/>
              <a:pathLst>
                <a:path w="100" h="434">
                  <a:moveTo>
                    <a:pt x="51" y="0"/>
                  </a:moveTo>
                  <a:lnTo>
                    <a:pt x="69" y="4"/>
                  </a:lnTo>
                  <a:lnTo>
                    <a:pt x="86" y="15"/>
                  </a:lnTo>
                  <a:lnTo>
                    <a:pt x="95" y="30"/>
                  </a:lnTo>
                  <a:lnTo>
                    <a:pt x="100" y="48"/>
                  </a:lnTo>
                  <a:lnTo>
                    <a:pt x="100" y="385"/>
                  </a:lnTo>
                  <a:lnTo>
                    <a:pt x="95" y="405"/>
                  </a:lnTo>
                  <a:lnTo>
                    <a:pt x="86" y="420"/>
                  </a:lnTo>
                  <a:lnTo>
                    <a:pt x="69" y="431"/>
                  </a:lnTo>
                  <a:lnTo>
                    <a:pt x="51" y="434"/>
                  </a:lnTo>
                  <a:lnTo>
                    <a:pt x="31" y="431"/>
                  </a:lnTo>
                  <a:lnTo>
                    <a:pt x="15" y="420"/>
                  </a:lnTo>
                  <a:lnTo>
                    <a:pt x="5" y="405"/>
                  </a:lnTo>
                  <a:lnTo>
                    <a:pt x="0" y="385"/>
                  </a:lnTo>
                  <a:lnTo>
                    <a:pt x="0" y="48"/>
                  </a:lnTo>
                  <a:lnTo>
                    <a:pt x="5" y="30"/>
                  </a:lnTo>
                  <a:lnTo>
                    <a:pt x="15" y="15"/>
                  </a:lnTo>
                  <a:lnTo>
                    <a:pt x="31" y="4"/>
                  </a:lnTo>
                  <a:lnTo>
                    <a:pt x="51" y="0"/>
                  </a:lnTo>
                  <a:close/>
                </a:path>
              </a:pathLst>
            </a:custGeom>
            <a:solidFill>
              <a:schemeClr val="accent2"/>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Freeform 58"/>
            <p:cNvSpPr>
              <a:spLocks/>
            </p:cNvSpPr>
            <p:nvPr/>
          </p:nvSpPr>
          <p:spPr bwMode="auto">
            <a:xfrm>
              <a:off x="5738518" y="2712453"/>
              <a:ext cx="142607" cy="961238"/>
            </a:xfrm>
            <a:custGeom>
              <a:avLst/>
              <a:gdLst/>
              <a:ahLst/>
              <a:cxnLst>
                <a:cxn ang="0">
                  <a:pos x="49" y="0"/>
                </a:cxn>
                <a:cxn ang="0">
                  <a:pos x="69" y="4"/>
                </a:cxn>
                <a:cxn ang="0">
                  <a:pos x="84" y="15"/>
                </a:cxn>
                <a:cxn ang="0">
                  <a:pos x="95" y="30"/>
                </a:cxn>
                <a:cxn ang="0">
                  <a:pos x="98" y="48"/>
                </a:cxn>
                <a:cxn ang="0">
                  <a:pos x="98" y="385"/>
                </a:cxn>
                <a:cxn ang="0">
                  <a:pos x="95" y="405"/>
                </a:cxn>
                <a:cxn ang="0">
                  <a:pos x="84" y="420"/>
                </a:cxn>
                <a:cxn ang="0">
                  <a:pos x="69" y="431"/>
                </a:cxn>
                <a:cxn ang="0">
                  <a:pos x="49" y="434"/>
                </a:cxn>
                <a:cxn ang="0">
                  <a:pos x="29" y="431"/>
                </a:cxn>
                <a:cxn ang="0">
                  <a:pos x="14" y="420"/>
                </a:cxn>
                <a:cxn ang="0">
                  <a:pos x="3" y="405"/>
                </a:cxn>
                <a:cxn ang="0">
                  <a:pos x="0" y="385"/>
                </a:cxn>
                <a:cxn ang="0">
                  <a:pos x="0" y="48"/>
                </a:cxn>
                <a:cxn ang="0">
                  <a:pos x="3" y="30"/>
                </a:cxn>
                <a:cxn ang="0">
                  <a:pos x="14" y="15"/>
                </a:cxn>
                <a:cxn ang="0">
                  <a:pos x="29" y="4"/>
                </a:cxn>
                <a:cxn ang="0">
                  <a:pos x="49" y="0"/>
                </a:cxn>
              </a:cxnLst>
              <a:rect l="0" t="0" r="r" b="b"/>
              <a:pathLst>
                <a:path w="98" h="434">
                  <a:moveTo>
                    <a:pt x="49" y="0"/>
                  </a:moveTo>
                  <a:lnTo>
                    <a:pt x="69" y="4"/>
                  </a:lnTo>
                  <a:lnTo>
                    <a:pt x="84" y="15"/>
                  </a:lnTo>
                  <a:lnTo>
                    <a:pt x="95" y="30"/>
                  </a:lnTo>
                  <a:lnTo>
                    <a:pt x="98" y="48"/>
                  </a:lnTo>
                  <a:lnTo>
                    <a:pt x="98" y="385"/>
                  </a:lnTo>
                  <a:lnTo>
                    <a:pt x="95" y="405"/>
                  </a:lnTo>
                  <a:lnTo>
                    <a:pt x="84" y="420"/>
                  </a:lnTo>
                  <a:lnTo>
                    <a:pt x="69" y="431"/>
                  </a:lnTo>
                  <a:lnTo>
                    <a:pt x="49" y="434"/>
                  </a:lnTo>
                  <a:lnTo>
                    <a:pt x="29" y="431"/>
                  </a:lnTo>
                  <a:lnTo>
                    <a:pt x="14" y="420"/>
                  </a:lnTo>
                  <a:lnTo>
                    <a:pt x="3" y="405"/>
                  </a:lnTo>
                  <a:lnTo>
                    <a:pt x="0" y="385"/>
                  </a:lnTo>
                  <a:lnTo>
                    <a:pt x="0" y="48"/>
                  </a:lnTo>
                  <a:lnTo>
                    <a:pt x="3" y="30"/>
                  </a:lnTo>
                  <a:lnTo>
                    <a:pt x="14" y="15"/>
                  </a:lnTo>
                  <a:lnTo>
                    <a:pt x="29" y="4"/>
                  </a:lnTo>
                  <a:lnTo>
                    <a:pt x="49" y="0"/>
                  </a:lnTo>
                  <a:close/>
                </a:path>
              </a:pathLst>
            </a:custGeom>
            <a:solidFill>
              <a:schemeClr val="accent2"/>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reeform 82"/>
            <p:cNvSpPr>
              <a:spLocks/>
            </p:cNvSpPr>
            <p:nvPr/>
          </p:nvSpPr>
          <p:spPr bwMode="auto">
            <a:xfrm>
              <a:off x="6550569" y="2712453"/>
              <a:ext cx="145517" cy="1223394"/>
            </a:xfrm>
            <a:custGeom>
              <a:avLst/>
              <a:gdLst/>
              <a:ahLst/>
              <a:cxnLst>
                <a:cxn ang="0">
                  <a:pos x="51" y="0"/>
                </a:cxn>
                <a:cxn ang="0">
                  <a:pos x="69" y="4"/>
                </a:cxn>
                <a:cxn ang="0">
                  <a:pos x="86" y="15"/>
                </a:cxn>
                <a:cxn ang="0">
                  <a:pos x="97" y="32"/>
                </a:cxn>
                <a:cxn ang="0">
                  <a:pos x="100" y="53"/>
                </a:cxn>
                <a:cxn ang="0">
                  <a:pos x="100" y="417"/>
                </a:cxn>
                <a:cxn ang="0">
                  <a:pos x="97" y="438"/>
                </a:cxn>
                <a:cxn ang="0">
                  <a:pos x="86" y="455"/>
                </a:cxn>
                <a:cxn ang="0">
                  <a:pos x="69" y="466"/>
                </a:cxn>
                <a:cxn ang="0">
                  <a:pos x="51" y="470"/>
                </a:cxn>
                <a:cxn ang="0">
                  <a:pos x="31" y="466"/>
                </a:cxn>
                <a:cxn ang="0">
                  <a:pos x="15" y="455"/>
                </a:cxn>
                <a:cxn ang="0">
                  <a:pos x="5" y="438"/>
                </a:cxn>
                <a:cxn ang="0">
                  <a:pos x="0" y="417"/>
                </a:cxn>
                <a:cxn ang="0">
                  <a:pos x="0" y="53"/>
                </a:cxn>
                <a:cxn ang="0">
                  <a:pos x="5" y="32"/>
                </a:cxn>
                <a:cxn ang="0">
                  <a:pos x="15" y="15"/>
                </a:cxn>
                <a:cxn ang="0">
                  <a:pos x="31" y="4"/>
                </a:cxn>
                <a:cxn ang="0">
                  <a:pos x="51" y="0"/>
                </a:cxn>
              </a:cxnLst>
              <a:rect l="0" t="0" r="r" b="b"/>
              <a:pathLst>
                <a:path w="100" h="470">
                  <a:moveTo>
                    <a:pt x="51" y="0"/>
                  </a:moveTo>
                  <a:lnTo>
                    <a:pt x="69" y="4"/>
                  </a:lnTo>
                  <a:lnTo>
                    <a:pt x="86" y="15"/>
                  </a:lnTo>
                  <a:lnTo>
                    <a:pt x="97" y="32"/>
                  </a:lnTo>
                  <a:lnTo>
                    <a:pt x="100" y="53"/>
                  </a:lnTo>
                  <a:lnTo>
                    <a:pt x="100" y="417"/>
                  </a:lnTo>
                  <a:lnTo>
                    <a:pt x="97" y="438"/>
                  </a:lnTo>
                  <a:lnTo>
                    <a:pt x="86" y="455"/>
                  </a:lnTo>
                  <a:lnTo>
                    <a:pt x="69" y="466"/>
                  </a:lnTo>
                  <a:lnTo>
                    <a:pt x="51" y="470"/>
                  </a:lnTo>
                  <a:lnTo>
                    <a:pt x="31" y="466"/>
                  </a:lnTo>
                  <a:lnTo>
                    <a:pt x="15" y="455"/>
                  </a:lnTo>
                  <a:lnTo>
                    <a:pt x="5" y="438"/>
                  </a:lnTo>
                  <a:lnTo>
                    <a:pt x="0" y="417"/>
                  </a:lnTo>
                  <a:lnTo>
                    <a:pt x="0" y="53"/>
                  </a:lnTo>
                  <a:lnTo>
                    <a:pt x="5" y="32"/>
                  </a:lnTo>
                  <a:lnTo>
                    <a:pt x="15" y="15"/>
                  </a:lnTo>
                  <a:lnTo>
                    <a:pt x="31" y="4"/>
                  </a:lnTo>
                  <a:lnTo>
                    <a:pt x="51" y="0"/>
                  </a:lnTo>
                  <a:close/>
                </a:path>
              </a:pathLst>
            </a:custGeom>
            <a:solidFill>
              <a:schemeClr val="accent3"/>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Freeform 83"/>
            <p:cNvSpPr>
              <a:spLocks/>
            </p:cNvSpPr>
            <p:nvPr/>
          </p:nvSpPr>
          <p:spPr bwMode="auto">
            <a:xfrm>
              <a:off x="6777575" y="2712454"/>
              <a:ext cx="142607" cy="1048623"/>
            </a:xfrm>
            <a:custGeom>
              <a:avLst/>
              <a:gdLst/>
              <a:ahLst/>
              <a:cxnLst>
                <a:cxn ang="0">
                  <a:pos x="49" y="0"/>
                </a:cxn>
                <a:cxn ang="0">
                  <a:pos x="69" y="4"/>
                </a:cxn>
                <a:cxn ang="0">
                  <a:pos x="84" y="15"/>
                </a:cxn>
                <a:cxn ang="0">
                  <a:pos x="95" y="30"/>
                </a:cxn>
                <a:cxn ang="0">
                  <a:pos x="98" y="48"/>
                </a:cxn>
                <a:cxn ang="0">
                  <a:pos x="98" y="385"/>
                </a:cxn>
                <a:cxn ang="0">
                  <a:pos x="95" y="405"/>
                </a:cxn>
                <a:cxn ang="0">
                  <a:pos x="84" y="420"/>
                </a:cxn>
                <a:cxn ang="0">
                  <a:pos x="69" y="431"/>
                </a:cxn>
                <a:cxn ang="0">
                  <a:pos x="49" y="434"/>
                </a:cxn>
                <a:cxn ang="0">
                  <a:pos x="29" y="431"/>
                </a:cxn>
                <a:cxn ang="0">
                  <a:pos x="14" y="420"/>
                </a:cxn>
                <a:cxn ang="0">
                  <a:pos x="3" y="405"/>
                </a:cxn>
                <a:cxn ang="0">
                  <a:pos x="0" y="385"/>
                </a:cxn>
                <a:cxn ang="0">
                  <a:pos x="0" y="48"/>
                </a:cxn>
                <a:cxn ang="0">
                  <a:pos x="3" y="30"/>
                </a:cxn>
                <a:cxn ang="0">
                  <a:pos x="14" y="15"/>
                </a:cxn>
                <a:cxn ang="0">
                  <a:pos x="29" y="4"/>
                </a:cxn>
                <a:cxn ang="0">
                  <a:pos x="49" y="0"/>
                </a:cxn>
              </a:cxnLst>
              <a:rect l="0" t="0" r="r" b="b"/>
              <a:pathLst>
                <a:path w="98" h="434">
                  <a:moveTo>
                    <a:pt x="49" y="0"/>
                  </a:moveTo>
                  <a:lnTo>
                    <a:pt x="69" y="4"/>
                  </a:lnTo>
                  <a:lnTo>
                    <a:pt x="84" y="15"/>
                  </a:lnTo>
                  <a:lnTo>
                    <a:pt x="95" y="30"/>
                  </a:lnTo>
                  <a:lnTo>
                    <a:pt x="98" y="48"/>
                  </a:lnTo>
                  <a:lnTo>
                    <a:pt x="98" y="385"/>
                  </a:lnTo>
                  <a:lnTo>
                    <a:pt x="95" y="405"/>
                  </a:lnTo>
                  <a:lnTo>
                    <a:pt x="84" y="420"/>
                  </a:lnTo>
                  <a:lnTo>
                    <a:pt x="69" y="431"/>
                  </a:lnTo>
                  <a:lnTo>
                    <a:pt x="49" y="434"/>
                  </a:lnTo>
                  <a:lnTo>
                    <a:pt x="29" y="431"/>
                  </a:lnTo>
                  <a:lnTo>
                    <a:pt x="14" y="420"/>
                  </a:lnTo>
                  <a:lnTo>
                    <a:pt x="3" y="405"/>
                  </a:lnTo>
                  <a:lnTo>
                    <a:pt x="0" y="385"/>
                  </a:lnTo>
                  <a:lnTo>
                    <a:pt x="0" y="48"/>
                  </a:lnTo>
                  <a:lnTo>
                    <a:pt x="3" y="30"/>
                  </a:lnTo>
                  <a:lnTo>
                    <a:pt x="14" y="15"/>
                  </a:lnTo>
                  <a:lnTo>
                    <a:pt x="29" y="4"/>
                  </a:lnTo>
                  <a:lnTo>
                    <a:pt x="49" y="0"/>
                  </a:lnTo>
                  <a:close/>
                </a:path>
              </a:pathLst>
            </a:custGeom>
            <a:solidFill>
              <a:schemeClr val="accent3"/>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reeform 100"/>
            <p:cNvSpPr>
              <a:spLocks/>
            </p:cNvSpPr>
            <p:nvPr/>
          </p:nvSpPr>
          <p:spPr bwMode="auto">
            <a:xfrm>
              <a:off x="7612072" y="2704869"/>
              <a:ext cx="145517" cy="1310779"/>
            </a:xfrm>
            <a:custGeom>
              <a:avLst/>
              <a:gdLst/>
              <a:ahLst/>
              <a:cxnLst>
                <a:cxn ang="0">
                  <a:pos x="49" y="0"/>
                </a:cxn>
                <a:cxn ang="0">
                  <a:pos x="69" y="3"/>
                </a:cxn>
                <a:cxn ang="0">
                  <a:pos x="84" y="15"/>
                </a:cxn>
                <a:cxn ang="0">
                  <a:pos x="95" y="31"/>
                </a:cxn>
                <a:cxn ang="0">
                  <a:pos x="100" y="50"/>
                </a:cxn>
                <a:cxn ang="0">
                  <a:pos x="100" y="393"/>
                </a:cxn>
                <a:cxn ang="0">
                  <a:pos x="95" y="413"/>
                </a:cxn>
                <a:cxn ang="0">
                  <a:pos x="84" y="429"/>
                </a:cxn>
                <a:cxn ang="0">
                  <a:pos x="69" y="440"/>
                </a:cxn>
                <a:cxn ang="0">
                  <a:pos x="49" y="445"/>
                </a:cxn>
                <a:cxn ang="0">
                  <a:pos x="31" y="440"/>
                </a:cxn>
                <a:cxn ang="0">
                  <a:pos x="14" y="429"/>
                </a:cxn>
                <a:cxn ang="0">
                  <a:pos x="3" y="413"/>
                </a:cxn>
                <a:cxn ang="0">
                  <a:pos x="0" y="393"/>
                </a:cxn>
                <a:cxn ang="0">
                  <a:pos x="0" y="50"/>
                </a:cxn>
                <a:cxn ang="0">
                  <a:pos x="3" y="31"/>
                </a:cxn>
                <a:cxn ang="0">
                  <a:pos x="14" y="15"/>
                </a:cxn>
                <a:cxn ang="0">
                  <a:pos x="31" y="3"/>
                </a:cxn>
                <a:cxn ang="0">
                  <a:pos x="49" y="0"/>
                </a:cxn>
              </a:cxnLst>
              <a:rect l="0" t="0" r="r" b="b"/>
              <a:pathLst>
                <a:path w="100" h="445">
                  <a:moveTo>
                    <a:pt x="49" y="0"/>
                  </a:moveTo>
                  <a:lnTo>
                    <a:pt x="69" y="3"/>
                  </a:lnTo>
                  <a:lnTo>
                    <a:pt x="84" y="15"/>
                  </a:lnTo>
                  <a:lnTo>
                    <a:pt x="95" y="31"/>
                  </a:lnTo>
                  <a:lnTo>
                    <a:pt x="100" y="50"/>
                  </a:lnTo>
                  <a:lnTo>
                    <a:pt x="100" y="393"/>
                  </a:lnTo>
                  <a:lnTo>
                    <a:pt x="95" y="413"/>
                  </a:lnTo>
                  <a:lnTo>
                    <a:pt x="84" y="429"/>
                  </a:lnTo>
                  <a:lnTo>
                    <a:pt x="69" y="440"/>
                  </a:lnTo>
                  <a:lnTo>
                    <a:pt x="49" y="445"/>
                  </a:lnTo>
                  <a:lnTo>
                    <a:pt x="31" y="440"/>
                  </a:lnTo>
                  <a:lnTo>
                    <a:pt x="14" y="429"/>
                  </a:lnTo>
                  <a:lnTo>
                    <a:pt x="3" y="413"/>
                  </a:lnTo>
                  <a:lnTo>
                    <a:pt x="0" y="393"/>
                  </a:lnTo>
                  <a:lnTo>
                    <a:pt x="0" y="50"/>
                  </a:lnTo>
                  <a:lnTo>
                    <a:pt x="3" y="31"/>
                  </a:lnTo>
                  <a:lnTo>
                    <a:pt x="14" y="15"/>
                  </a:lnTo>
                  <a:lnTo>
                    <a:pt x="31" y="3"/>
                  </a:lnTo>
                  <a:lnTo>
                    <a:pt x="49" y="0"/>
                  </a:lnTo>
                  <a:close/>
                </a:path>
              </a:pathLst>
            </a:custGeom>
            <a:solidFill>
              <a:schemeClr val="accent1"/>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Freeform 101"/>
            <p:cNvSpPr>
              <a:spLocks/>
            </p:cNvSpPr>
            <p:nvPr/>
          </p:nvSpPr>
          <p:spPr bwMode="auto">
            <a:xfrm>
              <a:off x="7809975" y="2704869"/>
              <a:ext cx="142607" cy="1310779"/>
            </a:xfrm>
            <a:custGeom>
              <a:avLst/>
              <a:gdLst/>
              <a:ahLst/>
              <a:cxnLst>
                <a:cxn ang="0">
                  <a:pos x="49" y="0"/>
                </a:cxn>
                <a:cxn ang="0">
                  <a:pos x="69" y="3"/>
                </a:cxn>
                <a:cxn ang="0">
                  <a:pos x="84" y="14"/>
                </a:cxn>
                <a:cxn ang="0">
                  <a:pos x="95" y="28"/>
                </a:cxn>
                <a:cxn ang="0">
                  <a:pos x="98" y="46"/>
                </a:cxn>
                <a:cxn ang="0">
                  <a:pos x="98" y="359"/>
                </a:cxn>
                <a:cxn ang="0">
                  <a:pos x="95" y="376"/>
                </a:cxn>
                <a:cxn ang="0">
                  <a:pos x="84" y="391"/>
                </a:cxn>
                <a:cxn ang="0">
                  <a:pos x="69" y="400"/>
                </a:cxn>
                <a:cxn ang="0">
                  <a:pos x="49" y="405"/>
                </a:cxn>
                <a:cxn ang="0">
                  <a:pos x="29" y="400"/>
                </a:cxn>
                <a:cxn ang="0">
                  <a:pos x="14" y="391"/>
                </a:cxn>
                <a:cxn ang="0">
                  <a:pos x="3" y="376"/>
                </a:cxn>
                <a:cxn ang="0">
                  <a:pos x="0" y="359"/>
                </a:cxn>
                <a:cxn ang="0">
                  <a:pos x="0" y="46"/>
                </a:cxn>
                <a:cxn ang="0">
                  <a:pos x="3" y="28"/>
                </a:cxn>
                <a:cxn ang="0">
                  <a:pos x="14" y="14"/>
                </a:cxn>
                <a:cxn ang="0">
                  <a:pos x="29" y="3"/>
                </a:cxn>
                <a:cxn ang="0">
                  <a:pos x="49" y="0"/>
                </a:cxn>
              </a:cxnLst>
              <a:rect l="0" t="0" r="r" b="b"/>
              <a:pathLst>
                <a:path w="98" h="405">
                  <a:moveTo>
                    <a:pt x="49" y="0"/>
                  </a:moveTo>
                  <a:lnTo>
                    <a:pt x="69" y="3"/>
                  </a:lnTo>
                  <a:lnTo>
                    <a:pt x="84" y="14"/>
                  </a:lnTo>
                  <a:lnTo>
                    <a:pt x="95" y="28"/>
                  </a:lnTo>
                  <a:lnTo>
                    <a:pt x="98" y="46"/>
                  </a:lnTo>
                  <a:lnTo>
                    <a:pt x="98" y="359"/>
                  </a:lnTo>
                  <a:lnTo>
                    <a:pt x="95" y="376"/>
                  </a:lnTo>
                  <a:lnTo>
                    <a:pt x="84" y="391"/>
                  </a:lnTo>
                  <a:lnTo>
                    <a:pt x="69" y="400"/>
                  </a:lnTo>
                  <a:lnTo>
                    <a:pt x="49" y="405"/>
                  </a:lnTo>
                  <a:lnTo>
                    <a:pt x="29" y="400"/>
                  </a:lnTo>
                  <a:lnTo>
                    <a:pt x="14" y="391"/>
                  </a:lnTo>
                  <a:lnTo>
                    <a:pt x="3" y="376"/>
                  </a:lnTo>
                  <a:lnTo>
                    <a:pt x="0" y="359"/>
                  </a:lnTo>
                  <a:lnTo>
                    <a:pt x="0" y="46"/>
                  </a:lnTo>
                  <a:lnTo>
                    <a:pt x="3" y="28"/>
                  </a:lnTo>
                  <a:lnTo>
                    <a:pt x="14" y="14"/>
                  </a:lnTo>
                  <a:lnTo>
                    <a:pt x="29" y="3"/>
                  </a:lnTo>
                  <a:lnTo>
                    <a:pt x="49" y="0"/>
                  </a:lnTo>
                  <a:close/>
                </a:path>
              </a:pathLst>
            </a:custGeom>
            <a:solidFill>
              <a:schemeClr val="accent1"/>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Freeform 155"/>
            <p:cNvSpPr>
              <a:spLocks/>
            </p:cNvSpPr>
            <p:nvPr/>
          </p:nvSpPr>
          <p:spPr bwMode="auto">
            <a:xfrm>
              <a:off x="8641117" y="2743386"/>
              <a:ext cx="144062" cy="1223394"/>
            </a:xfrm>
            <a:custGeom>
              <a:avLst/>
              <a:gdLst/>
              <a:ahLst/>
              <a:cxnLst>
                <a:cxn ang="0">
                  <a:pos x="50" y="0"/>
                </a:cxn>
                <a:cxn ang="0">
                  <a:pos x="69" y="4"/>
                </a:cxn>
                <a:cxn ang="0">
                  <a:pos x="86" y="15"/>
                </a:cxn>
                <a:cxn ang="0">
                  <a:pos x="95" y="30"/>
                </a:cxn>
                <a:cxn ang="0">
                  <a:pos x="99" y="48"/>
                </a:cxn>
                <a:cxn ang="0">
                  <a:pos x="99" y="385"/>
                </a:cxn>
                <a:cxn ang="0">
                  <a:pos x="95" y="405"/>
                </a:cxn>
                <a:cxn ang="0">
                  <a:pos x="86" y="420"/>
                </a:cxn>
                <a:cxn ang="0">
                  <a:pos x="69" y="431"/>
                </a:cxn>
                <a:cxn ang="0">
                  <a:pos x="50" y="434"/>
                </a:cxn>
                <a:cxn ang="0">
                  <a:pos x="30" y="431"/>
                </a:cxn>
                <a:cxn ang="0">
                  <a:pos x="15" y="420"/>
                </a:cxn>
                <a:cxn ang="0">
                  <a:pos x="5" y="405"/>
                </a:cxn>
                <a:cxn ang="0">
                  <a:pos x="0" y="385"/>
                </a:cxn>
                <a:cxn ang="0">
                  <a:pos x="0" y="48"/>
                </a:cxn>
                <a:cxn ang="0">
                  <a:pos x="5" y="30"/>
                </a:cxn>
                <a:cxn ang="0">
                  <a:pos x="15" y="15"/>
                </a:cxn>
                <a:cxn ang="0">
                  <a:pos x="30" y="4"/>
                </a:cxn>
                <a:cxn ang="0">
                  <a:pos x="50" y="0"/>
                </a:cxn>
              </a:cxnLst>
              <a:rect l="0" t="0" r="r" b="b"/>
              <a:pathLst>
                <a:path w="99" h="434">
                  <a:moveTo>
                    <a:pt x="50" y="0"/>
                  </a:moveTo>
                  <a:lnTo>
                    <a:pt x="69" y="4"/>
                  </a:lnTo>
                  <a:lnTo>
                    <a:pt x="86" y="15"/>
                  </a:lnTo>
                  <a:lnTo>
                    <a:pt x="95" y="30"/>
                  </a:lnTo>
                  <a:lnTo>
                    <a:pt x="99" y="48"/>
                  </a:lnTo>
                  <a:lnTo>
                    <a:pt x="99" y="385"/>
                  </a:lnTo>
                  <a:lnTo>
                    <a:pt x="95" y="405"/>
                  </a:lnTo>
                  <a:lnTo>
                    <a:pt x="86" y="420"/>
                  </a:lnTo>
                  <a:lnTo>
                    <a:pt x="69" y="431"/>
                  </a:lnTo>
                  <a:lnTo>
                    <a:pt x="50" y="434"/>
                  </a:lnTo>
                  <a:lnTo>
                    <a:pt x="30" y="431"/>
                  </a:lnTo>
                  <a:lnTo>
                    <a:pt x="15" y="420"/>
                  </a:lnTo>
                  <a:lnTo>
                    <a:pt x="5" y="405"/>
                  </a:lnTo>
                  <a:lnTo>
                    <a:pt x="0" y="385"/>
                  </a:lnTo>
                  <a:lnTo>
                    <a:pt x="0" y="48"/>
                  </a:lnTo>
                  <a:lnTo>
                    <a:pt x="5" y="30"/>
                  </a:lnTo>
                  <a:lnTo>
                    <a:pt x="15" y="15"/>
                  </a:lnTo>
                  <a:lnTo>
                    <a:pt x="30" y="4"/>
                  </a:lnTo>
                  <a:lnTo>
                    <a:pt x="50" y="0"/>
                  </a:lnTo>
                  <a:close/>
                </a:path>
              </a:pathLst>
            </a:custGeom>
            <a:solidFill>
              <a:schemeClr val="tx2"/>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Freeform 156"/>
            <p:cNvSpPr>
              <a:spLocks/>
            </p:cNvSpPr>
            <p:nvPr/>
          </p:nvSpPr>
          <p:spPr bwMode="auto">
            <a:xfrm>
              <a:off x="8868124" y="2743386"/>
              <a:ext cx="142607" cy="1223394"/>
            </a:xfrm>
            <a:custGeom>
              <a:avLst/>
              <a:gdLst/>
              <a:ahLst/>
              <a:cxnLst>
                <a:cxn ang="0">
                  <a:pos x="49" y="0"/>
                </a:cxn>
                <a:cxn ang="0">
                  <a:pos x="69" y="4"/>
                </a:cxn>
                <a:cxn ang="0">
                  <a:pos x="84" y="15"/>
                </a:cxn>
                <a:cxn ang="0">
                  <a:pos x="95" y="30"/>
                </a:cxn>
                <a:cxn ang="0">
                  <a:pos x="98" y="48"/>
                </a:cxn>
                <a:cxn ang="0">
                  <a:pos x="98" y="385"/>
                </a:cxn>
                <a:cxn ang="0">
                  <a:pos x="95" y="405"/>
                </a:cxn>
                <a:cxn ang="0">
                  <a:pos x="84" y="420"/>
                </a:cxn>
                <a:cxn ang="0">
                  <a:pos x="69" y="431"/>
                </a:cxn>
                <a:cxn ang="0">
                  <a:pos x="49" y="434"/>
                </a:cxn>
                <a:cxn ang="0">
                  <a:pos x="29" y="431"/>
                </a:cxn>
                <a:cxn ang="0">
                  <a:pos x="14" y="420"/>
                </a:cxn>
                <a:cxn ang="0">
                  <a:pos x="3" y="405"/>
                </a:cxn>
                <a:cxn ang="0">
                  <a:pos x="0" y="385"/>
                </a:cxn>
                <a:cxn ang="0">
                  <a:pos x="0" y="48"/>
                </a:cxn>
                <a:cxn ang="0">
                  <a:pos x="3" y="30"/>
                </a:cxn>
                <a:cxn ang="0">
                  <a:pos x="14" y="15"/>
                </a:cxn>
                <a:cxn ang="0">
                  <a:pos x="29" y="4"/>
                </a:cxn>
                <a:cxn ang="0">
                  <a:pos x="49" y="0"/>
                </a:cxn>
              </a:cxnLst>
              <a:rect l="0" t="0" r="r" b="b"/>
              <a:pathLst>
                <a:path w="98" h="434">
                  <a:moveTo>
                    <a:pt x="49" y="0"/>
                  </a:moveTo>
                  <a:lnTo>
                    <a:pt x="69" y="4"/>
                  </a:lnTo>
                  <a:lnTo>
                    <a:pt x="84" y="15"/>
                  </a:lnTo>
                  <a:lnTo>
                    <a:pt x="95" y="30"/>
                  </a:lnTo>
                  <a:lnTo>
                    <a:pt x="98" y="48"/>
                  </a:lnTo>
                  <a:lnTo>
                    <a:pt x="98" y="385"/>
                  </a:lnTo>
                  <a:lnTo>
                    <a:pt x="95" y="405"/>
                  </a:lnTo>
                  <a:lnTo>
                    <a:pt x="84" y="420"/>
                  </a:lnTo>
                  <a:lnTo>
                    <a:pt x="69" y="431"/>
                  </a:lnTo>
                  <a:lnTo>
                    <a:pt x="49" y="434"/>
                  </a:lnTo>
                  <a:lnTo>
                    <a:pt x="29" y="431"/>
                  </a:lnTo>
                  <a:lnTo>
                    <a:pt x="14" y="420"/>
                  </a:lnTo>
                  <a:lnTo>
                    <a:pt x="3" y="405"/>
                  </a:lnTo>
                  <a:lnTo>
                    <a:pt x="0" y="385"/>
                  </a:lnTo>
                  <a:lnTo>
                    <a:pt x="0" y="48"/>
                  </a:lnTo>
                  <a:lnTo>
                    <a:pt x="3" y="30"/>
                  </a:lnTo>
                  <a:lnTo>
                    <a:pt x="14" y="15"/>
                  </a:lnTo>
                  <a:lnTo>
                    <a:pt x="29" y="4"/>
                  </a:lnTo>
                  <a:lnTo>
                    <a:pt x="49" y="0"/>
                  </a:lnTo>
                  <a:close/>
                </a:path>
              </a:pathLst>
            </a:custGeom>
            <a:solidFill>
              <a:schemeClr val="tx2"/>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Freeform 181"/>
            <p:cNvSpPr>
              <a:spLocks/>
            </p:cNvSpPr>
            <p:nvPr/>
          </p:nvSpPr>
          <p:spPr bwMode="auto">
            <a:xfrm>
              <a:off x="9663515" y="2743386"/>
              <a:ext cx="145517" cy="961238"/>
            </a:xfrm>
            <a:custGeom>
              <a:avLst/>
              <a:gdLst/>
              <a:ahLst/>
              <a:cxnLst>
                <a:cxn ang="0">
                  <a:pos x="49" y="0"/>
                </a:cxn>
                <a:cxn ang="0">
                  <a:pos x="69" y="4"/>
                </a:cxn>
                <a:cxn ang="0">
                  <a:pos x="84" y="15"/>
                </a:cxn>
                <a:cxn ang="0">
                  <a:pos x="95" y="30"/>
                </a:cxn>
                <a:cxn ang="0">
                  <a:pos x="100" y="48"/>
                </a:cxn>
                <a:cxn ang="0">
                  <a:pos x="100" y="385"/>
                </a:cxn>
                <a:cxn ang="0">
                  <a:pos x="95" y="405"/>
                </a:cxn>
                <a:cxn ang="0">
                  <a:pos x="84" y="420"/>
                </a:cxn>
                <a:cxn ang="0">
                  <a:pos x="69" y="431"/>
                </a:cxn>
                <a:cxn ang="0">
                  <a:pos x="49" y="434"/>
                </a:cxn>
                <a:cxn ang="0">
                  <a:pos x="31" y="431"/>
                </a:cxn>
                <a:cxn ang="0">
                  <a:pos x="14" y="420"/>
                </a:cxn>
                <a:cxn ang="0">
                  <a:pos x="5" y="405"/>
                </a:cxn>
                <a:cxn ang="0">
                  <a:pos x="0" y="385"/>
                </a:cxn>
                <a:cxn ang="0">
                  <a:pos x="0" y="48"/>
                </a:cxn>
                <a:cxn ang="0">
                  <a:pos x="5" y="30"/>
                </a:cxn>
                <a:cxn ang="0">
                  <a:pos x="14" y="15"/>
                </a:cxn>
                <a:cxn ang="0">
                  <a:pos x="31" y="4"/>
                </a:cxn>
                <a:cxn ang="0">
                  <a:pos x="49" y="0"/>
                </a:cxn>
              </a:cxnLst>
              <a:rect l="0" t="0" r="r" b="b"/>
              <a:pathLst>
                <a:path w="100" h="434">
                  <a:moveTo>
                    <a:pt x="49" y="0"/>
                  </a:moveTo>
                  <a:lnTo>
                    <a:pt x="69" y="4"/>
                  </a:lnTo>
                  <a:lnTo>
                    <a:pt x="84" y="15"/>
                  </a:lnTo>
                  <a:lnTo>
                    <a:pt x="95" y="30"/>
                  </a:lnTo>
                  <a:lnTo>
                    <a:pt x="100" y="48"/>
                  </a:lnTo>
                  <a:lnTo>
                    <a:pt x="100" y="385"/>
                  </a:lnTo>
                  <a:lnTo>
                    <a:pt x="95" y="405"/>
                  </a:lnTo>
                  <a:lnTo>
                    <a:pt x="84" y="420"/>
                  </a:lnTo>
                  <a:lnTo>
                    <a:pt x="69" y="431"/>
                  </a:lnTo>
                  <a:lnTo>
                    <a:pt x="49" y="434"/>
                  </a:lnTo>
                  <a:lnTo>
                    <a:pt x="31" y="431"/>
                  </a:lnTo>
                  <a:lnTo>
                    <a:pt x="14" y="420"/>
                  </a:lnTo>
                  <a:lnTo>
                    <a:pt x="5" y="405"/>
                  </a:lnTo>
                  <a:lnTo>
                    <a:pt x="0" y="385"/>
                  </a:lnTo>
                  <a:lnTo>
                    <a:pt x="0" y="48"/>
                  </a:lnTo>
                  <a:lnTo>
                    <a:pt x="5" y="30"/>
                  </a:lnTo>
                  <a:lnTo>
                    <a:pt x="14" y="15"/>
                  </a:lnTo>
                  <a:lnTo>
                    <a:pt x="31" y="4"/>
                  </a:lnTo>
                  <a:lnTo>
                    <a:pt x="49" y="0"/>
                  </a:lnTo>
                  <a:close/>
                </a:path>
              </a:pathLst>
            </a:custGeom>
            <a:solidFill>
              <a:schemeClr val="accent6"/>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Freeform 182"/>
            <p:cNvSpPr>
              <a:spLocks/>
            </p:cNvSpPr>
            <p:nvPr/>
          </p:nvSpPr>
          <p:spPr bwMode="auto">
            <a:xfrm>
              <a:off x="9889065" y="2743386"/>
              <a:ext cx="144062" cy="961238"/>
            </a:xfrm>
            <a:custGeom>
              <a:avLst/>
              <a:gdLst/>
              <a:ahLst/>
              <a:cxnLst>
                <a:cxn ang="0">
                  <a:pos x="50" y="0"/>
                </a:cxn>
                <a:cxn ang="0">
                  <a:pos x="69" y="4"/>
                </a:cxn>
                <a:cxn ang="0">
                  <a:pos x="85" y="15"/>
                </a:cxn>
                <a:cxn ang="0">
                  <a:pos x="96" y="30"/>
                </a:cxn>
                <a:cxn ang="0">
                  <a:pos x="99" y="48"/>
                </a:cxn>
                <a:cxn ang="0">
                  <a:pos x="99" y="385"/>
                </a:cxn>
                <a:cxn ang="0">
                  <a:pos x="96" y="405"/>
                </a:cxn>
                <a:cxn ang="0">
                  <a:pos x="85" y="420"/>
                </a:cxn>
                <a:cxn ang="0">
                  <a:pos x="69" y="431"/>
                </a:cxn>
                <a:cxn ang="0">
                  <a:pos x="50" y="434"/>
                </a:cxn>
                <a:cxn ang="0">
                  <a:pos x="30" y="431"/>
                </a:cxn>
                <a:cxn ang="0">
                  <a:pos x="15" y="420"/>
                </a:cxn>
                <a:cxn ang="0">
                  <a:pos x="4" y="405"/>
                </a:cxn>
                <a:cxn ang="0">
                  <a:pos x="0" y="385"/>
                </a:cxn>
                <a:cxn ang="0">
                  <a:pos x="0" y="48"/>
                </a:cxn>
                <a:cxn ang="0">
                  <a:pos x="4" y="30"/>
                </a:cxn>
                <a:cxn ang="0">
                  <a:pos x="15" y="15"/>
                </a:cxn>
                <a:cxn ang="0">
                  <a:pos x="30" y="4"/>
                </a:cxn>
                <a:cxn ang="0">
                  <a:pos x="50" y="0"/>
                </a:cxn>
              </a:cxnLst>
              <a:rect l="0" t="0" r="r" b="b"/>
              <a:pathLst>
                <a:path w="99" h="434">
                  <a:moveTo>
                    <a:pt x="50" y="0"/>
                  </a:moveTo>
                  <a:lnTo>
                    <a:pt x="69" y="4"/>
                  </a:lnTo>
                  <a:lnTo>
                    <a:pt x="85" y="15"/>
                  </a:lnTo>
                  <a:lnTo>
                    <a:pt x="96" y="30"/>
                  </a:lnTo>
                  <a:lnTo>
                    <a:pt x="99" y="48"/>
                  </a:lnTo>
                  <a:lnTo>
                    <a:pt x="99" y="385"/>
                  </a:lnTo>
                  <a:lnTo>
                    <a:pt x="96" y="405"/>
                  </a:lnTo>
                  <a:lnTo>
                    <a:pt x="85" y="420"/>
                  </a:lnTo>
                  <a:lnTo>
                    <a:pt x="69" y="431"/>
                  </a:lnTo>
                  <a:lnTo>
                    <a:pt x="50" y="434"/>
                  </a:lnTo>
                  <a:lnTo>
                    <a:pt x="30" y="431"/>
                  </a:lnTo>
                  <a:lnTo>
                    <a:pt x="15" y="420"/>
                  </a:lnTo>
                  <a:lnTo>
                    <a:pt x="4" y="405"/>
                  </a:lnTo>
                  <a:lnTo>
                    <a:pt x="0" y="385"/>
                  </a:lnTo>
                  <a:lnTo>
                    <a:pt x="0" y="48"/>
                  </a:lnTo>
                  <a:lnTo>
                    <a:pt x="4" y="30"/>
                  </a:lnTo>
                  <a:lnTo>
                    <a:pt x="15" y="15"/>
                  </a:lnTo>
                  <a:lnTo>
                    <a:pt x="30" y="4"/>
                  </a:lnTo>
                  <a:lnTo>
                    <a:pt x="50" y="0"/>
                  </a:lnTo>
                  <a:close/>
                </a:path>
              </a:pathLst>
            </a:custGeom>
            <a:solidFill>
              <a:schemeClr val="accent6"/>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Freeform 57"/>
            <p:cNvSpPr>
              <a:spLocks/>
            </p:cNvSpPr>
            <p:nvPr/>
          </p:nvSpPr>
          <p:spPr bwMode="auto">
            <a:xfrm>
              <a:off x="5198740" y="2411381"/>
              <a:ext cx="145517" cy="873853"/>
            </a:xfrm>
            <a:custGeom>
              <a:avLst/>
              <a:gdLst/>
              <a:ahLst/>
              <a:cxnLst>
                <a:cxn ang="0">
                  <a:pos x="51" y="0"/>
                </a:cxn>
                <a:cxn ang="0">
                  <a:pos x="69" y="4"/>
                </a:cxn>
                <a:cxn ang="0">
                  <a:pos x="86" y="15"/>
                </a:cxn>
                <a:cxn ang="0">
                  <a:pos x="95" y="30"/>
                </a:cxn>
                <a:cxn ang="0">
                  <a:pos x="100" y="48"/>
                </a:cxn>
                <a:cxn ang="0">
                  <a:pos x="100" y="385"/>
                </a:cxn>
                <a:cxn ang="0">
                  <a:pos x="95" y="405"/>
                </a:cxn>
                <a:cxn ang="0">
                  <a:pos x="86" y="420"/>
                </a:cxn>
                <a:cxn ang="0">
                  <a:pos x="69" y="431"/>
                </a:cxn>
                <a:cxn ang="0">
                  <a:pos x="51" y="434"/>
                </a:cxn>
                <a:cxn ang="0">
                  <a:pos x="31" y="431"/>
                </a:cxn>
                <a:cxn ang="0">
                  <a:pos x="15" y="420"/>
                </a:cxn>
                <a:cxn ang="0">
                  <a:pos x="5" y="405"/>
                </a:cxn>
                <a:cxn ang="0">
                  <a:pos x="0" y="385"/>
                </a:cxn>
                <a:cxn ang="0">
                  <a:pos x="0" y="48"/>
                </a:cxn>
                <a:cxn ang="0">
                  <a:pos x="5" y="30"/>
                </a:cxn>
                <a:cxn ang="0">
                  <a:pos x="15" y="15"/>
                </a:cxn>
                <a:cxn ang="0">
                  <a:pos x="31" y="4"/>
                </a:cxn>
                <a:cxn ang="0">
                  <a:pos x="51" y="0"/>
                </a:cxn>
              </a:cxnLst>
              <a:rect l="0" t="0" r="r" b="b"/>
              <a:pathLst>
                <a:path w="100" h="434">
                  <a:moveTo>
                    <a:pt x="51" y="0"/>
                  </a:moveTo>
                  <a:lnTo>
                    <a:pt x="69" y="4"/>
                  </a:lnTo>
                  <a:lnTo>
                    <a:pt x="86" y="15"/>
                  </a:lnTo>
                  <a:lnTo>
                    <a:pt x="95" y="30"/>
                  </a:lnTo>
                  <a:lnTo>
                    <a:pt x="100" y="48"/>
                  </a:lnTo>
                  <a:lnTo>
                    <a:pt x="100" y="385"/>
                  </a:lnTo>
                  <a:lnTo>
                    <a:pt x="95" y="405"/>
                  </a:lnTo>
                  <a:lnTo>
                    <a:pt x="86" y="420"/>
                  </a:lnTo>
                  <a:lnTo>
                    <a:pt x="69" y="431"/>
                  </a:lnTo>
                  <a:lnTo>
                    <a:pt x="51" y="434"/>
                  </a:lnTo>
                  <a:lnTo>
                    <a:pt x="31" y="431"/>
                  </a:lnTo>
                  <a:lnTo>
                    <a:pt x="15" y="420"/>
                  </a:lnTo>
                  <a:lnTo>
                    <a:pt x="5" y="405"/>
                  </a:lnTo>
                  <a:lnTo>
                    <a:pt x="0" y="385"/>
                  </a:lnTo>
                  <a:lnTo>
                    <a:pt x="0" y="48"/>
                  </a:lnTo>
                  <a:lnTo>
                    <a:pt x="5" y="30"/>
                  </a:lnTo>
                  <a:lnTo>
                    <a:pt x="15" y="15"/>
                  </a:lnTo>
                  <a:lnTo>
                    <a:pt x="31" y="4"/>
                  </a:lnTo>
                  <a:lnTo>
                    <a:pt x="51" y="0"/>
                  </a:lnTo>
                  <a:close/>
                </a:path>
              </a:pathLst>
            </a:custGeom>
            <a:solidFill>
              <a:schemeClr val="accent2"/>
            </a:solidFill>
            <a:ln w="0">
              <a:solidFill>
                <a:schemeClr val="bg2">
                  <a:lumMod val="1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 name="Group 39"/>
            <p:cNvGrpSpPr/>
            <p:nvPr/>
          </p:nvGrpSpPr>
          <p:grpSpPr>
            <a:xfrm>
              <a:off x="5157188" y="3219203"/>
              <a:ext cx="563731" cy="303421"/>
              <a:chOff x="2257677" y="3270755"/>
              <a:chExt cx="614995" cy="317500"/>
            </a:xfrm>
          </p:grpSpPr>
          <p:sp>
            <p:nvSpPr>
              <p:cNvPr id="48" name="Rectangle 240"/>
              <p:cNvSpPr>
                <a:spLocks noChangeArrowheads="1"/>
              </p:cNvSpPr>
              <p:nvPr/>
            </p:nvSpPr>
            <p:spPr bwMode="auto">
              <a:xfrm>
                <a:off x="2322344" y="3270755"/>
                <a:ext cx="466725" cy="317500"/>
              </a:xfrm>
              <a:prstGeom prst="rect">
                <a:avLst/>
              </a:prstGeom>
              <a:solidFill>
                <a:schemeClr val="accent2"/>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49" name="TextBox 48"/>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rPr>
                  <a:t>Jak 1</a:t>
                </a:r>
              </a:p>
            </p:txBody>
          </p:sp>
        </p:grpSp>
        <p:grpSp>
          <p:nvGrpSpPr>
            <p:cNvPr id="21" name="Group 40"/>
            <p:cNvGrpSpPr/>
            <p:nvPr/>
          </p:nvGrpSpPr>
          <p:grpSpPr>
            <a:xfrm>
              <a:off x="5691249" y="3219203"/>
              <a:ext cx="563731" cy="303421"/>
              <a:chOff x="2257677" y="3270755"/>
              <a:chExt cx="614995" cy="317500"/>
            </a:xfrm>
          </p:grpSpPr>
          <p:sp>
            <p:nvSpPr>
              <p:cNvPr id="46" name="Rectangle 240"/>
              <p:cNvSpPr>
                <a:spLocks noChangeArrowheads="1"/>
              </p:cNvSpPr>
              <p:nvPr/>
            </p:nvSpPr>
            <p:spPr bwMode="auto">
              <a:xfrm>
                <a:off x="2322344" y="3270755"/>
                <a:ext cx="466725" cy="317500"/>
              </a:xfrm>
              <a:prstGeom prst="rect">
                <a:avLst/>
              </a:prstGeom>
              <a:solidFill>
                <a:schemeClr val="accent2"/>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47" name="TextBox 46"/>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rPr>
                  <a:t>Jak 3</a:t>
                </a:r>
              </a:p>
            </p:txBody>
          </p:sp>
        </p:grpSp>
        <p:grpSp>
          <p:nvGrpSpPr>
            <p:cNvPr id="22" name="Group 43"/>
            <p:cNvGrpSpPr/>
            <p:nvPr/>
          </p:nvGrpSpPr>
          <p:grpSpPr>
            <a:xfrm>
              <a:off x="6195473" y="3349102"/>
              <a:ext cx="563731" cy="303421"/>
              <a:chOff x="2257677" y="3270755"/>
              <a:chExt cx="614995" cy="317500"/>
            </a:xfrm>
          </p:grpSpPr>
          <p:sp>
            <p:nvSpPr>
              <p:cNvPr id="44" name="Rectangle 240"/>
              <p:cNvSpPr>
                <a:spLocks noChangeArrowheads="1"/>
              </p:cNvSpPr>
              <p:nvPr/>
            </p:nvSpPr>
            <p:spPr bwMode="auto">
              <a:xfrm>
                <a:off x="2322344" y="3270755"/>
                <a:ext cx="466725" cy="317500"/>
              </a:xfrm>
              <a:prstGeom prst="rect">
                <a:avLst/>
              </a:prstGeom>
              <a:solidFill>
                <a:schemeClr val="accent3"/>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45" name="TextBox 44"/>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lumMod val="95000"/>
                      </a:schemeClr>
                    </a:solidFill>
                    <a:effectLst/>
                    <a:uLnTx/>
                    <a:uFillTx/>
                    <a:latin typeface="Arial"/>
                    <a:ea typeface="+mn-ea"/>
                    <a:cs typeface="+mn-cs"/>
                  </a:rPr>
                  <a:t>Jak 1</a:t>
                </a:r>
              </a:p>
            </p:txBody>
          </p:sp>
        </p:grpSp>
        <p:grpSp>
          <p:nvGrpSpPr>
            <p:cNvPr id="23" name="Group 46"/>
            <p:cNvGrpSpPr/>
            <p:nvPr/>
          </p:nvGrpSpPr>
          <p:grpSpPr>
            <a:xfrm>
              <a:off x="6729534" y="3349102"/>
              <a:ext cx="563731" cy="303421"/>
              <a:chOff x="2257677" y="3270755"/>
              <a:chExt cx="614995" cy="317500"/>
            </a:xfrm>
          </p:grpSpPr>
          <p:sp>
            <p:nvSpPr>
              <p:cNvPr id="42" name="Rectangle 240"/>
              <p:cNvSpPr>
                <a:spLocks noChangeArrowheads="1"/>
              </p:cNvSpPr>
              <p:nvPr/>
            </p:nvSpPr>
            <p:spPr bwMode="auto">
              <a:xfrm>
                <a:off x="2322344" y="3270755"/>
                <a:ext cx="466725" cy="317500"/>
              </a:xfrm>
              <a:prstGeom prst="rect">
                <a:avLst/>
              </a:prstGeom>
              <a:solidFill>
                <a:schemeClr val="accent3"/>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43" name="TextBox 42"/>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lumMod val="95000"/>
                      </a:schemeClr>
                    </a:solidFill>
                    <a:effectLst/>
                    <a:uLnTx/>
                    <a:uFillTx/>
                    <a:latin typeface="Arial"/>
                    <a:ea typeface="+mn-ea"/>
                    <a:cs typeface="+mn-cs"/>
                  </a:rPr>
                  <a:t>Jak 2</a:t>
                </a:r>
              </a:p>
            </p:txBody>
          </p:sp>
        </p:grpSp>
        <p:grpSp>
          <p:nvGrpSpPr>
            <p:cNvPr id="24" name="Group 49"/>
            <p:cNvGrpSpPr/>
            <p:nvPr/>
          </p:nvGrpSpPr>
          <p:grpSpPr>
            <a:xfrm>
              <a:off x="7241307" y="3297931"/>
              <a:ext cx="563731" cy="303421"/>
              <a:chOff x="2257677" y="3270755"/>
              <a:chExt cx="614995" cy="317500"/>
            </a:xfrm>
          </p:grpSpPr>
          <p:sp>
            <p:nvSpPr>
              <p:cNvPr id="40" name="Rectangle 240"/>
              <p:cNvSpPr>
                <a:spLocks noChangeArrowheads="1"/>
              </p:cNvSpPr>
              <p:nvPr/>
            </p:nvSpPr>
            <p:spPr bwMode="auto">
              <a:xfrm>
                <a:off x="2322344" y="3270755"/>
                <a:ext cx="466725" cy="317500"/>
              </a:xfrm>
              <a:prstGeom prst="rect">
                <a:avLst/>
              </a:prstGeom>
              <a:solidFill>
                <a:schemeClr val="accent1"/>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41" name="TextBox 40"/>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rPr>
                  <a:t>Jak 1</a:t>
                </a:r>
              </a:p>
            </p:txBody>
          </p:sp>
        </p:grpSp>
        <p:grpSp>
          <p:nvGrpSpPr>
            <p:cNvPr id="25" name="Group 52"/>
            <p:cNvGrpSpPr/>
            <p:nvPr/>
          </p:nvGrpSpPr>
          <p:grpSpPr>
            <a:xfrm>
              <a:off x="7775367" y="3297931"/>
              <a:ext cx="563731" cy="303421"/>
              <a:chOff x="2257677" y="3270755"/>
              <a:chExt cx="614995" cy="317500"/>
            </a:xfrm>
          </p:grpSpPr>
          <p:sp>
            <p:nvSpPr>
              <p:cNvPr id="38" name="Rectangle 240"/>
              <p:cNvSpPr>
                <a:spLocks noChangeArrowheads="1"/>
              </p:cNvSpPr>
              <p:nvPr/>
            </p:nvSpPr>
            <p:spPr bwMode="auto">
              <a:xfrm>
                <a:off x="2322344" y="3270755"/>
                <a:ext cx="466725" cy="317500"/>
              </a:xfrm>
              <a:prstGeom prst="rect">
                <a:avLst/>
              </a:prstGeom>
              <a:solidFill>
                <a:schemeClr val="accent1"/>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39" name="TextBox 38"/>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rPr>
                  <a:t>Jak 2</a:t>
                </a:r>
              </a:p>
            </p:txBody>
          </p:sp>
        </p:grpSp>
        <p:grpSp>
          <p:nvGrpSpPr>
            <p:cNvPr id="26" name="Group 55"/>
            <p:cNvGrpSpPr/>
            <p:nvPr/>
          </p:nvGrpSpPr>
          <p:grpSpPr>
            <a:xfrm>
              <a:off x="8269336" y="3333354"/>
              <a:ext cx="642693" cy="332335"/>
              <a:chOff x="2213538" y="3270754"/>
              <a:chExt cx="701138" cy="347756"/>
            </a:xfrm>
          </p:grpSpPr>
          <p:sp>
            <p:nvSpPr>
              <p:cNvPr id="36" name="Rectangle 240"/>
              <p:cNvSpPr>
                <a:spLocks noChangeArrowheads="1"/>
              </p:cNvSpPr>
              <p:nvPr/>
            </p:nvSpPr>
            <p:spPr bwMode="auto">
              <a:xfrm>
                <a:off x="2322345" y="3270754"/>
                <a:ext cx="495225" cy="347756"/>
              </a:xfrm>
              <a:prstGeom prst="rect">
                <a:avLst/>
              </a:prstGeom>
              <a:solidFill>
                <a:schemeClr val="tx2"/>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37" name="TextBox 36"/>
              <p:cNvSpPr txBox="1"/>
              <p:nvPr/>
            </p:nvSpPr>
            <p:spPr>
              <a:xfrm>
                <a:off x="2213538" y="3313744"/>
                <a:ext cx="701138" cy="279762"/>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mn-ea"/>
                    <a:cs typeface="+mn-cs"/>
                  </a:rPr>
                  <a:t>TYK2</a:t>
                </a:r>
              </a:p>
            </p:txBody>
          </p:sp>
        </p:grpSp>
        <p:grpSp>
          <p:nvGrpSpPr>
            <p:cNvPr id="27" name="Group 58"/>
            <p:cNvGrpSpPr/>
            <p:nvPr/>
          </p:nvGrpSpPr>
          <p:grpSpPr>
            <a:xfrm>
              <a:off x="8766179" y="3333355"/>
              <a:ext cx="655648" cy="324242"/>
              <a:chOff x="2222366" y="3270753"/>
              <a:chExt cx="715271" cy="339287"/>
            </a:xfrm>
          </p:grpSpPr>
          <p:sp>
            <p:nvSpPr>
              <p:cNvPr id="34" name="Rectangle 240"/>
              <p:cNvSpPr>
                <a:spLocks noChangeArrowheads="1"/>
              </p:cNvSpPr>
              <p:nvPr/>
            </p:nvSpPr>
            <p:spPr bwMode="auto">
              <a:xfrm>
                <a:off x="2322345" y="3270753"/>
                <a:ext cx="509357" cy="339287"/>
              </a:xfrm>
              <a:prstGeom prst="rect">
                <a:avLst/>
              </a:prstGeom>
              <a:solidFill>
                <a:schemeClr val="tx2"/>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35" name="TextBox 34"/>
              <p:cNvSpPr txBox="1"/>
              <p:nvPr/>
            </p:nvSpPr>
            <p:spPr>
              <a:xfrm>
                <a:off x="2222366" y="3289720"/>
                <a:ext cx="715271"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mn-ea"/>
                    <a:cs typeface="+mn-cs"/>
                  </a:rPr>
                  <a:t>Jak 2</a:t>
                </a:r>
              </a:p>
            </p:txBody>
          </p:sp>
        </p:grpSp>
        <p:grpSp>
          <p:nvGrpSpPr>
            <p:cNvPr id="28" name="Group 61"/>
            <p:cNvGrpSpPr/>
            <p:nvPr/>
          </p:nvGrpSpPr>
          <p:grpSpPr>
            <a:xfrm>
              <a:off x="9286047" y="3290057"/>
              <a:ext cx="621302" cy="303421"/>
              <a:chOff x="2231192" y="3270755"/>
              <a:chExt cx="677801" cy="317500"/>
            </a:xfrm>
          </p:grpSpPr>
          <p:sp>
            <p:nvSpPr>
              <p:cNvPr id="32" name="Rectangle 240"/>
              <p:cNvSpPr>
                <a:spLocks noChangeArrowheads="1"/>
              </p:cNvSpPr>
              <p:nvPr/>
            </p:nvSpPr>
            <p:spPr bwMode="auto">
              <a:xfrm>
                <a:off x="2322344" y="3270755"/>
                <a:ext cx="466725" cy="317500"/>
              </a:xfrm>
              <a:prstGeom prst="rect">
                <a:avLst/>
              </a:prstGeom>
              <a:solidFill>
                <a:schemeClr val="accent6"/>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33" name="TextBox 32"/>
              <p:cNvSpPr txBox="1"/>
              <p:nvPr/>
            </p:nvSpPr>
            <p:spPr>
              <a:xfrm>
                <a:off x="2231192" y="3289717"/>
                <a:ext cx="677801"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Jak 2</a:t>
                </a:r>
              </a:p>
            </p:txBody>
          </p:sp>
        </p:grpSp>
        <p:grpSp>
          <p:nvGrpSpPr>
            <p:cNvPr id="29" name="Group 64"/>
            <p:cNvGrpSpPr/>
            <p:nvPr/>
          </p:nvGrpSpPr>
          <p:grpSpPr>
            <a:xfrm>
              <a:off x="9844384" y="3290057"/>
              <a:ext cx="563731" cy="303421"/>
              <a:chOff x="2257677" y="3270755"/>
              <a:chExt cx="614995" cy="317500"/>
            </a:xfrm>
          </p:grpSpPr>
          <p:sp>
            <p:nvSpPr>
              <p:cNvPr id="30" name="Rectangle 240"/>
              <p:cNvSpPr>
                <a:spLocks noChangeArrowheads="1"/>
              </p:cNvSpPr>
              <p:nvPr/>
            </p:nvSpPr>
            <p:spPr bwMode="auto">
              <a:xfrm>
                <a:off x="2322344" y="3270755"/>
                <a:ext cx="466725" cy="317500"/>
              </a:xfrm>
              <a:prstGeom prst="rect">
                <a:avLst/>
              </a:prstGeom>
              <a:solidFill>
                <a:schemeClr val="accent6"/>
              </a:solidFill>
              <a:ln w="0">
                <a:solidFill>
                  <a:schemeClr val="bg2">
                    <a:lumMod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560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31" name="TextBox 30"/>
              <p:cNvSpPr txBox="1"/>
              <p:nvPr/>
            </p:nvSpPr>
            <p:spPr>
              <a:xfrm>
                <a:off x="2257677" y="3289719"/>
                <a:ext cx="614995" cy="279761"/>
              </a:xfrm>
              <a:prstGeom prst="rect">
                <a:avLst/>
              </a:prstGeom>
              <a:noFill/>
            </p:spPr>
            <p:txBody>
              <a:bodyPr wrap="square" lIns="81892" tIns="40945" rIns="81892" bIns="40945" rtlCol="0">
                <a:spAutoFit/>
              </a:bodyPr>
              <a:lstStyle/>
              <a:p>
                <a:pPr marL="0" marR="0" lvl="0" indent="0" algn="ctr" defTabSz="4556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Jak 2</a:t>
                </a:r>
              </a:p>
            </p:txBody>
          </p:sp>
        </p:grpSp>
      </p:grpSp>
    </p:spTree>
    <p:extLst>
      <p:ext uri="{BB962C8B-B14F-4D97-AF65-F5344CB8AC3E}">
        <p14:creationId xmlns:p14="http://schemas.microsoft.com/office/powerpoint/2010/main" val="3280481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9408522-A394-4BFD-8CDB-AE1B00A63C15}"/>
              </a:ext>
            </a:extLst>
          </p:cNvPr>
          <p:cNvSpPr/>
          <p:nvPr/>
        </p:nvSpPr>
        <p:spPr>
          <a:xfrm>
            <a:off x="362262" y="3996126"/>
            <a:ext cx="11494378" cy="946850"/>
          </a:xfrm>
          <a:prstGeom prst="rect">
            <a:avLst/>
          </a:prstGeom>
          <a:solidFill>
            <a:schemeClr val="accent5">
              <a:lumMod val="60000"/>
              <a:lumOff val="40000"/>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itle 5">
            <a:extLst>
              <a:ext uri="{FF2B5EF4-FFF2-40B4-BE49-F238E27FC236}">
                <a16:creationId xmlns:a16="http://schemas.microsoft.com/office/drawing/2014/main" id="{0C9BDC1E-7989-48FE-B691-11773DB9E7DB}"/>
              </a:ext>
            </a:extLst>
          </p:cNvPr>
          <p:cNvSpPr>
            <a:spLocks noGrp="1"/>
          </p:cNvSpPr>
          <p:nvPr>
            <p:ph type="title"/>
          </p:nvPr>
        </p:nvSpPr>
        <p:spPr>
          <a:xfrm>
            <a:off x="335360" y="116632"/>
            <a:ext cx="11521280" cy="1008112"/>
          </a:xfrm>
        </p:spPr>
        <p:txBody>
          <a:bodyPr/>
          <a:lstStyle/>
          <a:p>
            <a:r>
              <a:rPr lang="en-US" dirty="0"/>
              <a:t>The JAK family of nonreceptor protein tyrosine kinases</a:t>
            </a:r>
            <a:r>
              <a:rPr lang="en-US" baseline="30000" dirty="0"/>
              <a:t>1–6</a:t>
            </a:r>
            <a:endParaRPr lang="en-US" dirty="0"/>
          </a:p>
        </p:txBody>
      </p:sp>
      <p:sp>
        <p:nvSpPr>
          <p:cNvPr id="8" name="Text Placeholder 7">
            <a:extLst>
              <a:ext uri="{FF2B5EF4-FFF2-40B4-BE49-F238E27FC236}">
                <a16:creationId xmlns:a16="http://schemas.microsoft.com/office/drawing/2014/main" id="{56CAB9E6-9796-42AE-88E0-E7ECC7227925}"/>
              </a:ext>
            </a:extLst>
          </p:cNvPr>
          <p:cNvSpPr>
            <a:spLocks noGrp="1"/>
          </p:cNvSpPr>
          <p:nvPr>
            <p:ph type="body" sz="quarter" idx="10"/>
          </p:nvPr>
        </p:nvSpPr>
        <p:spPr>
          <a:xfrm>
            <a:off x="245421" y="6052013"/>
            <a:ext cx="8725083" cy="761363"/>
          </a:xfrm>
        </p:spPr>
        <p:txBody>
          <a:bodyPr/>
          <a:lstStyle/>
          <a:p>
            <a:r>
              <a:rPr lang="en-US" sz="1000" dirty="0"/>
              <a:t>EPO, erythropoietin; GH, growth hormone; GM-CSF, granulocyte macrophage colony-stimulating factor; TPO, thrombopoietin</a:t>
            </a:r>
          </a:p>
          <a:p>
            <a:r>
              <a:rPr lang="en-US" sz="1000" dirty="0"/>
              <a:t>1. Baker KF, et al. Ann Rheum Dis 2018;77:175–87; 2. </a:t>
            </a:r>
            <a:r>
              <a:rPr lang="en-US" sz="1000" dirty="0" err="1"/>
              <a:t>Gillooly</a:t>
            </a:r>
            <a:r>
              <a:rPr lang="en-US" sz="1000" dirty="0"/>
              <a:t> K, et al. ACR 2016, Washington, #11L; </a:t>
            </a:r>
            <a:br>
              <a:rPr lang="en-US" sz="1000" dirty="0"/>
            </a:br>
            <a:r>
              <a:rPr lang="en-US" sz="1000" dirty="0"/>
              <a:t>3. Jiang L, et al. J Biol Chem 2008;283:28066–73; 4. </a:t>
            </a:r>
            <a:r>
              <a:rPr lang="en-US" sz="1000" dirty="0" err="1"/>
              <a:t>Xie</a:t>
            </a:r>
            <a:r>
              <a:rPr lang="en-US" sz="1000" dirty="0"/>
              <a:t> J, et al. J Biol Chem 2002;277:14020–30; </a:t>
            </a:r>
            <a:br>
              <a:rPr lang="en-US" sz="1000" dirty="0"/>
            </a:br>
            <a:r>
              <a:rPr lang="en-US" sz="1000" dirty="0"/>
              <a:t>5. </a:t>
            </a:r>
            <a:r>
              <a:rPr lang="en-US" sz="1000" dirty="0" err="1"/>
              <a:t>Ghoreschi</a:t>
            </a:r>
            <a:r>
              <a:rPr lang="en-US" sz="1000" dirty="0"/>
              <a:t> K, et al. Immunol Rev 2009;228:273–87; 6. </a:t>
            </a:r>
            <a:r>
              <a:rPr lang="en-US" sz="1000" dirty="0" err="1"/>
              <a:t>Seif</a:t>
            </a:r>
            <a:r>
              <a:rPr lang="en-US" sz="1000" dirty="0"/>
              <a:t> F, et al. Cell </a:t>
            </a:r>
            <a:r>
              <a:rPr lang="en-US" sz="1000" dirty="0" err="1"/>
              <a:t>Commun</a:t>
            </a:r>
            <a:r>
              <a:rPr lang="en-US" sz="1000" dirty="0"/>
              <a:t> Signal 2017;15:23</a:t>
            </a:r>
          </a:p>
        </p:txBody>
      </p:sp>
      <p:sp>
        <p:nvSpPr>
          <p:cNvPr id="4" name="Rectangle 3">
            <a:extLst>
              <a:ext uri="{FF2B5EF4-FFF2-40B4-BE49-F238E27FC236}">
                <a16:creationId xmlns:a16="http://schemas.microsoft.com/office/drawing/2014/main" id="{61C110EF-7C32-469E-8FCC-66250B7B8874}"/>
              </a:ext>
            </a:extLst>
          </p:cNvPr>
          <p:cNvSpPr/>
          <p:nvPr/>
        </p:nvSpPr>
        <p:spPr>
          <a:xfrm>
            <a:off x="1847528" y="1527553"/>
            <a:ext cx="2967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TYK2 signaling pathways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1F10538A-6412-4E96-BD18-338389DFD672}"/>
              </a:ext>
            </a:extLst>
          </p:cNvPr>
          <p:cNvSpPr/>
          <p:nvPr/>
        </p:nvSpPr>
        <p:spPr>
          <a:xfrm>
            <a:off x="7376993" y="1527553"/>
            <a:ext cx="283923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JAK signaling pathways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9" name="Straight Connector 158">
            <a:extLst>
              <a:ext uri="{FF2B5EF4-FFF2-40B4-BE49-F238E27FC236}">
                <a16:creationId xmlns:a16="http://schemas.microsoft.com/office/drawing/2014/main" id="{D224368D-BF38-480F-82DF-C2ED489E3516}"/>
              </a:ext>
            </a:extLst>
          </p:cNvPr>
          <p:cNvCxnSpPr>
            <a:cxnSpLocks/>
          </p:cNvCxnSpPr>
          <p:nvPr/>
        </p:nvCxnSpPr>
        <p:spPr>
          <a:xfrm>
            <a:off x="1151764" y="3965186"/>
            <a:ext cx="1070527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BB7B57D1-F176-4B07-92C1-C86C5B3D1EAB}"/>
              </a:ext>
            </a:extLst>
          </p:cNvPr>
          <p:cNvGrpSpPr/>
          <p:nvPr/>
        </p:nvGrpSpPr>
        <p:grpSpPr>
          <a:xfrm>
            <a:off x="7032057" y="3349113"/>
            <a:ext cx="196214" cy="1172766"/>
            <a:chOff x="1507298" y="3100387"/>
            <a:chExt cx="196214" cy="1172766"/>
          </a:xfrm>
          <a:solidFill>
            <a:srgbClr val="92D050"/>
          </a:solidFill>
        </p:grpSpPr>
        <p:sp>
          <p:nvSpPr>
            <p:cNvPr id="124" name="Rectangle 123">
              <a:extLst>
                <a:ext uri="{FF2B5EF4-FFF2-40B4-BE49-F238E27FC236}">
                  <a16:creationId xmlns:a16="http://schemas.microsoft.com/office/drawing/2014/main" id="{5655CC3C-DB1D-45D2-9DE5-1E0C908A9CD7}"/>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Rectangle: Rounded Corners 124">
              <a:extLst>
                <a:ext uri="{FF2B5EF4-FFF2-40B4-BE49-F238E27FC236}">
                  <a16:creationId xmlns:a16="http://schemas.microsoft.com/office/drawing/2014/main" id="{FBCE9107-F7B1-4886-BA85-9F6A26C2D2C0}"/>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6" name="Rectangle: Rounded Corners 125">
              <a:extLst>
                <a:ext uri="{FF2B5EF4-FFF2-40B4-BE49-F238E27FC236}">
                  <a16:creationId xmlns:a16="http://schemas.microsoft.com/office/drawing/2014/main" id="{961B08A5-EC05-401A-95A7-41A6ECED5933}"/>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Rounded Corners 126">
              <a:extLst>
                <a:ext uri="{FF2B5EF4-FFF2-40B4-BE49-F238E27FC236}">
                  <a16:creationId xmlns:a16="http://schemas.microsoft.com/office/drawing/2014/main" id="{95AEF895-DF74-4BA5-BFAF-0F2DD1E34DA9}"/>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28" name="Group 127">
            <a:extLst>
              <a:ext uri="{FF2B5EF4-FFF2-40B4-BE49-F238E27FC236}">
                <a16:creationId xmlns:a16="http://schemas.microsoft.com/office/drawing/2014/main" id="{89134D6E-4F92-4BDF-B9EF-615413D601F4}"/>
              </a:ext>
            </a:extLst>
          </p:cNvPr>
          <p:cNvGrpSpPr/>
          <p:nvPr/>
        </p:nvGrpSpPr>
        <p:grpSpPr>
          <a:xfrm flipH="1">
            <a:off x="6773352" y="3349113"/>
            <a:ext cx="196214" cy="1172766"/>
            <a:chOff x="1507298" y="3100387"/>
            <a:chExt cx="196214" cy="1172766"/>
          </a:xfrm>
          <a:solidFill>
            <a:srgbClr val="92D050"/>
          </a:solidFill>
        </p:grpSpPr>
        <p:sp>
          <p:nvSpPr>
            <p:cNvPr id="129" name="Rectangle 128">
              <a:extLst>
                <a:ext uri="{FF2B5EF4-FFF2-40B4-BE49-F238E27FC236}">
                  <a16:creationId xmlns:a16="http://schemas.microsoft.com/office/drawing/2014/main" id="{5153A013-4C78-4773-9607-242919451B90}"/>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Rectangle: Rounded Corners 129">
              <a:extLst>
                <a:ext uri="{FF2B5EF4-FFF2-40B4-BE49-F238E27FC236}">
                  <a16:creationId xmlns:a16="http://schemas.microsoft.com/office/drawing/2014/main" id="{FD6A9F53-E968-4B5A-909C-23A130337F6C}"/>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1" name="Rectangle: Rounded Corners 130">
              <a:extLst>
                <a:ext uri="{FF2B5EF4-FFF2-40B4-BE49-F238E27FC236}">
                  <a16:creationId xmlns:a16="http://schemas.microsoft.com/office/drawing/2014/main" id="{5B3E6E7E-E66D-40FD-A778-58D6AFC45396}"/>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Rectangle: Rounded Corners 131">
              <a:extLst>
                <a:ext uri="{FF2B5EF4-FFF2-40B4-BE49-F238E27FC236}">
                  <a16:creationId xmlns:a16="http://schemas.microsoft.com/office/drawing/2014/main" id="{BDD36520-509E-4416-AEA1-820511DC054B}"/>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id="{52AB7746-361C-452B-A855-A41B5A1D6C1F}"/>
              </a:ext>
            </a:extLst>
          </p:cNvPr>
          <p:cNvGrpSpPr/>
          <p:nvPr/>
        </p:nvGrpSpPr>
        <p:grpSpPr>
          <a:xfrm>
            <a:off x="6201054" y="4068166"/>
            <a:ext cx="675631" cy="440268"/>
            <a:chOff x="5216549" y="3733715"/>
            <a:chExt cx="675631" cy="440268"/>
          </a:xfrm>
        </p:grpSpPr>
        <p:sp>
          <p:nvSpPr>
            <p:cNvPr id="156" name="Freeform: Shape 155">
              <a:extLst>
                <a:ext uri="{FF2B5EF4-FFF2-40B4-BE49-F238E27FC236}">
                  <a16:creationId xmlns:a16="http://schemas.microsoft.com/office/drawing/2014/main" id="{AC5E982E-0FDF-46D3-911D-2FEE3E9E4025}"/>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1E77CA29-7EEB-4C3B-82E5-3A09EF5B93DD}"/>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8" name="TextBox 157">
              <a:extLst>
                <a:ext uri="{FF2B5EF4-FFF2-40B4-BE49-F238E27FC236}">
                  <a16:creationId xmlns:a16="http://schemas.microsoft.com/office/drawing/2014/main" id="{03B5E7BC-902E-4ADD-B838-CF92AA6DF487}"/>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JAK1</a:t>
              </a:r>
            </a:p>
          </p:txBody>
        </p:sp>
      </p:grpSp>
      <p:grpSp>
        <p:nvGrpSpPr>
          <p:cNvPr id="160" name="Group 159">
            <a:extLst>
              <a:ext uri="{FF2B5EF4-FFF2-40B4-BE49-F238E27FC236}">
                <a16:creationId xmlns:a16="http://schemas.microsoft.com/office/drawing/2014/main" id="{1555EA63-61FC-4EFA-BA26-5CF538185D01}"/>
              </a:ext>
            </a:extLst>
          </p:cNvPr>
          <p:cNvGrpSpPr/>
          <p:nvPr/>
        </p:nvGrpSpPr>
        <p:grpSpPr>
          <a:xfrm>
            <a:off x="7130373" y="4068166"/>
            <a:ext cx="675631" cy="440268"/>
            <a:chOff x="5216549" y="3733715"/>
            <a:chExt cx="675631" cy="440268"/>
          </a:xfrm>
        </p:grpSpPr>
        <p:sp>
          <p:nvSpPr>
            <p:cNvPr id="161" name="Freeform: Shape 160">
              <a:extLst>
                <a:ext uri="{FF2B5EF4-FFF2-40B4-BE49-F238E27FC236}">
                  <a16:creationId xmlns:a16="http://schemas.microsoft.com/office/drawing/2014/main" id="{E98EC5DC-AA9D-4833-A878-0590AE8B81CB}"/>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AD84E71C-224C-4AFC-9FB2-B28A3A3C7028}"/>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3" name="TextBox 162">
              <a:extLst>
                <a:ext uri="{FF2B5EF4-FFF2-40B4-BE49-F238E27FC236}">
                  <a16:creationId xmlns:a16="http://schemas.microsoft.com/office/drawing/2014/main" id="{FD3D4552-1B18-4225-97AF-1B0C6EEEE7CA}"/>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grpSp>
        <p:nvGrpSpPr>
          <p:cNvPr id="133" name="Group 132">
            <a:extLst>
              <a:ext uri="{FF2B5EF4-FFF2-40B4-BE49-F238E27FC236}">
                <a16:creationId xmlns:a16="http://schemas.microsoft.com/office/drawing/2014/main" id="{45A08998-E0D0-4366-9908-2819167CD354}"/>
              </a:ext>
            </a:extLst>
          </p:cNvPr>
          <p:cNvGrpSpPr/>
          <p:nvPr/>
        </p:nvGrpSpPr>
        <p:grpSpPr>
          <a:xfrm>
            <a:off x="8899806" y="3349113"/>
            <a:ext cx="196214" cy="1172766"/>
            <a:chOff x="1507298" y="3100387"/>
            <a:chExt cx="196214" cy="1172766"/>
          </a:xfrm>
          <a:solidFill>
            <a:schemeClr val="accent5">
              <a:lumMod val="75000"/>
            </a:schemeClr>
          </a:solidFill>
        </p:grpSpPr>
        <p:sp>
          <p:nvSpPr>
            <p:cNvPr id="134" name="Rectangle 133">
              <a:extLst>
                <a:ext uri="{FF2B5EF4-FFF2-40B4-BE49-F238E27FC236}">
                  <a16:creationId xmlns:a16="http://schemas.microsoft.com/office/drawing/2014/main" id="{90BBD288-2FFB-4E03-BD0B-BE5F24007CC0}"/>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Rounded Corners 134">
              <a:extLst>
                <a:ext uri="{FF2B5EF4-FFF2-40B4-BE49-F238E27FC236}">
                  <a16:creationId xmlns:a16="http://schemas.microsoft.com/office/drawing/2014/main" id="{3909A399-77B9-4B7D-8C72-75EC513A2C0A}"/>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6" name="Rectangle: Rounded Corners 135">
              <a:extLst>
                <a:ext uri="{FF2B5EF4-FFF2-40B4-BE49-F238E27FC236}">
                  <a16:creationId xmlns:a16="http://schemas.microsoft.com/office/drawing/2014/main" id="{6DC4EC57-E95D-4689-B369-C5E159FB74CC}"/>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Rectangle: Rounded Corners 136">
              <a:extLst>
                <a:ext uri="{FF2B5EF4-FFF2-40B4-BE49-F238E27FC236}">
                  <a16:creationId xmlns:a16="http://schemas.microsoft.com/office/drawing/2014/main" id="{D10F1743-36A3-4E31-8645-0132CC06AFA8}"/>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38" name="Group 137">
            <a:extLst>
              <a:ext uri="{FF2B5EF4-FFF2-40B4-BE49-F238E27FC236}">
                <a16:creationId xmlns:a16="http://schemas.microsoft.com/office/drawing/2014/main" id="{DA8E5671-4486-4AE4-A282-685C98B9ACF5}"/>
              </a:ext>
            </a:extLst>
          </p:cNvPr>
          <p:cNvGrpSpPr/>
          <p:nvPr/>
        </p:nvGrpSpPr>
        <p:grpSpPr>
          <a:xfrm flipH="1">
            <a:off x="8641101" y="3349113"/>
            <a:ext cx="196214" cy="1172766"/>
            <a:chOff x="1507298" y="3100387"/>
            <a:chExt cx="196214" cy="1172766"/>
          </a:xfrm>
          <a:solidFill>
            <a:schemeClr val="accent5">
              <a:lumMod val="75000"/>
            </a:schemeClr>
          </a:solidFill>
        </p:grpSpPr>
        <p:sp>
          <p:nvSpPr>
            <p:cNvPr id="139" name="Rectangle 138">
              <a:extLst>
                <a:ext uri="{FF2B5EF4-FFF2-40B4-BE49-F238E27FC236}">
                  <a16:creationId xmlns:a16="http://schemas.microsoft.com/office/drawing/2014/main" id="{4E3D6C9F-45FA-48F5-BB9A-7C233AED398C}"/>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Rectangle: Rounded Corners 139">
              <a:extLst>
                <a:ext uri="{FF2B5EF4-FFF2-40B4-BE49-F238E27FC236}">
                  <a16:creationId xmlns:a16="http://schemas.microsoft.com/office/drawing/2014/main" id="{3235FC24-409D-4019-AE07-D8386A047EA5}"/>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1" name="Rectangle: Rounded Corners 140">
              <a:extLst>
                <a:ext uri="{FF2B5EF4-FFF2-40B4-BE49-F238E27FC236}">
                  <a16:creationId xmlns:a16="http://schemas.microsoft.com/office/drawing/2014/main" id="{05AEDEAE-78E7-41B1-ADC8-7E9FB15B669E}"/>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ctangle: Rounded Corners 141">
              <a:extLst>
                <a:ext uri="{FF2B5EF4-FFF2-40B4-BE49-F238E27FC236}">
                  <a16:creationId xmlns:a16="http://schemas.microsoft.com/office/drawing/2014/main" id="{30570EB8-339F-40C9-B6C0-4CE29A777A72}"/>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0188FCB1-40A7-4AB2-8BAB-FED10541F984}"/>
              </a:ext>
            </a:extLst>
          </p:cNvPr>
          <p:cNvGrpSpPr/>
          <p:nvPr/>
        </p:nvGrpSpPr>
        <p:grpSpPr>
          <a:xfrm>
            <a:off x="8067591" y="4068166"/>
            <a:ext cx="675631" cy="440268"/>
            <a:chOff x="5216549" y="3733715"/>
            <a:chExt cx="675631" cy="440268"/>
          </a:xfrm>
        </p:grpSpPr>
        <p:sp>
          <p:nvSpPr>
            <p:cNvPr id="165" name="Freeform: Shape 164">
              <a:extLst>
                <a:ext uri="{FF2B5EF4-FFF2-40B4-BE49-F238E27FC236}">
                  <a16:creationId xmlns:a16="http://schemas.microsoft.com/office/drawing/2014/main" id="{E1074A63-1F0D-4740-AA4C-5FC89F48DE91}"/>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6" name="Freeform: Shape 165">
              <a:extLst>
                <a:ext uri="{FF2B5EF4-FFF2-40B4-BE49-F238E27FC236}">
                  <a16:creationId xmlns:a16="http://schemas.microsoft.com/office/drawing/2014/main" id="{C808B6CF-0830-458E-8363-4E3E4D29A6C9}"/>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7" name="TextBox 166">
              <a:extLst>
                <a:ext uri="{FF2B5EF4-FFF2-40B4-BE49-F238E27FC236}">
                  <a16:creationId xmlns:a16="http://schemas.microsoft.com/office/drawing/2014/main" id="{E0B8076C-5CE9-44E9-B0AC-BFFB7390DF23}"/>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JAK1</a:t>
              </a:r>
            </a:p>
          </p:txBody>
        </p:sp>
      </p:grpSp>
      <p:grpSp>
        <p:nvGrpSpPr>
          <p:cNvPr id="168" name="Group 167">
            <a:extLst>
              <a:ext uri="{FF2B5EF4-FFF2-40B4-BE49-F238E27FC236}">
                <a16:creationId xmlns:a16="http://schemas.microsoft.com/office/drawing/2014/main" id="{84F3CDC1-2DA9-4D11-B50F-3FD056A2C7CE}"/>
              </a:ext>
            </a:extLst>
          </p:cNvPr>
          <p:cNvGrpSpPr/>
          <p:nvPr/>
        </p:nvGrpSpPr>
        <p:grpSpPr>
          <a:xfrm>
            <a:off x="8992315" y="4068166"/>
            <a:ext cx="675631" cy="440268"/>
            <a:chOff x="5216549" y="3733715"/>
            <a:chExt cx="675631" cy="440268"/>
          </a:xfrm>
        </p:grpSpPr>
        <p:sp>
          <p:nvSpPr>
            <p:cNvPr id="169" name="Freeform: Shape 168">
              <a:extLst>
                <a:ext uri="{FF2B5EF4-FFF2-40B4-BE49-F238E27FC236}">
                  <a16:creationId xmlns:a16="http://schemas.microsoft.com/office/drawing/2014/main" id="{0618470F-7556-43D7-A506-8842167DF43E}"/>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Freeform: Shape 169">
              <a:extLst>
                <a:ext uri="{FF2B5EF4-FFF2-40B4-BE49-F238E27FC236}">
                  <a16:creationId xmlns:a16="http://schemas.microsoft.com/office/drawing/2014/main" id="{5F613B10-85E6-43CB-B3E5-362E42E952B4}"/>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1" name="TextBox 170">
              <a:extLst>
                <a:ext uri="{FF2B5EF4-FFF2-40B4-BE49-F238E27FC236}">
                  <a16:creationId xmlns:a16="http://schemas.microsoft.com/office/drawing/2014/main" id="{93196607-11F9-40B1-888C-52DAE249E495}"/>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JAK3</a:t>
              </a:r>
            </a:p>
          </p:txBody>
        </p:sp>
      </p:grpSp>
      <p:grpSp>
        <p:nvGrpSpPr>
          <p:cNvPr id="144" name="Group 143">
            <a:extLst>
              <a:ext uri="{FF2B5EF4-FFF2-40B4-BE49-F238E27FC236}">
                <a16:creationId xmlns:a16="http://schemas.microsoft.com/office/drawing/2014/main" id="{7E4D9F7C-31D6-459B-9D74-240162E61DC1}"/>
              </a:ext>
            </a:extLst>
          </p:cNvPr>
          <p:cNvGrpSpPr/>
          <p:nvPr/>
        </p:nvGrpSpPr>
        <p:grpSpPr>
          <a:xfrm>
            <a:off x="10719181" y="3349113"/>
            <a:ext cx="196214" cy="1172766"/>
            <a:chOff x="1507298" y="3100387"/>
            <a:chExt cx="196214" cy="1172766"/>
          </a:xfrm>
          <a:solidFill>
            <a:schemeClr val="accent5">
              <a:lumMod val="50000"/>
            </a:schemeClr>
          </a:solidFill>
        </p:grpSpPr>
        <p:sp>
          <p:nvSpPr>
            <p:cNvPr id="145" name="Rectangle 144">
              <a:extLst>
                <a:ext uri="{FF2B5EF4-FFF2-40B4-BE49-F238E27FC236}">
                  <a16:creationId xmlns:a16="http://schemas.microsoft.com/office/drawing/2014/main" id="{604D2383-6FBF-498B-B7D2-29010979BEF8}"/>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6" name="Rectangle: Rounded Corners 145">
              <a:extLst>
                <a:ext uri="{FF2B5EF4-FFF2-40B4-BE49-F238E27FC236}">
                  <a16:creationId xmlns:a16="http://schemas.microsoft.com/office/drawing/2014/main" id="{9A91E8BD-2220-43AE-B19D-F35BBB353854}"/>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Rectangle: Rounded Corners 146">
              <a:extLst>
                <a:ext uri="{FF2B5EF4-FFF2-40B4-BE49-F238E27FC236}">
                  <a16:creationId xmlns:a16="http://schemas.microsoft.com/office/drawing/2014/main" id="{EF070683-D4F7-430C-ADF5-BA91A92D5493}"/>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Rectangle: Rounded Corners 147">
              <a:extLst>
                <a:ext uri="{FF2B5EF4-FFF2-40B4-BE49-F238E27FC236}">
                  <a16:creationId xmlns:a16="http://schemas.microsoft.com/office/drawing/2014/main" id="{991D74BD-6A5E-45A2-A969-4EA8A67385DD}"/>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123AFE43-3259-46EC-BAB2-6C0A406CCA1D}"/>
              </a:ext>
            </a:extLst>
          </p:cNvPr>
          <p:cNvGrpSpPr/>
          <p:nvPr/>
        </p:nvGrpSpPr>
        <p:grpSpPr>
          <a:xfrm flipH="1">
            <a:off x="10460476" y="3349113"/>
            <a:ext cx="196214" cy="1172766"/>
            <a:chOff x="1507298" y="3100387"/>
            <a:chExt cx="196214" cy="1172766"/>
          </a:xfrm>
          <a:solidFill>
            <a:schemeClr val="accent5">
              <a:lumMod val="50000"/>
            </a:schemeClr>
          </a:solidFill>
        </p:grpSpPr>
        <p:sp>
          <p:nvSpPr>
            <p:cNvPr id="150" name="Rectangle 149">
              <a:extLst>
                <a:ext uri="{FF2B5EF4-FFF2-40B4-BE49-F238E27FC236}">
                  <a16:creationId xmlns:a16="http://schemas.microsoft.com/office/drawing/2014/main" id="{AF1AADBE-C3D0-4575-A5F1-6110C6EF6B4B}"/>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1" name="Rectangle: Rounded Corners 150">
              <a:extLst>
                <a:ext uri="{FF2B5EF4-FFF2-40B4-BE49-F238E27FC236}">
                  <a16:creationId xmlns:a16="http://schemas.microsoft.com/office/drawing/2014/main" id="{2AE1D3BF-E7A1-4302-A616-971C852B1657}"/>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2" name="Rectangle: Rounded Corners 151">
              <a:extLst>
                <a:ext uri="{FF2B5EF4-FFF2-40B4-BE49-F238E27FC236}">
                  <a16:creationId xmlns:a16="http://schemas.microsoft.com/office/drawing/2014/main" id="{137D9111-FA17-420F-B703-351DE8A2CB56}"/>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3" name="Rectangle: Rounded Corners 152">
              <a:extLst>
                <a:ext uri="{FF2B5EF4-FFF2-40B4-BE49-F238E27FC236}">
                  <a16:creationId xmlns:a16="http://schemas.microsoft.com/office/drawing/2014/main" id="{BC15BDD4-B0DA-4D1C-8FB7-377A29B8D1B7}"/>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72" name="Group 171">
            <a:extLst>
              <a:ext uri="{FF2B5EF4-FFF2-40B4-BE49-F238E27FC236}">
                <a16:creationId xmlns:a16="http://schemas.microsoft.com/office/drawing/2014/main" id="{9FAB182E-A831-4706-A42F-0BCB59972765}"/>
              </a:ext>
            </a:extLst>
          </p:cNvPr>
          <p:cNvGrpSpPr/>
          <p:nvPr/>
        </p:nvGrpSpPr>
        <p:grpSpPr>
          <a:xfrm>
            <a:off x="9892773" y="4068166"/>
            <a:ext cx="675631" cy="440268"/>
            <a:chOff x="5216549" y="3733715"/>
            <a:chExt cx="675631" cy="440268"/>
          </a:xfrm>
        </p:grpSpPr>
        <p:sp>
          <p:nvSpPr>
            <p:cNvPr id="173" name="Freeform: Shape 172">
              <a:extLst>
                <a:ext uri="{FF2B5EF4-FFF2-40B4-BE49-F238E27FC236}">
                  <a16:creationId xmlns:a16="http://schemas.microsoft.com/office/drawing/2014/main" id="{C1405D40-3660-42E5-B6EC-595100335072}"/>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Freeform: Shape 173">
              <a:extLst>
                <a:ext uri="{FF2B5EF4-FFF2-40B4-BE49-F238E27FC236}">
                  <a16:creationId xmlns:a16="http://schemas.microsoft.com/office/drawing/2014/main" id="{EFBA543A-DA40-462B-9379-7A9D1D864D9E}"/>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5" name="TextBox 174">
              <a:extLst>
                <a:ext uri="{FF2B5EF4-FFF2-40B4-BE49-F238E27FC236}">
                  <a16:creationId xmlns:a16="http://schemas.microsoft.com/office/drawing/2014/main" id="{B1ECCE8D-4FB7-48A5-9ABD-516A71EFE237}"/>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grpSp>
        <p:nvGrpSpPr>
          <p:cNvPr id="176" name="Group 175">
            <a:extLst>
              <a:ext uri="{FF2B5EF4-FFF2-40B4-BE49-F238E27FC236}">
                <a16:creationId xmlns:a16="http://schemas.microsoft.com/office/drawing/2014/main" id="{0541067B-012A-42BC-AE35-93A9ACE11981}"/>
              </a:ext>
            </a:extLst>
          </p:cNvPr>
          <p:cNvGrpSpPr/>
          <p:nvPr/>
        </p:nvGrpSpPr>
        <p:grpSpPr>
          <a:xfrm>
            <a:off x="10817497" y="4068166"/>
            <a:ext cx="675631" cy="440268"/>
            <a:chOff x="5216549" y="3733715"/>
            <a:chExt cx="675631" cy="440268"/>
          </a:xfrm>
        </p:grpSpPr>
        <p:sp>
          <p:nvSpPr>
            <p:cNvPr id="177" name="Freeform: Shape 176">
              <a:extLst>
                <a:ext uri="{FF2B5EF4-FFF2-40B4-BE49-F238E27FC236}">
                  <a16:creationId xmlns:a16="http://schemas.microsoft.com/office/drawing/2014/main" id="{FFDB19C0-79AA-40F3-A957-A31C914FD31D}"/>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8E48FEE5-D8F1-4D3F-A338-0F6D51D4B0E8}"/>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9" name="TextBox 178">
              <a:extLst>
                <a:ext uri="{FF2B5EF4-FFF2-40B4-BE49-F238E27FC236}">
                  <a16:creationId xmlns:a16="http://schemas.microsoft.com/office/drawing/2014/main" id="{4BB08D87-367E-40B2-98E1-D9BEF50EBAE4}"/>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cxnSp>
        <p:nvCxnSpPr>
          <p:cNvPr id="74" name="Straight Connector 73">
            <a:extLst>
              <a:ext uri="{FF2B5EF4-FFF2-40B4-BE49-F238E27FC236}">
                <a16:creationId xmlns:a16="http://schemas.microsoft.com/office/drawing/2014/main" id="{3EE40E5B-5AF0-4C31-A4D7-294C49B884F2}"/>
              </a:ext>
            </a:extLst>
          </p:cNvPr>
          <p:cNvCxnSpPr/>
          <p:nvPr/>
        </p:nvCxnSpPr>
        <p:spPr>
          <a:xfrm>
            <a:off x="3391020"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AECB6FE-B3F0-42FE-9387-DFD302786661}"/>
              </a:ext>
            </a:extLst>
          </p:cNvPr>
          <p:cNvGrpSpPr/>
          <p:nvPr/>
        </p:nvGrpSpPr>
        <p:grpSpPr>
          <a:xfrm>
            <a:off x="3343974" y="3349113"/>
            <a:ext cx="196214" cy="1172766"/>
            <a:chOff x="1507298" y="3100387"/>
            <a:chExt cx="196214" cy="1172766"/>
          </a:xfrm>
          <a:solidFill>
            <a:schemeClr val="accent2"/>
          </a:solidFill>
        </p:grpSpPr>
        <p:sp>
          <p:nvSpPr>
            <p:cNvPr id="76" name="Rectangle 75">
              <a:extLst>
                <a:ext uri="{FF2B5EF4-FFF2-40B4-BE49-F238E27FC236}">
                  <a16:creationId xmlns:a16="http://schemas.microsoft.com/office/drawing/2014/main" id="{AEBEBBB1-494F-471A-BE49-D853135B9363}"/>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Rectangle: Rounded Corners 76">
              <a:extLst>
                <a:ext uri="{FF2B5EF4-FFF2-40B4-BE49-F238E27FC236}">
                  <a16:creationId xmlns:a16="http://schemas.microsoft.com/office/drawing/2014/main" id="{AEDEE643-18A0-4CC0-8AA0-9316097741A0}"/>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Rectangle: Rounded Corners 77">
              <a:extLst>
                <a:ext uri="{FF2B5EF4-FFF2-40B4-BE49-F238E27FC236}">
                  <a16:creationId xmlns:a16="http://schemas.microsoft.com/office/drawing/2014/main" id="{572FDDCC-F1A7-4A43-B0D9-029876EE5977}"/>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Rectangle: Rounded Corners 78">
              <a:extLst>
                <a:ext uri="{FF2B5EF4-FFF2-40B4-BE49-F238E27FC236}">
                  <a16:creationId xmlns:a16="http://schemas.microsoft.com/office/drawing/2014/main" id="{04439C05-337B-4092-A0B6-24EA4881CD04}"/>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0" name="Group 79">
            <a:extLst>
              <a:ext uri="{FF2B5EF4-FFF2-40B4-BE49-F238E27FC236}">
                <a16:creationId xmlns:a16="http://schemas.microsoft.com/office/drawing/2014/main" id="{93CBB719-7D81-43DF-9EAD-F6950CB4C8F2}"/>
              </a:ext>
            </a:extLst>
          </p:cNvPr>
          <p:cNvGrpSpPr/>
          <p:nvPr/>
        </p:nvGrpSpPr>
        <p:grpSpPr>
          <a:xfrm flipH="1">
            <a:off x="3085269" y="3349113"/>
            <a:ext cx="196214" cy="1172766"/>
            <a:chOff x="1507298" y="3100387"/>
            <a:chExt cx="196214" cy="1172766"/>
          </a:xfrm>
          <a:solidFill>
            <a:srgbClr val="B07BD7"/>
          </a:solidFill>
        </p:grpSpPr>
        <p:sp>
          <p:nvSpPr>
            <p:cNvPr id="81" name="Rectangle 80">
              <a:extLst>
                <a:ext uri="{FF2B5EF4-FFF2-40B4-BE49-F238E27FC236}">
                  <a16:creationId xmlns:a16="http://schemas.microsoft.com/office/drawing/2014/main" id="{731D876E-BD9D-4DE0-9147-945452DC7DA7}"/>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tangle: Rounded Corners 81">
              <a:extLst>
                <a:ext uri="{FF2B5EF4-FFF2-40B4-BE49-F238E27FC236}">
                  <a16:creationId xmlns:a16="http://schemas.microsoft.com/office/drawing/2014/main" id="{9FD39547-7B1D-4501-ADAE-49939CE51090}"/>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Rectangle: Rounded Corners 82">
              <a:extLst>
                <a:ext uri="{FF2B5EF4-FFF2-40B4-BE49-F238E27FC236}">
                  <a16:creationId xmlns:a16="http://schemas.microsoft.com/office/drawing/2014/main" id="{896DC2AF-E8EE-4C7E-956D-75D7468F40A5}"/>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8E1AAE4B-C8E2-4A32-9112-585A35EA6932}"/>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80" name="Group 179">
            <a:extLst>
              <a:ext uri="{FF2B5EF4-FFF2-40B4-BE49-F238E27FC236}">
                <a16:creationId xmlns:a16="http://schemas.microsoft.com/office/drawing/2014/main" id="{4D47ECBC-63CA-4172-A9BC-815EE4286B9B}"/>
              </a:ext>
            </a:extLst>
          </p:cNvPr>
          <p:cNvGrpSpPr/>
          <p:nvPr/>
        </p:nvGrpSpPr>
        <p:grpSpPr>
          <a:xfrm>
            <a:off x="2512492" y="4068166"/>
            <a:ext cx="675631" cy="440268"/>
            <a:chOff x="5216549" y="3733715"/>
            <a:chExt cx="675631" cy="440268"/>
          </a:xfrm>
        </p:grpSpPr>
        <p:sp>
          <p:nvSpPr>
            <p:cNvPr id="181" name="Freeform: Shape 180">
              <a:extLst>
                <a:ext uri="{FF2B5EF4-FFF2-40B4-BE49-F238E27FC236}">
                  <a16:creationId xmlns:a16="http://schemas.microsoft.com/office/drawing/2014/main" id="{AF25C3C1-EC5A-495B-91DC-B0E610F1B702}"/>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798E11C0-AAA9-44CA-A4EB-E6279296EAB1}"/>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3" name="TextBox 182">
              <a:extLst>
                <a:ext uri="{FF2B5EF4-FFF2-40B4-BE49-F238E27FC236}">
                  <a16:creationId xmlns:a16="http://schemas.microsoft.com/office/drawing/2014/main" id="{E4EB955E-BD5F-4563-A46D-73268332A527}"/>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grpSp>
        <p:nvGrpSpPr>
          <p:cNvPr id="184" name="Group 183">
            <a:extLst>
              <a:ext uri="{FF2B5EF4-FFF2-40B4-BE49-F238E27FC236}">
                <a16:creationId xmlns:a16="http://schemas.microsoft.com/office/drawing/2014/main" id="{4240E5CD-7C66-4838-91A4-E8C28ED4AD1F}"/>
              </a:ext>
            </a:extLst>
          </p:cNvPr>
          <p:cNvGrpSpPr/>
          <p:nvPr/>
        </p:nvGrpSpPr>
        <p:grpSpPr>
          <a:xfrm>
            <a:off x="3432621" y="4068166"/>
            <a:ext cx="675631" cy="440268"/>
            <a:chOff x="5216549" y="3733715"/>
            <a:chExt cx="675631" cy="440268"/>
          </a:xfrm>
        </p:grpSpPr>
        <p:sp>
          <p:nvSpPr>
            <p:cNvPr id="185" name="Freeform: Shape 184">
              <a:extLst>
                <a:ext uri="{FF2B5EF4-FFF2-40B4-BE49-F238E27FC236}">
                  <a16:creationId xmlns:a16="http://schemas.microsoft.com/office/drawing/2014/main" id="{E39789B1-9242-4FB5-B96E-A40203D915EB}"/>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6" name="Freeform: Shape 185">
              <a:extLst>
                <a:ext uri="{FF2B5EF4-FFF2-40B4-BE49-F238E27FC236}">
                  <a16:creationId xmlns:a16="http://schemas.microsoft.com/office/drawing/2014/main" id="{0810D285-EC9C-4511-9054-F113E31A054E}"/>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9C53D9EE-135C-41B5-8F2A-FAC82B65A7E5}"/>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cxnSp>
        <p:nvCxnSpPr>
          <p:cNvPr id="11" name="Straight Connector 10">
            <a:extLst>
              <a:ext uri="{FF2B5EF4-FFF2-40B4-BE49-F238E27FC236}">
                <a16:creationId xmlns:a16="http://schemas.microsoft.com/office/drawing/2014/main" id="{24873D0A-7245-4AD5-932D-83507577EC9C}"/>
              </a:ext>
            </a:extLst>
          </p:cNvPr>
          <p:cNvCxnSpPr/>
          <p:nvPr/>
        </p:nvCxnSpPr>
        <p:spPr>
          <a:xfrm>
            <a:off x="1538669"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B7A71F3-3E2C-4DED-908C-E8A78E4FCB23}"/>
              </a:ext>
            </a:extLst>
          </p:cNvPr>
          <p:cNvGrpSpPr/>
          <p:nvPr/>
        </p:nvGrpSpPr>
        <p:grpSpPr>
          <a:xfrm>
            <a:off x="1491623" y="3349113"/>
            <a:ext cx="196214" cy="1172766"/>
            <a:chOff x="1507298" y="3100387"/>
            <a:chExt cx="196214" cy="1172766"/>
          </a:xfrm>
          <a:solidFill>
            <a:schemeClr val="accent1"/>
          </a:solidFill>
        </p:grpSpPr>
        <p:sp>
          <p:nvSpPr>
            <p:cNvPr id="16" name="Rectangle 15">
              <a:extLst>
                <a:ext uri="{FF2B5EF4-FFF2-40B4-BE49-F238E27FC236}">
                  <a16:creationId xmlns:a16="http://schemas.microsoft.com/office/drawing/2014/main" id="{EE4D8107-C659-4668-BC27-127415FA9BF4}"/>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tangle: Rounded Corners 51">
              <a:extLst>
                <a:ext uri="{FF2B5EF4-FFF2-40B4-BE49-F238E27FC236}">
                  <a16:creationId xmlns:a16="http://schemas.microsoft.com/office/drawing/2014/main" id="{9972E439-94F1-4FF3-B1BC-CA09EB86D0E4}"/>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Rounded Corners 52">
              <a:extLst>
                <a:ext uri="{FF2B5EF4-FFF2-40B4-BE49-F238E27FC236}">
                  <a16:creationId xmlns:a16="http://schemas.microsoft.com/office/drawing/2014/main" id="{42C71413-C07B-4935-A886-1A0E2B4ABF5E}"/>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637FAA92-6CA0-4879-A624-F8E4F19E2C76}"/>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id="{202CEB2A-60BA-4AE3-9ADA-515AC18D259C}"/>
              </a:ext>
            </a:extLst>
          </p:cNvPr>
          <p:cNvGrpSpPr/>
          <p:nvPr/>
        </p:nvGrpSpPr>
        <p:grpSpPr>
          <a:xfrm flipH="1">
            <a:off x="1232918" y="3349113"/>
            <a:ext cx="196214" cy="1172766"/>
            <a:chOff x="1507298" y="3100387"/>
            <a:chExt cx="196214" cy="1172766"/>
          </a:xfrm>
          <a:solidFill>
            <a:srgbClr val="B07BD7"/>
          </a:solidFill>
        </p:grpSpPr>
        <p:sp>
          <p:nvSpPr>
            <p:cNvPr id="68" name="Rectangle 67">
              <a:extLst>
                <a:ext uri="{FF2B5EF4-FFF2-40B4-BE49-F238E27FC236}">
                  <a16:creationId xmlns:a16="http://schemas.microsoft.com/office/drawing/2014/main" id="{07DA591A-555D-4DD9-A862-4E18C8728144}"/>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Rectangle: Rounded Corners 68">
              <a:extLst>
                <a:ext uri="{FF2B5EF4-FFF2-40B4-BE49-F238E27FC236}">
                  <a16:creationId xmlns:a16="http://schemas.microsoft.com/office/drawing/2014/main" id="{B9F4A3C8-0700-488F-87C3-8522E7DC78A2}"/>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tangle: Rounded Corners 69">
              <a:extLst>
                <a:ext uri="{FF2B5EF4-FFF2-40B4-BE49-F238E27FC236}">
                  <a16:creationId xmlns:a16="http://schemas.microsoft.com/office/drawing/2014/main" id="{5428D92D-D699-4744-9864-F643033F4378}"/>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Rounded Corners 70">
              <a:extLst>
                <a:ext uri="{FF2B5EF4-FFF2-40B4-BE49-F238E27FC236}">
                  <a16:creationId xmlns:a16="http://schemas.microsoft.com/office/drawing/2014/main" id="{21EFB986-72B0-45D3-8243-59F6CD913E04}"/>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88" name="Group 187">
            <a:extLst>
              <a:ext uri="{FF2B5EF4-FFF2-40B4-BE49-F238E27FC236}">
                <a16:creationId xmlns:a16="http://schemas.microsoft.com/office/drawing/2014/main" id="{74F7DF5A-F70C-4689-BBAA-355CF2542B4B}"/>
              </a:ext>
            </a:extLst>
          </p:cNvPr>
          <p:cNvGrpSpPr/>
          <p:nvPr/>
        </p:nvGrpSpPr>
        <p:grpSpPr>
          <a:xfrm>
            <a:off x="657296" y="4068166"/>
            <a:ext cx="675631" cy="440268"/>
            <a:chOff x="5216549" y="3733715"/>
            <a:chExt cx="675631" cy="440268"/>
          </a:xfrm>
        </p:grpSpPr>
        <p:sp>
          <p:nvSpPr>
            <p:cNvPr id="189" name="Freeform: Shape 188">
              <a:extLst>
                <a:ext uri="{FF2B5EF4-FFF2-40B4-BE49-F238E27FC236}">
                  <a16:creationId xmlns:a16="http://schemas.microsoft.com/office/drawing/2014/main" id="{696F7878-0861-4A88-9CAA-3572F5512629}"/>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0" name="Freeform: Shape 189">
              <a:extLst>
                <a:ext uri="{FF2B5EF4-FFF2-40B4-BE49-F238E27FC236}">
                  <a16:creationId xmlns:a16="http://schemas.microsoft.com/office/drawing/2014/main" id="{E2304577-6128-4728-B4C2-7ED77C157F57}"/>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1" name="TextBox 190">
              <a:extLst>
                <a:ext uri="{FF2B5EF4-FFF2-40B4-BE49-F238E27FC236}">
                  <a16:creationId xmlns:a16="http://schemas.microsoft.com/office/drawing/2014/main" id="{0C749C0A-4E42-47B8-8AA9-E813D955C9E8}"/>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grpSp>
        <p:nvGrpSpPr>
          <p:cNvPr id="193" name="Group 192">
            <a:extLst>
              <a:ext uri="{FF2B5EF4-FFF2-40B4-BE49-F238E27FC236}">
                <a16:creationId xmlns:a16="http://schemas.microsoft.com/office/drawing/2014/main" id="{9548D172-1DF3-45AF-8B6D-41C84343F756}"/>
              </a:ext>
            </a:extLst>
          </p:cNvPr>
          <p:cNvGrpSpPr/>
          <p:nvPr/>
        </p:nvGrpSpPr>
        <p:grpSpPr>
          <a:xfrm>
            <a:off x="1589059" y="4068166"/>
            <a:ext cx="675631" cy="440268"/>
            <a:chOff x="5216549" y="3733715"/>
            <a:chExt cx="675631" cy="440268"/>
          </a:xfrm>
        </p:grpSpPr>
        <p:sp>
          <p:nvSpPr>
            <p:cNvPr id="194" name="Freeform: Shape 193">
              <a:extLst>
                <a:ext uri="{FF2B5EF4-FFF2-40B4-BE49-F238E27FC236}">
                  <a16:creationId xmlns:a16="http://schemas.microsoft.com/office/drawing/2014/main" id="{34E6CE2E-6D29-4DF4-A005-8DCD442E3FCC}"/>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5" name="Freeform: Shape 194">
              <a:extLst>
                <a:ext uri="{FF2B5EF4-FFF2-40B4-BE49-F238E27FC236}">
                  <a16:creationId xmlns:a16="http://schemas.microsoft.com/office/drawing/2014/main" id="{387C4EB5-CBBB-447F-A893-72614AC90995}"/>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6" name="TextBox 195">
              <a:extLst>
                <a:ext uri="{FF2B5EF4-FFF2-40B4-BE49-F238E27FC236}">
                  <a16:creationId xmlns:a16="http://schemas.microsoft.com/office/drawing/2014/main" id="{6A6578E0-294D-4AD0-A4F3-E6D117B26A48}"/>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cxnSp>
        <p:nvCxnSpPr>
          <p:cNvPr id="86" name="Straight Connector 85">
            <a:extLst>
              <a:ext uri="{FF2B5EF4-FFF2-40B4-BE49-F238E27FC236}">
                <a16:creationId xmlns:a16="http://schemas.microsoft.com/office/drawing/2014/main" id="{0F8D5508-EBB3-4684-A06C-7722639A527F}"/>
              </a:ext>
            </a:extLst>
          </p:cNvPr>
          <p:cNvCxnSpPr/>
          <p:nvPr/>
        </p:nvCxnSpPr>
        <p:spPr>
          <a:xfrm>
            <a:off x="5263157"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20579B5C-A76C-471E-A19D-6F97D9E3254C}"/>
              </a:ext>
            </a:extLst>
          </p:cNvPr>
          <p:cNvGrpSpPr/>
          <p:nvPr/>
        </p:nvGrpSpPr>
        <p:grpSpPr>
          <a:xfrm>
            <a:off x="5216111" y="3349113"/>
            <a:ext cx="196214" cy="1172766"/>
            <a:chOff x="1507298" y="3100387"/>
            <a:chExt cx="196214" cy="1172766"/>
          </a:xfrm>
          <a:solidFill>
            <a:schemeClr val="accent4">
              <a:lumMod val="60000"/>
              <a:lumOff val="40000"/>
            </a:schemeClr>
          </a:solidFill>
        </p:grpSpPr>
        <p:sp>
          <p:nvSpPr>
            <p:cNvPr id="88" name="Rectangle 87">
              <a:extLst>
                <a:ext uri="{FF2B5EF4-FFF2-40B4-BE49-F238E27FC236}">
                  <a16:creationId xmlns:a16="http://schemas.microsoft.com/office/drawing/2014/main" id="{5C4CFD69-77E8-4E2F-AD3A-A92B803AC9CD}"/>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9" name="Rectangle: Rounded Corners 88">
              <a:extLst>
                <a:ext uri="{FF2B5EF4-FFF2-40B4-BE49-F238E27FC236}">
                  <a16:creationId xmlns:a16="http://schemas.microsoft.com/office/drawing/2014/main" id="{2F4CF5D8-5C71-40BD-ADF7-5DC74D79A51C}"/>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Rectangle: Rounded Corners 89">
              <a:extLst>
                <a:ext uri="{FF2B5EF4-FFF2-40B4-BE49-F238E27FC236}">
                  <a16:creationId xmlns:a16="http://schemas.microsoft.com/office/drawing/2014/main" id="{024D7A36-7180-4E18-8E71-7370AADD637B}"/>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Rectangle: Rounded Corners 90">
              <a:extLst>
                <a:ext uri="{FF2B5EF4-FFF2-40B4-BE49-F238E27FC236}">
                  <a16:creationId xmlns:a16="http://schemas.microsoft.com/office/drawing/2014/main" id="{4CBFC914-E520-46D9-A5E3-4C222184AD68}"/>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3" name="Group 92">
            <a:extLst>
              <a:ext uri="{FF2B5EF4-FFF2-40B4-BE49-F238E27FC236}">
                <a16:creationId xmlns:a16="http://schemas.microsoft.com/office/drawing/2014/main" id="{1EE3691B-46C4-43CA-A6E8-3FB0CC9FA99C}"/>
              </a:ext>
            </a:extLst>
          </p:cNvPr>
          <p:cNvGrpSpPr/>
          <p:nvPr/>
        </p:nvGrpSpPr>
        <p:grpSpPr>
          <a:xfrm flipH="1">
            <a:off x="4957406" y="3349113"/>
            <a:ext cx="196214" cy="1172766"/>
            <a:chOff x="1507298" y="3100387"/>
            <a:chExt cx="196214" cy="1172766"/>
          </a:xfrm>
          <a:solidFill>
            <a:schemeClr val="bg2"/>
          </a:solidFill>
        </p:grpSpPr>
        <p:sp>
          <p:nvSpPr>
            <p:cNvPr id="119" name="Rectangle 118">
              <a:extLst>
                <a:ext uri="{FF2B5EF4-FFF2-40B4-BE49-F238E27FC236}">
                  <a16:creationId xmlns:a16="http://schemas.microsoft.com/office/drawing/2014/main" id="{4D360009-BC9F-463C-A7D5-B04D85438EDD}"/>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Rounded Corners 119">
              <a:extLst>
                <a:ext uri="{FF2B5EF4-FFF2-40B4-BE49-F238E27FC236}">
                  <a16:creationId xmlns:a16="http://schemas.microsoft.com/office/drawing/2014/main" id="{09BF049F-D5E9-43DE-ACAC-7D5ADC4FD57C}"/>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Rectangle: Rounded Corners 120">
              <a:extLst>
                <a:ext uri="{FF2B5EF4-FFF2-40B4-BE49-F238E27FC236}">
                  <a16:creationId xmlns:a16="http://schemas.microsoft.com/office/drawing/2014/main" id="{88291472-4589-4E09-AF00-DA928264FD94}"/>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Rectangle: Rounded Corners 121">
              <a:extLst>
                <a:ext uri="{FF2B5EF4-FFF2-40B4-BE49-F238E27FC236}">
                  <a16:creationId xmlns:a16="http://schemas.microsoft.com/office/drawing/2014/main" id="{45320918-C4B1-4A79-B411-A15300B508D5}"/>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FF565A45-7C1C-4B2F-9446-9E1CA303887E}"/>
              </a:ext>
            </a:extLst>
          </p:cNvPr>
          <p:cNvGrpSpPr/>
          <p:nvPr/>
        </p:nvGrpSpPr>
        <p:grpSpPr>
          <a:xfrm>
            <a:off x="5305191" y="4068166"/>
            <a:ext cx="675631" cy="440268"/>
            <a:chOff x="5216549" y="3733715"/>
            <a:chExt cx="675631" cy="440268"/>
          </a:xfrm>
        </p:grpSpPr>
        <p:sp>
          <p:nvSpPr>
            <p:cNvPr id="24" name="Freeform: Shape 23">
              <a:extLst>
                <a:ext uri="{FF2B5EF4-FFF2-40B4-BE49-F238E27FC236}">
                  <a16:creationId xmlns:a16="http://schemas.microsoft.com/office/drawing/2014/main" id="{3DE3F591-5151-453C-84AE-260D18955EE3}"/>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4" name="Freeform: Shape 153">
              <a:extLst>
                <a:ext uri="{FF2B5EF4-FFF2-40B4-BE49-F238E27FC236}">
                  <a16:creationId xmlns:a16="http://schemas.microsoft.com/office/drawing/2014/main" id="{DE9EAA74-FC81-49D7-B192-391CB47868EF}"/>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BBAC5111-8D25-40B7-A94C-7C2AF6AE8D92}"/>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JAK1</a:t>
              </a:r>
            </a:p>
          </p:txBody>
        </p:sp>
      </p:grpSp>
      <p:grpSp>
        <p:nvGrpSpPr>
          <p:cNvPr id="197" name="Group 196">
            <a:extLst>
              <a:ext uri="{FF2B5EF4-FFF2-40B4-BE49-F238E27FC236}">
                <a16:creationId xmlns:a16="http://schemas.microsoft.com/office/drawing/2014/main" id="{9FEE7451-C993-4967-B487-BE5DFE1E853A}"/>
              </a:ext>
            </a:extLst>
          </p:cNvPr>
          <p:cNvGrpSpPr/>
          <p:nvPr/>
        </p:nvGrpSpPr>
        <p:grpSpPr>
          <a:xfrm>
            <a:off x="4379029" y="4068166"/>
            <a:ext cx="675631" cy="440268"/>
            <a:chOff x="5216549" y="3733715"/>
            <a:chExt cx="675631" cy="440268"/>
          </a:xfrm>
        </p:grpSpPr>
        <p:sp>
          <p:nvSpPr>
            <p:cNvPr id="198" name="Freeform: Shape 197">
              <a:extLst>
                <a:ext uri="{FF2B5EF4-FFF2-40B4-BE49-F238E27FC236}">
                  <a16:creationId xmlns:a16="http://schemas.microsoft.com/office/drawing/2014/main" id="{4FCA605A-2786-4AB2-99FD-667FC529F094}"/>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9" name="Freeform: Shape 198">
              <a:extLst>
                <a:ext uri="{FF2B5EF4-FFF2-40B4-BE49-F238E27FC236}">
                  <a16:creationId xmlns:a16="http://schemas.microsoft.com/office/drawing/2014/main" id="{E76A735F-5104-4052-930C-7A4539111631}"/>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TextBox 199">
              <a:extLst>
                <a:ext uri="{FF2B5EF4-FFF2-40B4-BE49-F238E27FC236}">
                  <a16:creationId xmlns:a16="http://schemas.microsoft.com/office/drawing/2014/main" id="{5F9F9C0E-B129-4B45-9B57-67B21D152F62}"/>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cxnSp>
        <p:nvCxnSpPr>
          <p:cNvPr id="22" name="Straight Connector 21">
            <a:extLst>
              <a:ext uri="{FF2B5EF4-FFF2-40B4-BE49-F238E27FC236}">
                <a16:creationId xmlns:a16="http://schemas.microsoft.com/office/drawing/2014/main" id="{1B199B9F-1D81-41B7-AEFE-93FB2A88FE52}"/>
              </a:ext>
            </a:extLst>
          </p:cNvPr>
          <p:cNvCxnSpPr>
            <a:cxnSpLocks/>
          </p:cNvCxnSpPr>
          <p:nvPr/>
        </p:nvCxnSpPr>
        <p:spPr>
          <a:xfrm>
            <a:off x="362262" y="3965186"/>
            <a:ext cx="1084630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0D8F72F-7E81-4758-BD87-9D352CFA1DC3}"/>
              </a:ext>
            </a:extLst>
          </p:cNvPr>
          <p:cNvSpPr txBox="1"/>
          <p:nvPr/>
        </p:nvSpPr>
        <p:spPr>
          <a:xfrm>
            <a:off x="1055444" y="2729501"/>
            <a:ext cx="841834" cy="408623"/>
          </a:xfrm>
          <a:prstGeom prst="round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IL-12</a:t>
            </a:r>
          </a:p>
        </p:txBody>
      </p:sp>
      <p:sp>
        <p:nvSpPr>
          <p:cNvPr id="201" name="TextBox 200">
            <a:extLst>
              <a:ext uri="{FF2B5EF4-FFF2-40B4-BE49-F238E27FC236}">
                <a16:creationId xmlns:a16="http://schemas.microsoft.com/office/drawing/2014/main" id="{3CE913B9-5B39-4BFC-8AD4-DB16A3FB9D63}"/>
              </a:ext>
            </a:extLst>
          </p:cNvPr>
          <p:cNvSpPr txBox="1"/>
          <p:nvPr/>
        </p:nvSpPr>
        <p:spPr>
          <a:xfrm>
            <a:off x="2888020" y="2729501"/>
            <a:ext cx="841834" cy="408623"/>
          </a:xfrm>
          <a:prstGeom prst="round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IL-23</a:t>
            </a:r>
          </a:p>
        </p:txBody>
      </p:sp>
      <p:sp>
        <p:nvSpPr>
          <p:cNvPr id="202" name="TextBox 201">
            <a:extLst>
              <a:ext uri="{FF2B5EF4-FFF2-40B4-BE49-F238E27FC236}">
                <a16:creationId xmlns:a16="http://schemas.microsoft.com/office/drawing/2014/main" id="{91FB4840-AC19-40F3-97CC-379D398C0E03}"/>
              </a:ext>
            </a:extLst>
          </p:cNvPr>
          <p:cNvSpPr txBox="1"/>
          <p:nvPr/>
        </p:nvSpPr>
        <p:spPr>
          <a:xfrm>
            <a:off x="4718533" y="2729501"/>
            <a:ext cx="949064" cy="408623"/>
          </a:xfrm>
          <a:prstGeom prst="roundRect">
            <a:avLst/>
          </a:prstGeom>
          <a:solidFill>
            <a:schemeClr val="accent6"/>
          </a:solidFill>
          <a:ln>
            <a:noFill/>
          </a:ln>
          <a:effectLst/>
          <a:scene3d>
            <a:camera prst="orthographicFront">
              <a:rot lat="0" lon="0" rev="0"/>
            </a:camera>
            <a:lightRig rig="contrasting" dir="t">
              <a:rot lat="0" lon="0" rev="7800000"/>
            </a:lightRig>
          </a:scene3d>
          <a:sp3d>
            <a:bevelT w="139700" h="139700"/>
          </a:sp3d>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IFN</a:t>
            </a:r>
            <a:r>
              <a:rPr kumimoji="0" lang="el-G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α</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03" name="TextBox 202">
            <a:extLst>
              <a:ext uri="{FF2B5EF4-FFF2-40B4-BE49-F238E27FC236}">
                <a16:creationId xmlns:a16="http://schemas.microsoft.com/office/drawing/2014/main" id="{CE20EB8C-906F-4F4F-A74C-3C254236D82A}"/>
              </a:ext>
            </a:extLst>
          </p:cNvPr>
          <p:cNvSpPr txBox="1"/>
          <p:nvPr/>
        </p:nvSpPr>
        <p:spPr>
          <a:xfrm>
            <a:off x="6224028" y="2729501"/>
            <a:ext cx="733985" cy="408623"/>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IFN</a:t>
            </a:r>
            <a:r>
              <a:rPr kumimoji="0" lang="el-G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γ</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04" name="TextBox 203">
            <a:extLst>
              <a:ext uri="{FF2B5EF4-FFF2-40B4-BE49-F238E27FC236}">
                <a16:creationId xmlns:a16="http://schemas.microsoft.com/office/drawing/2014/main" id="{D8925079-AAA4-4021-8395-8868C5DD46CB}"/>
              </a:ext>
            </a:extLst>
          </p:cNvPr>
          <p:cNvSpPr txBox="1"/>
          <p:nvPr/>
        </p:nvSpPr>
        <p:spPr>
          <a:xfrm>
            <a:off x="7056243" y="2729501"/>
            <a:ext cx="733985" cy="408623"/>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IL-6</a:t>
            </a:r>
          </a:p>
        </p:txBody>
      </p:sp>
      <p:sp>
        <p:nvSpPr>
          <p:cNvPr id="205" name="TextBox 204">
            <a:extLst>
              <a:ext uri="{FF2B5EF4-FFF2-40B4-BE49-F238E27FC236}">
                <a16:creationId xmlns:a16="http://schemas.microsoft.com/office/drawing/2014/main" id="{FDBD28B6-9844-473E-AF7C-6E6516571D3D}"/>
              </a:ext>
            </a:extLst>
          </p:cNvPr>
          <p:cNvSpPr txBox="1"/>
          <p:nvPr/>
        </p:nvSpPr>
        <p:spPr>
          <a:xfrm>
            <a:off x="8060712" y="2822601"/>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IL-15</a:t>
            </a:r>
          </a:p>
        </p:txBody>
      </p:sp>
      <p:sp>
        <p:nvSpPr>
          <p:cNvPr id="206" name="TextBox 205">
            <a:extLst>
              <a:ext uri="{FF2B5EF4-FFF2-40B4-BE49-F238E27FC236}">
                <a16:creationId xmlns:a16="http://schemas.microsoft.com/office/drawing/2014/main" id="{913D9019-4DEB-4925-B7B2-12FD5F6294F6}"/>
              </a:ext>
            </a:extLst>
          </p:cNvPr>
          <p:cNvSpPr txBox="1"/>
          <p:nvPr/>
        </p:nvSpPr>
        <p:spPr>
          <a:xfrm>
            <a:off x="8892927" y="2822601"/>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IL-21</a:t>
            </a:r>
          </a:p>
        </p:txBody>
      </p:sp>
      <p:sp>
        <p:nvSpPr>
          <p:cNvPr id="207" name="TextBox 206">
            <a:extLst>
              <a:ext uri="{FF2B5EF4-FFF2-40B4-BE49-F238E27FC236}">
                <a16:creationId xmlns:a16="http://schemas.microsoft.com/office/drawing/2014/main" id="{347B4036-1865-4CBB-B865-E400AEE3E2D1}"/>
              </a:ext>
            </a:extLst>
          </p:cNvPr>
          <p:cNvSpPr txBox="1"/>
          <p:nvPr/>
        </p:nvSpPr>
        <p:spPr>
          <a:xfrm>
            <a:off x="8060712" y="2463643"/>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IL-7</a:t>
            </a:r>
          </a:p>
        </p:txBody>
      </p:sp>
      <p:sp>
        <p:nvSpPr>
          <p:cNvPr id="208" name="TextBox 207">
            <a:extLst>
              <a:ext uri="{FF2B5EF4-FFF2-40B4-BE49-F238E27FC236}">
                <a16:creationId xmlns:a16="http://schemas.microsoft.com/office/drawing/2014/main" id="{DDD06DC3-153F-4C65-9C9C-FF8CF5821513}"/>
              </a:ext>
            </a:extLst>
          </p:cNvPr>
          <p:cNvSpPr txBox="1"/>
          <p:nvPr/>
        </p:nvSpPr>
        <p:spPr>
          <a:xfrm>
            <a:off x="8892927" y="2463643"/>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IL-9</a:t>
            </a:r>
          </a:p>
        </p:txBody>
      </p:sp>
      <p:sp>
        <p:nvSpPr>
          <p:cNvPr id="209" name="TextBox 208">
            <a:extLst>
              <a:ext uri="{FF2B5EF4-FFF2-40B4-BE49-F238E27FC236}">
                <a16:creationId xmlns:a16="http://schemas.microsoft.com/office/drawing/2014/main" id="{C48AA7BC-97A8-4ED4-AC34-E820AA23D327}"/>
              </a:ext>
            </a:extLst>
          </p:cNvPr>
          <p:cNvSpPr txBox="1"/>
          <p:nvPr/>
        </p:nvSpPr>
        <p:spPr>
          <a:xfrm>
            <a:off x="8060712" y="2107530"/>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IL-2</a:t>
            </a:r>
          </a:p>
        </p:txBody>
      </p:sp>
      <p:sp>
        <p:nvSpPr>
          <p:cNvPr id="210" name="TextBox 209">
            <a:extLst>
              <a:ext uri="{FF2B5EF4-FFF2-40B4-BE49-F238E27FC236}">
                <a16:creationId xmlns:a16="http://schemas.microsoft.com/office/drawing/2014/main" id="{B4064F19-BD6C-42F7-8078-2AC92BD2FB0F}"/>
              </a:ext>
            </a:extLst>
          </p:cNvPr>
          <p:cNvSpPr txBox="1"/>
          <p:nvPr/>
        </p:nvSpPr>
        <p:spPr>
          <a:xfrm>
            <a:off x="8892927" y="2107530"/>
            <a:ext cx="733985" cy="306467"/>
          </a:xfrm>
          <a:prstGeom prst="round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IL-4</a:t>
            </a:r>
          </a:p>
        </p:txBody>
      </p:sp>
      <p:sp>
        <p:nvSpPr>
          <p:cNvPr id="211" name="TextBox 210">
            <a:extLst>
              <a:ext uri="{FF2B5EF4-FFF2-40B4-BE49-F238E27FC236}">
                <a16:creationId xmlns:a16="http://schemas.microsoft.com/office/drawing/2014/main" id="{69DD280F-8480-44E2-9AD0-968ED6317531}"/>
              </a:ext>
            </a:extLst>
          </p:cNvPr>
          <p:cNvSpPr txBox="1"/>
          <p:nvPr/>
        </p:nvSpPr>
        <p:spPr>
          <a:xfrm>
            <a:off x="9865405" y="2822601"/>
            <a:ext cx="733985" cy="306467"/>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TPO</a:t>
            </a:r>
          </a:p>
        </p:txBody>
      </p:sp>
      <p:sp>
        <p:nvSpPr>
          <p:cNvPr id="212" name="TextBox 211">
            <a:extLst>
              <a:ext uri="{FF2B5EF4-FFF2-40B4-BE49-F238E27FC236}">
                <a16:creationId xmlns:a16="http://schemas.microsoft.com/office/drawing/2014/main" id="{5A3ED2FB-AA58-4DC2-9600-3C7CD77F3DC1}"/>
              </a:ext>
            </a:extLst>
          </p:cNvPr>
          <p:cNvSpPr txBox="1"/>
          <p:nvPr/>
        </p:nvSpPr>
        <p:spPr>
          <a:xfrm>
            <a:off x="10697620" y="2822834"/>
            <a:ext cx="733985" cy="306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Leptin</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13" name="TextBox 212">
            <a:extLst>
              <a:ext uri="{FF2B5EF4-FFF2-40B4-BE49-F238E27FC236}">
                <a16:creationId xmlns:a16="http://schemas.microsoft.com/office/drawing/2014/main" id="{D72CA1A2-F30B-48DE-9A68-805756861CF1}"/>
              </a:ext>
            </a:extLst>
          </p:cNvPr>
          <p:cNvSpPr txBox="1"/>
          <p:nvPr/>
        </p:nvSpPr>
        <p:spPr>
          <a:xfrm>
            <a:off x="9865405" y="2463876"/>
            <a:ext cx="733985" cy="306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GM-CSF</a:t>
            </a:r>
          </a:p>
        </p:txBody>
      </p:sp>
      <p:sp>
        <p:nvSpPr>
          <p:cNvPr id="214" name="TextBox 213">
            <a:extLst>
              <a:ext uri="{FF2B5EF4-FFF2-40B4-BE49-F238E27FC236}">
                <a16:creationId xmlns:a16="http://schemas.microsoft.com/office/drawing/2014/main" id="{3412E6EB-BBD4-407E-830E-CC605F6BCA36}"/>
              </a:ext>
            </a:extLst>
          </p:cNvPr>
          <p:cNvSpPr txBox="1"/>
          <p:nvPr/>
        </p:nvSpPr>
        <p:spPr>
          <a:xfrm>
            <a:off x="10697620" y="2463876"/>
            <a:ext cx="733985" cy="306000"/>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Prolactin</a:t>
            </a:r>
          </a:p>
        </p:txBody>
      </p:sp>
      <p:sp>
        <p:nvSpPr>
          <p:cNvPr id="215" name="TextBox 214">
            <a:extLst>
              <a:ext uri="{FF2B5EF4-FFF2-40B4-BE49-F238E27FC236}">
                <a16:creationId xmlns:a16="http://schemas.microsoft.com/office/drawing/2014/main" id="{98F0A9DE-CFDF-4649-9B9B-065D45FDE7F4}"/>
              </a:ext>
            </a:extLst>
          </p:cNvPr>
          <p:cNvSpPr txBox="1"/>
          <p:nvPr/>
        </p:nvSpPr>
        <p:spPr>
          <a:xfrm>
            <a:off x="9865405" y="2107530"/>
            <a:ext cx="733985" cy="306467"/>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EPO</a:t>
            </a:r>
          </a:p>
        </p:txBody>
      </p:sp>
      <p:sp>
        <p:nvSpPr>
          <p:cNvPr id="216" name="TextBox 215">
            <a:extLst>
              <a:ext uri="{FF2B5EF4-FFF2-40B4-BE49-F238E27FC236}">
                <a16:creationId xmlns:a16="http://schemas.microsoft.com/office/drawing/2014/main" id="{35883822-5C73-45CE-9264-66F048772B76}"/>
              </a:ext>
            </a:extLst>
          </p:cNvPr>
          <p:cNvSpPr txBox="1"/>
          <p:nvPr/>
        </p:nvSpPr>
        <p:spPr>
          <a:xfrm>
            <a:off x="10697620" y="2107530"/>
            <a:ext cx="733985" cy="306467"/>
          </a:xfrm>
          <a:prstGeom prst="round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GH</a:t>
            </a:r>
          </a:p>
        </p:txBody>
      </p:sp>
      <p:cxnSp>
        <p:nvCxnSpPr>
          <p:cNvPr id="46" name="Straight Connector 45">
            <a:extLst>
              <a:ext uri="{FF2B5EF4-FFF2-40B4-BE49-F238E27FC236}">
                <a16:creationId xmlns:a16="http://schemas.microsoft.com/office/drawing/2014/main" id="{E2470B7D-87B1-405F-A2F5-EB5484782634}"/>
              </a:ext>
            </a:extLst>
          </p:cNvPr>
          <p:cNvCxnSpPr>
            <a:cxnSpLocks/>
            <a:stCxn id="38" idx="2"/>
          </p:cNvCxnSpPr>
          <p:nvPr/>
        </p:nvCxnSpPr>
        <p:spPr>
          <a:xfrm flipH="1" flipV="1">
            <a:off x="6096001" y="1340768"/>
            <a:ext cx="0" cy="360220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6DA16-A473-4465-90FC-5261A8C3C5C1}"/>
              </a:ext>
            </a:extLst>
          </p:cNvPr>
          <p:cNvSpPr txBox="1"/>
          <p:nvPr/>
        </p:nvSpPr>
        <p:spPr>
          <a:xfrm>
            <a:off x="10957534" y="4653749"/>
            <a:ext cx="8709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cytoplasm</a:t>
            </a:r>
          </a:p>
        </p:txBody>
      </p:sp>
    </p:spTree>
    <p:extLst>
      <p:ext uri="{BB962C8B-B14F-4D97-AF65-F5344CB8AC3E}">
        <p14:creationId xmlns:p14="http://schemas.microsoft.com/office/powerpoint/2010/main" val="319220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9BDC1E-7989-48FE-B691-11773DB9E7DB}"/>
              </a:ext>
            </a:extLst>
          </p:cNvPr>
          <p:cNvSpPr>
            <a:spLocks noGrp="1"/>
          </p:cNvSpPr>
          <p:nvPr>
            <p:ph type="title"/>
          </p:nvPr>
        </p:nvSpPr>
        <p:spPr>
          <a:xfrm>
            <a:off x="335360" y="116632"/>
            <a:ext cx="11521280" cy="1008112"/>
          </a:xfrm>
        </p:spPr>
        <p:txBody>
          <a:bodyPr/>
          <a:lstStyle/>
          <a:p>
            <a:r>
              <a:rPr lang="en-US" dirty="0"/>
              <a:t>TYK2 signaling</a:t>
            </a:r>
          </a:p>
        </p:txBody>
      </p:sp>
      <p:sp>
        <p:nvSpPr>
          <p:cNvPr id="8" name="Text Placeholder 7">
            <a:extLst>
              <a:ext uri="{FF2B5EF4-FFF2-40B4-BE49-F238E27FC236}">
                <a16:creationId xmlns:a16="http://schemas.microsoft.com/office/drawing/2014/main" id="{56CAB9E6-9796-42AE-88E0-E7ECC7227925}"/>
              </a:ext>
            </a:extLst>
          </p:cNvPr>
          <p:cNvSpPr>
            <a:spLocks noGrp="1"/>
          </p:cNvSpPr>
          <p:nvPr>
            <p:ph type="body" sz="quarter" idx="10"/>
          </p:nvPr>
        </p:nvSpPr>
        <p:spPr>
          <a:xfrm>
            <a:off x="245421" y="6298234"/>
            <a:ext cx="8298851" cy="515142"/>
          </a:xfrm>
        </p:spPr>
        <p:txBody>
          <a:bodyPr/>
          <a:lstStyle/>
          <a:p>
            <a:r>
              <a:rPr lang="en-US" dirty="0"/>
              <a:t>ATP, adenosine triphosphate</a:t>
            </a:r>
          </a:p>
          <a:p>
            <a:r>
              <a:rPr lang="en-US" dirty="0"/>
              <a:t>1. </a:t>
            </a:r>
            <a:r>
              <a:rPr lang="en-US" dirty="0" err="1"/>
              <a:t>Gillooly</a:t>
            </a:r>
            <a:r>
              <a:rPr lang="en-US" dirty="0"/>
              <a:t> K, et al. ACR 2016, Washington, #11L; 2. Catlett IM, et al. EULAR 2017, Madrid, #SAT0226</a:t>
            </a:r>
            <a:endParaRPr lang="en-US" sz="1000" dirty="0"/>
          </a:p>
        </p:txBody>
      </p:sp>
      <p:sp>
        <p:nvSpPr>
          <p:cNvPr id="3" name="Rectangle 2">
            <a:extLst>
              <a:ext uri="{FF2B5EF4-FFF2-40B4-BE49-F238E27FC236}">
                <a16:creationId xmlns:a16="http://schemas.microsoft.com/office/drawing/2014/main" id="{CE6A9880-7E45-4F8E-BD64-263DD762639A}"/>
              </a:ext>
            </a:extLst>
          </p:cNvPr>
          <p:cNvSpPr/>
          <p:nvPr/>
        </p:nvSpPr>
        <p:spPr>
          <a:xfrm>
            <a:off x="8180587" y="5512176"/>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0462815-A8D6-46DA-BCEA-7C6D2EEEC1D3}"/>
              </a:ext>
            </a:extLst>
          </p:cNvPr>
          <p:cNvSpPr txBox="1"/>
          <p:nvPr/>
        </p:nvSpPr>
        <p:spPr>
          <a:xfrm>
            <a:off x="7320136" y="1414517"/>
            <a:ext cx="41767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Unique binding site of BMS-956165 makes it highly selective for TYK2</a:t>
            </a:r>
            <a:r>
              <a:rPr kumimoji="0" lang="en-US" sz="1800" b="1" i="0" u="none" strike="noStrike" kern="1200" cap="none" spc="0" normalizeH="0" baseline="30000" noProof="0" dirty="0">
                <a:ln>
                  <a:noFill/>
                </a:ln>
                <a:solidFill>
                  <a:prstClr val="black"/>
                </a:solidFill>
                <a:effectLst/>
                <a:uLnTx/>
                <a:uFillTx/>
                <a:latin typeface="Arial"/>
                <a:ea typeface="+mn-ea"/>
                <a:cs typeface="+mn-cs"/>
              </a:rPr>
              <a:t>1,2</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6FCE0A9E-95E0-4DB7-8A94-80D279BA4A2F}"/>
              </a:ext>
            </a:extLst>
          </p:cNvPr>
          <p:cNvSpPr/>
          <p:nvPr/>
        </p:nvSpPr>
        <p:spPr>
          <a:xfrm>
            <a:off x="362262" y="3996126"/>
            <a:ext cx="5661730" cy="946850"/>
          </a:xfrm>
          <a:prstGeom prst="rect">
            <a:avLst/>
          </a:prstGeom>
          <a:solidFill>
            <a:schemeClr val="accent5">
              <a:lumMod val="60000"/>
              <a:lumOff val="40000"/>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665E202-674B-4075-BDB2-6A0649D7FC6C}"/>
              </a:ext>
            </a:extLst>
          </p:cNvPr>
          <p:cNvSpPr/>
          <p:nvPr/>
        </p:nvSpPr>
        <p:spPr>
          <a:xfrm>
            <a:off x="1847528" y="1691516"/>
            <a:ext cx="2967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TYK2 signaling pathways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ACE9B573-8E54-4E5C-97C5-76A8882E77D1}"/>
              </a:ext>
            </a:extLst>
          </p:cNvPr>
          <p:cNvCxnSpPr/>
          <p:nvPr/>
        </p:nvCxnSpPr>
        <p:spPr>
          <a:xfrm>
            <a:off x="3391020"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44C6584-6AC5-4406-B486-36BAC0E2CDCB}"/>
              </a:ext>
            </a:extLst>
          </p:cNvPr>
          <p:cNvGrpSpPr/>
          <p:nvPr/>
        </p:nvGrpSpPr>
        <p:grpSpPr>
          <a:xfrm>
            <a:off x="3343974" y="3349113"/>
            <a:ext cx="196214" cy="1172766"/>
            <a:chOff x="1507298" y="3100387"/>
            <a:chExt cx="196214" cy="1172766"/>
          </a:xfrm>
          <a:solidFill>
            <a:schemeClr val="accent2"/>
          </a:solidFill>
        </p:grpSpPr>
        <p:sp>
          <p:nvSpPr>
            <p:cNvPr id="13" name="Rectangle 12">
              <a:extLst>
                <a:ext uri="{FF2B5EF4-FFF2-40B4-BE49-F238E27FC236}">
                  <a16:creationId xmlns:a16="http://schemas.microsoft.com/office/drawing/2014/main" id="{E45126D2-99EE-4670-9383-547D1D29C304}"/>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C28BFDB9-BB7D-4924-A9B1-AB4F5FA55F68}"/>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C916DCCB-EA1D-435A-9EE1-9F57B1C3FCA8}"/>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AC3366A6-E542-4C30-BCD4-1DF497278B48}"/>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096AB9BD-1AE0-455E-B56D-42DEFC2D9251}"/>
              </a:ext>
            </a:extLst>
          </p:cNvPr>
          <p:cNvGrpSpPr/>
          <p:nvPr/>
        </p:nvGrpSpPr>
        <p:grpSpPr>
          <a:xfrm flipH="1">
            <a:off x="3085269" y="3349113"/>
            <a:ext cx="196214" cy="1172766"/>
            <a:chOff x="1507298" y="3100387"/>
            <a:chExt cx="196214" cy="1172766"/>
          </a:xfrm>
          <a:solidFill>
            <a:srgbClr val="B07BD7"/>
          </a:solidFill>
        </p:grpSpPr>
        <p:sp>
          <p:nvSpPr>
            <p:cNvPr id="18" name="Rectangle 17">
              <a:extLst>
                <a:ext uri="{FF2B5EF4-FFF2-40B4-BE49-F238E27FC236}">
                  <a16:creationId xmlns:a16="http://schemas.microsoft.com/office/drawing/2014/main" id="{5F8EE10E-6033-4E1A-8715-54D7A5BA1528}"/>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AC10E410-0246-4C2D-88E1-38D63F697AFB}"/>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6669AD99-17FB-4C85-824E-EAD2AE0AAA25}"/>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95C0B818-8140-497A-A9A7-153FFC17AC60}"/>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3D83C60A-F857-4253-8702-E01F236CCAF5}"/>
              </a:ext>
            </a:extLst>
          </p:cNvPr>
          <p:cNvGrpSpPr/>
          <p:nvPr/>
        </p:nvGrpSpPr>
        <p:grpSpPr>
          <a:xfrm>
            <a:off x="2526277" y="4068166"/>
            <a:ext cx="675631" cy="440268"/>
            <a:chOff x="5216549" y="3733715"/>
            <a:chExt cx="675631" cy="440268"/>
          </a:xfrm>
        </p:grpSpPr>
        <p:sp>
          <p:nvSpPr>
            <p:cNvPr id="23" name="Freeform: Shape 22">
              <a:extLst>
                <a:ext uri="{FF2B5EF4-FFF2-40B4-BE49-F238E27FC236}">
                  <a16:creationId xmlns:a16="http://schemas.microsoft.com/office/drawing/2014/main" id="{2DEAB60E-84B6-4462-A2D5-DB6ED24FA9BB}"/>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BD666638-1355-49E9-B022-F83277C91728}"/>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5A5DB569-C6DD-41D8-914D-A97DEEB8495F}"/>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grpSp>
        <p:nvGrpSpPr>
          <p:cNvPr id="26" name="Group 25">
            <a:extLst>
              <a:ext uri="{FF2B5EF4-FFF2-40B4-BE49-F238E27FC236}">
                <a16:creationId xmlns:a16="http://schemas.microsoft.com/office/drawing/2014/main" id="{921A3487-3B1E-455F-8770-7E63DFE8647F}"/>
              </a:ext>
            </a:extLst>
          </p:cNvPr>
          <p:cNvGrpSpPr/>
          <p:nvPr/>
        </p:nvGrpSpPr>
        <p:grpSpPr>
          <a:xfrm>
            <a:off x="3432621" y="4068166"/>
            <a:ext cx="675631" cy="440268"/>
            <a:chOff x="5216549" y="3733715"/>
            <a:chExt cx="675631" cy="440268"/>
          </a:xfrm>
        </p:grpSpPr>
        <p:sp>
          <p:nvSpPr>
            <p:cNvPr id="27" name="Freeform: Shape 26">
              <a:extLst>
                <a:ext uri="{FF2B5EF4-FFF2-40B4-BE49-F238E27FC236}">
                  <a16:creationId xmlns:a16="http://schemas.microsoft.com/office/drawing/2014/main" id="{34AC4999-A304-4061-9A25-8B0CF10FA1AC}"/>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275F69C2-A45C-4FAF-9A5F-8557FD3362DD}"/>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77F8C877-16D1-4936-85AA-5AC3B85ED762}"/>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cxnSp>
        <p:nvCxnSpPr>
          <p:cNvPr id="30" name="Straight Connector 29">
            <a:extLst>
              <a:ext uri="{FF2B5EF4-FFF2-40B4-BE49-F238E27FC236}">
                <a16:creationId xmlns:a16="http://schemas.microsoft.com/office/drawing/2014/main" id="{40A4FB66-9E98-4481-9FF7-B777038D3999}"/>
              </a:ext>
            </a:extLst>
          </p:cNvPr>
          <p:cNvCxnSpPr/>
          <p:nvPr/>
        </p:nvCxnSpPr>
        <p:spPr>
          <a:xfrm>
            <a:off x="1538669"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495909D-E140-4358-BD20-7FC900F055BD}"/>
              </a:ext>
            </a:extLst>
          </p:cNvPr>
          <p:cNvGrpSpPr/>
          <p:nvPr/>
        </p:nvGrpSpPr>
        <p:grpSpPr>
          <a:xfrm>
            <a:off x="1491623" y="3349113"/>
            <a:ext cx="196214" cy="1172766"/>
            <a:chOff x="1507298" y="3100387"/>
            <a:chExt cx="196214" cy="1172766"/>
          </a:xfrm>
          <a:solidFill>
            <a:schemeClr val="accent1"/>
          </a:solidFill>
        </p:grpSpPr>
        <p:sp>
          <p:nvSpPr>
            <p:cNvPr id="32" name="Rectangle 31">
              <a:extLst>
                <a:ext uri="{FF2B5EF4-FFF2-40B4-BE49-F238E27FC236}">
                  <a16:creationId xmlns:a16="http://schemas.microsoft.com/office/drawing/2014/main" id="{FD544DED-9F7D-4FF2-AF04-89B169F0FA02}"/>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8A551ACF-7609-4D65-9D51-8AC54B34E27E}"/>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tangle: Rounded Corners 33">
              <a:extLst>
                <a:ext uri="{FF2B5EF4-FFF2-40B4-BE49-F238E27FC236}">
                  <a16:creationId xmlns:a16="http://schemas.microsoft.com/office/drawing/2014/main" id="{1BAB9F07-152C-4BC7-A3E5-687098E25A13}"/>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tangle: Rounded Corners 34">
              <a:extLst>
                <a:ext uri="{FF2B5EF4-FFF2-40B4-BE49-F238E27FC236}">
                  <a16:creationId xmlns:a16="http://schemas.microsoft.com/office/drawing/2014/main" id="{C761F7DF-0704-41C3-A301-50BC25758721}"/>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6" name="Group 35">
            <a:extLst>
              <a:ext uri="{FF2B5EF4-FFF2-40B4-BE49-F238E27FC236}">
                <a16:creationId xmlns:a16="http://schemas.microsoft.com/office/drawing/2014/main" id="{1377EDCA-0BCE-43D1-B51C-537EDF86FCCE}"/>
              </a:ext>
            </a:extLst>
          </p:cNvPr>
          <p:cNvGrpSpPr/>
          <p:nvPr/>
        </p:nvGrpSpPr>
        <p:grpSpPr>
          <a:xfrm flipH="1">
            <a:off x="1232918" y="3349113"/>
            <a:ext cx="196214" cy="1172766"/>
            <a:chOff x="1507298" y="3100387"/>
            <a:chExt cx="196214" cy="1172766"/>
          </a:xfrm>
          <a:solidFill>
            <a:srgbClr val="B07BD7"/>
          </a:solidFill>
        </p:grpSpPr>
        <p:sp>
          <p:nvSpPr>
            <p:cNvPr id="37" name="Rectangle 36">
              <a:extLst>
                <a:ext uri="{FF2B5EF4-FFF2-40B4-BE49-F238E27FC236}">
                  <a16:creationId xmlns:a16="http://schemas.microsoft.com/office/drawing/2014/main" id="{1EE8C0D4-5EF6-453E-BA7D-74A6295265BF}"/>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0AC498D8-06F0-4F50-9B17-C947DAA995C4}"/>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D5B373AB-D333-4F27-8608-EBE310867C28}"/>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Rounded Corners 39">
              <a:extLst>
                <a:ext uri="{FF2B5EF4-FFF2-40B4-BE49-F238E27FC236}">
                  <a16:creationId xmlns:a16="http://schemas.microsoft.com/office/drawing/2014/main" id="{D56A0534-0213-4459-BBA8-6183E00C0337}"/>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1" name="Group 40">
            <a:extLst>
              <a:ext uri="{FF2B5EF4-FFF2-40B4-BE49-F238E27FC236}">
                <a16:creationId xmlns:a16="http://schemas.microsoft.com/office/drawing/2014/main" id="{01B6E870-B31D-4B5A-9D99-8E49ABE90AFF}"/>
              </a:ext>
            </a:extLst>
          </p:cNvPr>
          <p:cNvGrpSpPr/>
          <p:nvPr/>
        </p:nvGrpSpPr>
        <p:grpSpPr>
          <a:xfrm>
            <a:off x="657296" y="4068166"/>
            <a:ext cx="675631" cy="440268"/>
            <a:chOff x="5216549" y="3733715"/>
            <a:chExt cx="675631" cy="440268"/>
          </a:xfrm>
        </p:grpSpPr>
        <p:sp>
          <p:nvSpPr>
            <p:cNvPr id="42" name="Freeform: Shape 41">
              <a:extLst>
                <a:ext uri="{FF2B5EF4-FFF2-40B4-BE49-F238E27FC236}">
                  <a16:creationId xmlns:a16="http://schemas.microsoft.com/office/drawing/2014/main" id="{EC5A025D-C2AD-4ADE-95BC-3E3BF301B059}"/>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40BBE068-7145-4EBC-A670-F6F7E9029D3D}"/>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33D3AA3B-E949-4C4A-BBA3-47C2F63D15E0}"/>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grpSp>
        <p:nvGrpSpPr>
          <p:cNvPr id="45" name="Group 44">
            <a:extLst>
              <a:ext uri="{FF2B5EF4-FFF2-40B4-BE49-F238E27FC236}">
                <a16:creationId xmlns:a16="http://schemas.microsoft.com/office/drawing/2014/main" id="{DCCEC3DA-407D-4354-AEE9-52B13751789F}"/>
              </a:ext>
            </a:extLst>
          </p:cNvPr>
          <p:cNvGrpSpPr/>
          <p:nvPr/>
        </p:nvGrpSpPr>
        <p:grpSpPr>
          <a:xfrm>
            <a:off x="1589059" y="4068166"/>
            <a:ext cx="675631" cy="440268"/>
            <a:chOff x="5216549" y="3733715"/>
            <a:chExt cx="675631" cy="440268"/>
          </a:xfrm>
        </p:grpSpPr>
        <p:sp>
          <p:nvSpPr>
            <p:cNvPr id="46" name="Freeform: Shape 45">
              <a:extLst>
                <a:ext uri="{FF2B5EF4-FFF2-40B4-BE49-F238E27FC236}">
                  <a16:creationId xmlns:a16="http://schemas.microsoft.com/office/drawing/2014/main" id="{3AAA8F35-9AB8-4863-A4C5-C9B70025295C}"/>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D50D716D-3AB8-4DF1-9991-418E7ABAE241}"/>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8B6D7069-4FB3-4D8A-82D0-913EAC1B51D3}"/>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JAK2</a:t>
              </a:r>
            </a:p>
          </p:txBody>
        </p:sp>
      </p:grpSp>
      <p:cxnSp>
        <p:nvCxnSpPr>
          <p:cNvPr id="50" name="Straight Connector 49">
            <a:extLst>
              <a:ext uri="{FF2B5EF4-FFF2-40B4-BE49-F238E27FC236}">
                <a16:creationId xmlns:a16="http://schemas.microsoft.com/office/drawing/2014/main" id="{4AA8469B-26BD-46E0-9064-C03FBC1EC604}"/>
              </a:ext>
            </a:extLst>
          </p:cNvPr>
          <p:cNvCxnSpPr/>
          <p:nvPr/>
        </p:nvCxnSpPr>
        <p:spPr>
          <a:xfrm>
            <a:off x="5263157" y="3349113"/>
            <a:ext cx="1" cy="141637"/>
          </a:xfrm>
          <a:prstGeom prst="line">
            <a:avLst/>
          </a:prstGeom>
          <a:ln w="38100">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624FF61-8CCA-43FB-9F98-5F384373368F}"/>
              </a:ext>
            </a:extLst>
          </p:cNvPr>
          <p:cNvGrpSpPr/>
          <p:nvPr/>
        </p:nvGrpSpPr>
        <p:grpSpPr>
          <a:xfrm>
            <a:off x="5216111" y="3349113"/>
            <a:ext cx="196214" cy="1172766"/>
            <a:chOff x="1507298" y="3100387"/>
            <a:chExt cx="196214" cy="1172766"/>
          </a:xfrm>
          <a:solidFill>
            <a:schemeClr val="accent4">
              <a:lumMod val="60000"/>
              <a:lumOff val="40000"/>
            </a:schemeClr>
          </a:solidFill>
        </p:grpSpPr>
        <p:sp>
          <p:nvSpPr>
            <p:cNvPr id="65" name="Rectangle 64">
              <a:extLst>
                <a:ext uri="{FF2B5EF4-FFF2-40B4-BE49-F238E27FC236}">
                  <a16:creationId xmlns:a16="http://schemas.microsoft.com/office/drawing/2014/main" id="{9434F0EA-27AA-4287-9ADE-90F70BEC76EF}"/>
                </a:ext>
              </a:extLst>
            </p:cNvPr>
            <p:cNvSpPr/>
            <p:nvPr/>
          </p:nvSpPr>
          <p:spPr>
            <a:xfrm>
              <a:off x="1531484"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F3C728BD-A1A2-42BA-A412-B4316074D853}"/>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Rounded Corners 66">
              <a:extLst>
                <a:ext uri="{FF2B5EF4-FFF2-40B4-BE49-F238E27FC236}">
                  <a16:creationId xmlns:a16="http://schemas.microsoft.com/office/drawing/2014/main" id="{C9EE85FF-48B3-48BA-940B-CE92D01AE072}"/>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Rectangle: Rounded Corners 67">
              <a:extLst>
                <a:ext uri="{FF2B5EF4-FFF2-40B4-BE49-F238E27FC236}">
                  <a16:creationId xmlns:a16="http://schemas.microsoft.com/office/drawing/2014/main" id="{B4DF186A-2EA7-4FCF-B76D-9C941F2810A4}"/>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D8F5FCD7-722F-4247-93A8-D26A1362080F}"/>
              </a:ext>
            </a:extLst>
          </p:cNvPr>
          <p:cNvGrpSpPr/>
          <p:nvPr/>
        </p:nvGrpSpPr>
        <p:grpSpPr>
          <a:xfrm flipH="1">
            <a:off x="4957406" y="3349113"/>
            <a:ext cx="196214" cy="1172766"/>
            <a:chOff x="1507298" y="3100387"/>
            <a:chExt cx="196214" cy="1172766"/>
          </a:xfrm>
          <a:solidFill>
            <a:schemeClr val="bg2"/>
          </a:solidFill>
        </p:grpSpPr>
        <p:sp>
          <p:nvSpPr>
            <p:cNvPr id="61" name="Rectangle 60">
              <a:extLst>
                <a:ext uri="{FF2B5EF4-FFF2-40B4-BE49-F238E27FC236}">
                  <a16:creationId xmlns:a16="http://schemas.microsoft.com/office/drawing/2014/main" id="{EB8C27B9-03E0-4E46-AA6C-2A1F0F8BC5AB}"/>
                </a:ext>
              </a:extLst>
            </p:cNvPr>
            <p:cNvSpPr/>
            <p:nvPr/>
          </p:nvSpPr>
          <p:spPr>
            <a:xfrm>
              <a:off x="1530690" y="3642469"/>
              <a:ext cx="46514" cy="146571"/>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Rounded Corners 61">
              <a:extLst>
                <a:ext uri="{FF2B5EF4-FFF2-40B4-BE49-F238E27FC236}">
                  <a16:creationId xmlns:a16="http://schemas.microsoft.com/office/drawing/2014/main" id="{0BC6754F-1D41-42D0-9C13-4283811D66B8}"/>
                </a:ext>
              </a:extLst>
            </p:cNvPr>
            <p:cNvSpPr/>
            <p:nvPr/>
          </p:nvSpPr>
          <p:spPr>
            <a:xfrm>
              <a:off x="1507298" y="3789040"/>
              <a:ext cx="94093" cy="484113"/>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id="{536C8837-E546-457E-ADC6-0FF1476DC586}"/>
                </a:ext>
              </a:extLst>
            </p:cNvPr>
            <p:cNvSpPr/>
            <p:nvPr/>
          </p:nvSpPr>
          <p:spPr>
            <a:xfrm>
              <a:off x="1507298" y="3212976"/>
              <a:ext cx="94093" cy="435620"/>
            </a:xfrm>
            <a:prstGeom prst="roundRect">
              <a:avLst>
                <a:gd name="adj" fmla="val 31851"/>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tangle: Rounded Corners 63">
              <a:extLst>
                <a:ext uri="{FF2B5EF4-FFF2-40B4-BE49-F238E27FC236}">
                  <a16:creationId xmlns:a16="http://schemas.microsoft.com/office/drawing/2014/main" id="{3CB28AF9-2427-419F-826F-7C3CCCA979DA}"/>
                </a:ext>
              </a:extLst>
            </p:cNvPr>
            <p:cNvSpPr/>
            <p:nvPr/>
          </p:nvSpPr>
          <p:spPr>
            <a:xfrm>
              <a:off x="1507298" y="3100387"/>
              <a:ext cx="196214" cy="144065"/>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EAF1DC8D-A551-4F24-93BC-31DCC4389D5F}"/>
              </a:ext>
            </a:extLst>
          </p:cNvPr>
          <p:cNvGrpSpPr/>
          <p:nvPr/>
        </p:nvGrpSpPr>
        <p:grpSpPr>
          <a:xfrm>
            <a:off x="5305191" y="4068166"/>
            <a:ext cx="675631" cy="440268"/>
            <a:chOff x="5216549" y="3733715"/>
            <a:chExt cx="675631" cy="440268"/>
          </a:xfrm>
        </p:grpSpPr>
        <p:sp>
          <p:nvSpPr>
            <p:cNvPr id="58" name="Freeform: Shape 57">
              <a:extLst>
                <a:ext uri="{FF2B5EF4-FFF2-40B4-BE49-F238E27FC236}">
                  <a16:creationId xmlns:a16="http://schemas.microsoft.com/office/drawing/2014/main" id="{6A4513E4-B500-4C28-A00B-6E4E444AAF55}"/>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B4E8EB7B-4B96-41B5-9A20-17E8232F6E37}"/>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TextBox 59">
              <a:extLst>
                <a:ext uri="{FF2B5EF4-FFF2-40B4-BE49-F238E27FC236}">
                  <a16:creationId xmlns:a16="http://schemas.microsoft.com/office/drawing/2014/main" id="{F9583272-693C-4127-95E2-ED0DA0ABFFEA}"/>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JAK1</a:t>
              </a:r>
            </a:p>
          </p:txBody>
        </p:sp>
      </p:grpSp>
      <p:grpSp>
        <p:nvGrpSpPr>
          <p:cNvPr id="54" name="Group 53">
            <a:extLst>
              <a:ext uri="{FF2B5EF4-FFF2-40B4-BE49-F238E27FC236}">
                <a16:creationId xmlns:a16="http://schemas.microsoft.com/office/drawing/2014/main" id="{24294E9D-8BBF-47C0-B5EE-CA3C97EB4433}"/>
              </a:ext>
            </a:extLst>
          </p:cNvPr>
          <p:cNvGrpSpPr/>
          <p:nvPr/>
        </p:nvGrpSpPr>
        <p:grpSpPr>
          <a:xfrm>
            <a:off x="4374434" y="4068166"/>
            <a:ext cx="675631" cy="440268"/>
            <a:chOff x="5216549" y="3733715"/>
            <a:chExt cx="675631" cy="440268"/>
          </a:xfrm>
        </p:grpSpPr>
        <p:sp>
          <p:nvSpPr>
            <p:cNvPr id="55" name="Freeform: Shape 54">
              <a:extLst>
                <a:ext uri="{FF2B5EF4-FFF2-40B4-BE49-F238E27FC236}">
                  <a16:creationId xmlns:a16="http://schemas.microsoft.com/office/drawing/2014/main" id="{69350E2B-4192-40D3-9494-241FA71112BD}"/>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3E17F19-348D-4513-80DC-BE26E7E27F60}"/>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19A9F21C-CF43-4A4A-9FCA-6A2BE97C565F}"/>
                </a:ext>
              </a:extLst>
            </p:cNvPr>
            <p:cNvSpPr txBox="1"/>
            <p:nvPr/>
          </p:nvSpPr>
          <p:spPr>
            <a:xfrm>
              <a:off x="5239942" y="3815349"/>
              <a:ext cx="6105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TYK2</a:t>
              </a:r>
            </a:p>
          </p:txBody>
        </p:sp>
      </p:grpSp>
      <p:cxnSp>
        <p:nvCxnSpPr>
          <p:cNvPr id="69" name="Straight Connector 68">
            <a:extLst>
              <a:ext uri="{FF2B5EF4-FFF2-40B4-BE49-F238E27FC236}">
                <a16:creationId xmlns:a16="http://schemas.microsoft.com/office/drawing/2014/main" id="{B60AECFB-6AA9-4F10-9313-7ACDACFF8FB8}"/>
              </a:ext>
            </a:extLst>
          </p:cNvPr>
          <p:cNvCxnSpPr>
            <a:cxnSpLocks/>
          </p:cNvCxnSpPr>
          <p:nvPr/>
        </p:nvCxnSpPr>
        <p:spPr>
          <a:xfrm>
            <a:off x="362262" y="3965186"/>
            <a:ext cx="56617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B29D8AD-5B32-499C-BE85-E19A66F6C79B}"/>
              </a:ext>
            </a:extLst>
          </p:cNvPr>
          <p:cNvSpPr txBox="1"/>
          <p:nvPr/>
        </p:nvSpPr>
        <p:spPr>
          <a:xfrm>
            <a:off x="1055444" y="2729501"/>
            <a:ext cx="841834" cy="408623"/>
          </a:xfrm>
          <a:prstGeom prst="round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IL-12</a:t>
            </a:r>
          </a:p>
        </p:txBody>
      </p:sp>
      <p:sp>
        <p:nvSpPr>
          <p:cNvPr id="71" name="TextBox 70">
            <a:extLst>
              <a:ext uri="{FF2B5EF4-FFF2-40B4-BE49-F238E27FC236}">
                <a16:creationId xmlns:a16="http://schemas.microsoft.com/office/drawing/2014/main" id="{B3F2D5FD-2239-4D5B-A78D-D7CAECFF295E}"/>
              </a:ext>
            </a:extLst>
          </p:cNvPr>
          <p:cNvSpPr txBox="1"/>
          <p:nvPr/>
        </p:nvSpPr>
        <p:spPr>
          <a:xfrm>
            <a:off x="2888020" y="2729501"/>
            <a:ext cx="841834" cy="408623"/>
          </a:xfrm>
          <a:prstGeom prst="round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IL-23</a:t>
            </a:r>
          </a:p>
        </p:txBody>
      </p:sp>
      <p:sp>
        <p:nvSpPr>
          <p:cNvPr id="72" name="TextBox 71">
            <a:extLst>
              <a:ext uri="{FF2B5EF4-FFF2-40B4-BE49-F238E27FC236}">
                <a16:creationId xmlns:a16="http://schemas.microsoft.com/office/drawing/2014/main" id="{ADE40C9B-F600-45E8-83F6-443E1A8C1444}"/>
              </a:ext>
            </a:extLst>
          </p:cNvPr>
          <p:cNvSpPr txBox="1"/>
          <p:nvPr/>
        </p:nvSpPr>
        <p:spPr>
          <a:xfrm>
            <a:off x="4718533" y="2729501"/>
            <a:ext cx="949064" cy="408623"/>
          </a:xfrm>
          <a:prstGeom prst="roundRect">
            <a:avLst/>
          </a:prstGeom>
          <a:solidFill>
            <a:schemeClr val="accent6"/>
          </a:solidFill>
          <a:ln>
            <a:noFill/>
          </a:ln>
          <a:effectLst/>
          <a:scene3d>
            <a:camera prst="orthographicFront">
              <a:rot lat="0" lon="0" rev="0"/>
            </a:camera>
            <a:lightRig rig="contrasting" dir="t">
              <a:rot lat="0" lon="0" rev="7800000"/>
            </a:lightRig>
          </a:scene3d>
          <a:sp3d>
            <a:bevelT w="139700" h="139700"/>
          </a:sp3d>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IFN</a:t>
            </a:r>
            <a:r>
              <a:rPr kumimoji="0" lang="el-G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α</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73" name="Group 72">
            <a:extLst>
              <a:ext uri="{FF2B5EF4-FFF2-40B4-BE49-F238E27FC236}">
                <a16:creationId xmlns:a16="http://schemas.microsoft.com/office/drawing/2014/main" id="{1A8FB771-0A4A-46D3-871E-7C13DA8102DF}"/>
              </a:ext>
            </a:extLst>
          </p:cNvPr>
          <p:cNvGrpSpPr/>
          <p:nvPr/>
        </p:nvGrpSpPr>
        <p:grpSpPr>
          <a:xfrm>
            <a:off x="8017600" y="3067459"/>
            <a:ext cx="2833838" cy="1846644"/>
            <a:chOff x="5216549" y="3733715"/>
            <a:chExt cx="675631" cy="440268"/>
          </a:xfrm>
        </p:grpSpPr>
        <p:sp>
          <p:nvSpPr>
            <p:cNvPr id="74" name="Freeform: Shape 73">
              <a:extLst>
                <a:ext uri="{FF2B5EF4-FFF2-40B4-BE49-F238E27FC236}">
                  <a16:creationId xmlns:a16="http://schemas.microsoft.com/office/drawing/2014/main" id="{E5A7BB60-CF74-483E-87BB-684E440FC6AE}"/>
                </a:ext>
              </a:extLst>
            </p:cNvPr>
            <p:cNvSpPr/>
            <p:nvPr/>
          </p:nvSpPr>
          <p:spPr>
            <a:xfrm flipH="1">
              <a:off x="5216549"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9D93547E-804D-4C5F-999E-5E62103D0D82}"/>
                </a:ext>
              </a:extLst>
            </p:cNvPr>
            <p:cNvSpPr/>
            <p:nvPr/>
          </p:nvSpPr>
          <p:spPr>
            <a:xfrm>
              <a:off x="5552032" y="3733715"/>
              <a:ext cx="340148" cy="440268"/>
            </a:xfrm>
            <a:custGeom>
              <a:avLst/>
              <a:gdLst>
                <a:gd name="connsiteX0" fmla="*/ 16145 w 340148"/>
                <a:gd name="connsiteY0" fmla="*/ 52949 h 440268"/>
                <a:gd name="connsiteX1" fmla="*/ 42338 w 340148"/>
                <a:gd name="connsiteY1" fmla="*/ 2943 h 440268"/>
                <a:gd name="connsiteX2" fmla="*/ 113776 w 340148"/>
                <a:gd name="connsiteY2" fmla="*/ 12468 h 440268"/>
                <a:gd name="connsiteX3" fmla="*/ 214979 w 340148"/>
                <a:gd name="connsiteY3" fmla="*/ 67237 h 440268"/>
                <a:gd name="connsiteX4" fmla="*/ 312610 w 340148"/>
                <a:gd name="connsiteY4" fmla="*/ 166059 h 440268"/>
                <a:gd name="connsiteX5" fmla="*/ 339995 w 340148"/>
                <a:gd name="connsiteY5" fmla="*/ 252974 h 440268"/>
                <a:gd name="connsiteX6" fmla="*/ 304276 w 340148"/>
                <a:gd name="connsiteY6" fmla="*/ 314887 h 440268"/>
                <a:gd name="connsiteX7" fmla="*/ 232838 w 340148"/>
                <a:gd name="connsiteY7" fmla="*/ 364893 h 440268"/>
                <a:gd name="connsiteX8" fmla="*/ 101870 w 340148"/>
                <a:gd name="connsiteY8" fmla="*/ 432759 h 440268"/>
                <a:gd name="connsiteX9" fmla="*/ 36385 w 340148"/>
                <a:gd name="connsiteY9" fmla="*/ 427996 h 440268"/>
                <a:gd name="connsiteX10" fmla="*/ 7810 w 340148"/>
                <a:gd name="connsiteY10" fmla="*/ 338699 h 440268"/>
                <a:gd name="connsiteX11" fmla="*/ 667 w 340148"/>
                <a:gd name="connsiteY11" fmla="*/ 142246 h 440268"/>
                <a:gd name="connsiteX12" fmla="*/ 16145 w 340148"/>
                <a:gd name="connsiteY12" fmla="*/ 52949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8" h="440268">
                  <a:moveTo>
                    <a:pt x="16145" y="52949"/>
                  </a:moveTo>
                  <a:cubicBezTo>
                    <a:pt x="23090" y="29732"/>
                    <a:pt x="26066" y="9690"/>
                    <a:pt x="42338" y="2943"/>
                  </a:cubicBezTo>
                  <a:cubicBezTo>
                    <a:pt x="58610" y="-3804"/>
                    <a:pt x="85003" y="1752"/>
                    <a:pt x="113776" y="12468"/>
                  </a:cubicBezTo>
                  <a:cubicBezTo>
                    <a:pt x="142549" y="23184"/>
                    <a:pt x="181840" y="41639"/>
                    <a:pt x="214979" y="67237"/>
                  </a:cubicBezTo>
                  <a:cubicBezTo>
                    <a:pt x="248118" y="92835"/>
                    <a:pt x="291774" y="135103"/>
                    <a:pt x="312610" y="166059"/>
                  </a:cubicBezTo>
                  <a:cubicBezTo>
                    <a:pt x="333446" y="197015"/>
                    <a:pt x="341384" y="228169"/>
                    <a:pt x="339995" y="252974"/>
                  </a:cubicBezTo>
                  <a:cubicBezTo>
                    <a:pt x="338606" y="277779"/>
                    <a:pt x="322136" y="296234"/>
                    <a:pt x="304276" y="314887"/>
                  </a:cubicBezTo>
                  <a:cubicBezTo>
                    <a:pt x="286416" y="333540"/>
                    <a:pt x="266572" y="345248"/>
                    <a:pt x="232838" y="364893"/>
                  </a:cubicBezTo>
                  <a:cubicBezTo>
                    <a:pt x="199104" y="384538"/>
                    <a:pt x="134612" y="422242"/>
                    <a:pt x="101870" y="432759"/>
                  </a:cubicBezTo>
                  <a:cubicBezTo>
                    <a:pt x="69128" y="443276"/>
                    <a:pt x="52062" y="443673"/>
                    <a:pt x="36385" y="427996"/>
                  </a:cubicBezTo>
                  <a:cubicBezTo>
                    <a:pt x="20708" y="412319"/>
                    <a:pt x="13763" y="386324"/>
                    <a:pt x="7810" y="338699"/>
                  </a:cubicBezTo>
                  <a:cubicBezTo>
                    <a:pt x="1857" y="291074"/>
                    <a:pt x="-1516" y="192252"/>
                    <a:pt x="667" y="142246"/>
                  </a:cubicBezTo>
                  <a:cubicBezTo>
                    <a:pt x="2850" y="92240"/>
                    <a:pt x="9200" y="76166"/>
                    <a:pt x="16145" y="5294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TextBox 75">
              <a:extLst>
                <a:ext uri="{FF2B5EF4-FFF2-40B4-BE49-F238E27FC236}">
                  <a16:creationId xmlns:a16="http://schemas.microsoft.com/office/drawing/2014/main" id="{D838BE8F-D1AB-4FBB-A4BA-0C88727FD668}"/>
                </a:ext>
              </a:extLst>
            </p:cNvPr>
            <p:cNvSpPr txBox="1"/>
            <p:nvPr/>
          </p:nvSpPr>
          <p:spPr>
            <a:xfrm>
              <a:off x="5255819" y="3900895"/>
              <a:ext cx="610532" cy="953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TYK2</a:t>
              </a:r>
            </a:p>
          </p:txBody>
        </p:sp>
      </p:grpSp>
      <p:sp>
        <p:nvSpPr>
          <p:cNvPr id="77" name="Oval 76">
            <a:extLst>
              <a:ext uri="{FF2B5EF4-FFF2-40B4-BE49-F238E27FC236}">
                <a16:creationId xmlns:a16="http://schemas.microsoft.com/office/drawing/2014/main" id="{01AEA757-E53A-47EB-9802-169392D07136}"/>
              </a:ext>
            </a:extLst>
          </p:cNvPr>
          <p:cNvSpPr/>
          <p:nvPr/>
        </p:nvSpPr>
        <p:spPr>
          <a:xfrm>
            <a:off x="9936206" y="3125419"/>
            <a:ext cx="720080" cy="72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Isosceles Triangle 77">
            <a:extLst>
              <a:ext uri="{FF2B5EF4-FFF2-40B4-BE49-F238E27FC236}">
                <a16:creationId xmlns:a16="http://schemas.microsoft.com/office/drawing/2014/main" id="{AF2C9F40-5CB0-4426-B0CC-EB39CED4E88C}"/>
              </a:ext>
            </a:extLst>
          </p:cNvPr>
          <p:cNvSpPr/>
          <p:nvPr/>
        </p:nvSpPr>
        <p:spPr>
          <a:xfrm rot="5400000">
            <a:off x="7834163" y="3568491"/>
            <a:ext cx="1089272" cy="8211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Isosceles Triangle 85">
            <a:extLst>
              <a:ext uri="{FF2B5EF4-FFF2-40B4-BE49-F238E27FC236}">
                <a16:creationId xmlns:a16="http://schemas.microsoft.com/office/drawing/2014/main" id="{E754514D-A28D-4FFE-AD16-6F1AD9054254}"/>
              </a:ext>
            </a:extLst>
          </p:cNvPr>
          <p:cNvSpPr/>
          <p:nvPr/>
        </p:nvSpPr>
        <p:spPr>
          <a:xfrm rot="5400000">
            <a:off x="7338488" y="2578815"/>
            <a:ext cx="1089272" cy="983738"/>
          </a:xfrm>
          <a:custGeom>
            <a:avLst/>
            <a:gdLst>
              <a:gd name="connsiteX0" fmla="*/ 0 w 1089272"/>
              <a:gd name="connsiteY0" fmla="*/ 771790 h 771790"/>
              <a:gd name="connsiteX1" fmla="*/ 544636 w 1089272"/>
              <a:gd name="connsiteY1" fmla="*/ 0 h 771790"/>
              <a:gd name="connsiteX2" fmla="*/ 1089272 w 1089272"/>
              <a:gd name="connsiteY2" fmla="*/ 771790 h 771790"/>
              <a:gd name="connsiteX3" fmla="*/ 0 w 1089272"/>
              <a:gd name="connsiteY3" fmla="*/ 771790 h 771790"/>
              <a:gd name="connsiteX0" fmla="*/ 0 w 1089272"/>
              <a:gd name="connsiteY0" fmla="*/ 771790 h 931252"/>
              <a:gd name="connsiteX1" fmla="*/ 544636 w 1089272"/>
              <a:gd name="connsiteY1" fmla="*/ 0 h 931252"/>
              <a:gd name="connsiteX2" fmla="*/ 1089272 w 1089272"/>
              <a:gd name="connsiteY2" fmla="*/ 771790 h 931252"/>
              <a:gd name="connsiteX3" fmla="*/ 501665 w 1089272"/>
              <a:gd name="connsiteY3" fmla="*/ 931252 h 931252"/>
              <a:gd name="connsiteX4" fmla="*/ 0 w 1089272"/>
              <a:gd name="connsiteY4" fmla="*/ 771790 h 931252"/>
              <a:gd name="connsiteX0" fmla="*/ 0 w 1089272"/>
              <a:gd name="connsiteY0" fmla="*/ 771790 h 931252"/>
              <a:gd name="connsiteX1" fmla="*/ 544636 w 1089272"/>
              <a:gd name="connsiteY1" fmla="*/ 0 h 931252"/>
              <a:gd name="connsiteX2" fmla="*/ 1089272 w 1089272"/>
              <a:gd name="connsiteY2" fmla="*/ 771790 h 931252"/>
              <a:gd name="connsiteX3" fmla="*/ 501665 w 1089272"/>
              <a:gd name="connsiteY3" fmla="*/ 931252 h 931252"/>
              <a:gd name="connsiteX4" fmla="*/ 0 w 1089272"/>
              <a:gd name="connsiteY4" fmla="*/ 771790 h 931252"/>
              <a:gd name="connsiteX0" fmla="*/ 0 w 1089272"/>
              <a:gd name="connsiteY0" fmla="*/ 771790 h 945251"/>
              <a:gd name="connsiteX1" fmla="*/ 544636 w 1089272"/>
              <a:gd name="connsiteY1" fmla="*/ 0 h 945251"/>
              <a:gd name="connsiteX2" fmla="*/ 1089272 w 1089272"/>
              <a:gd name="connsiteY2" fmla="*/ 771790 h 945251"/>
              <a:gd name="connsiteX3" fmla="*/ 501665 w 1089272"/>
              <a:gd name="connsiteY3" fmla="*/ 931252 h 945251"/>
              <a:gd name="connsiteX4" fmla="*/ 0 w 1089272"/>
              <a:gd name="connsiteY4" fmla="*/ 771790 h 945251"/>
              <a:gd name="connsiteX0" fmla="*/ 0 w 1089272"/>
              <a:gd name="connsiteY0" fmla="*/ 771790 h 956158"/>
              <a:gd name="connsiteX1" fmla="*/ 544636 w 1089272"/>
              <a:gd name="connsiteY1" fmla="*/ 0 h 956158"/>
              <a:gd name="connsiteX2" fmla="*/ 1089272 w 1089272"/>
              <a:gd name="connsiteY2" fmla="*/ 771790 h 956158"/>
              <a:gd name="connsiteX3" fmla="*/ 501665 w 1089272"/>
              <a:gd name="connsiteY3" fmla="*/ 931252 h 956158"/>
              <a:gd name="connsiteX4" fmla="*/ 0 w 1089272"/>
              <a:gd name="connsiteY4" fmla="*/ 771790 h 956158"/>
              <a:gd name="connsiteX0" fmla="*/ 0 w 1089272"/>
              <a:gd name="connsiteY0" fmla="*/ 771790 h 971679"/>
              <a:gd name="connsiteX1" fmla="*/ 544636 w 1089272"/>
              <a:gd name="connsiteY1" fmla="*/ 0 h 971679"/>
              <a:gd name="connsiteX2" fmla="*/ 1089272 w 1089272"/>
              <a:gd name="connsiteY2" fmla="*/ 771790 h 971679"/>
              <a:gd name="connsiteX3" fmla="*/ 501665 w 1089272"/>
              <a:gd name="connsiteY3" fmla="*/ 931252 h 971679"/>
              <a:gd name="connsiteX4" fmla="*/ 0 w 1089272"/>
              <a:gd name="connsiteY4" fmla="*/ 771790 h 971679"/>
              <a:gd name="connsiteX0" fmla="*/ 0 w 1089272"/>
              <a:gd name="connsiteY0" fmla="*/ 771790 h 1002571"/>
              <a:gd name="connsiteX1" fmla="*/ 544636 w 1089272"/>
              <a:gd name="connsiteY1" fmla="*/ 0 h 1002571"/>
              <a:gd name="connsiteX2" fmla="*/ 1089272 w 1089272"/>
              <a:gd name="connsiteY2" fmla="*/ 771790 h 1002571"/>
              <a:gd name="connsiteX3" fmla="*/ 406418 w 1089272"/>
              <a:gd name="connsiteY3" fmla="*/ 967764 h 1002571"/>
              <a:gd name="connsiteX4" fmla="*/ 0 w 1089272"/>
              <a:gd name="connsiteY4" fmla="*/ 771790 h 1002571"/>
              <a:gd name="connsiteX0" fmla="*/ 0 w 1089272"/>
              <a:gd name="connsiteY0" fmla="*/ 771790 h 1002571"/>
              <a:gd name="connsiteX1" fmla="*/ 544636 w 1089272"/>
              <a:gd name="connsiteY1" fmla="*/ 0 h 1002571"/>
              <a:gd name="connsiteX2" fmla="*/ 1089272 w 1089272"/>
              <a:gd name="connsiteY2" fmla="*/ 771790 h 1002571"/>
              <a:gd name="connsiteX3" fmla="*/ 406418 w 1089272"/>
              <a:gd name="connsiteY3" fmla="*/ 967764 h 1002571"/>
              <a:gd name="connsiteX4" fmla="*/ 0 w 1089272"/>
              <a:gd name="connsiteY4" fmla="*/ 771790 h 1002571"/>
              <a:gd name="connsiteX0" fmla="*/ 0 w 1089272"/>
              <a:gd name="connsiteY0" fmla="*/ 771790 h 1015030"/>
              <a:gd name="connsiteX1" fmla="*/ 544636 w 1089272"/>
              <a:gd name="connsiteY1" fmla="*/ 0 h 1015030"/>
              <a:gd name="connsiteX2" fmla="*/ 1089272 w 1089272"/>
              <a:gd name="connsiteY2" fmla="*/ 771790 h 1015030"/>
              <a:gd name="connsiteX3" fmla="*/ 403246 w 1089272"/>
              <a:gd name="connsiteY3" fmla="*/ 982051 h 1015030"/>
              <a:gd name="connsiteX4" fmla="*/ 0 w 1089272"/>
              <a:gd name="connsiteY4" fmla="*/ 771790 h 1015030"/>
              <a:gd name="connsiteX0" fmla="*/ 0 w 1089272"/>
              <a:gd name="connsiteY0" fmla="*/ 771790 h 1004468"/>
              <a:gd name="connsiteX1" fmla="*/ 544636 w 1089272"/>
              <a:gd name="connsiteY1" fmla="*/ 0 h 1004468"/>
              <a:gd name="connsiteX2" fmla="*/ 1089272 w 1089272"/>
              <a:gd name="connsiteY2" fmla="*/ 771790 h 1004468"/>
              <a:gd name="connsiteX3" fmla="*/ 403246 w 1089272"/>
              <a:gd name="connsiteY3" fmla="*/ 982051 h 1004468"/>
              <a:gd name="connsiteX4" fmla="*/ 0 w 1089272"/>
              <a:gd name="connsiteY4" fmla="*/ 771790 h 1004468"/>
              <a:gd name="connsiteX0" fmla="*/ 0 w 1089272"/>
              <a:gd name="connsiteY0" fmla="*/ 771790 h 987028"/>
              <a:gd name="connsiteX1" fmla="*/ 544636 w 1089272"/>
              <a:gd name="connsiteY1" fmla="*/ 0 h 987028"/>
              <a:gd name="connsiteX2" fmla="*/ 1089272 w 1089272"/>
              <a:gd name="connsiteY2" fmla="*/ 771790 h 987028"/>
              <a:gd name="connsiteX3" fmla="*/ 403246 w 1089272"/>
              <a:gd name="connsiteY3" fmla="*/ 982051 h 987028"/>
              <a:gd name="connsiteX4" fmla="*/ 0 w 1089272"/>
              <a:gd name="connsiteY4" fmla="*/ 771790 h 987028"/>
              <a:gd name="connsiteX0" fmla="*/ 0 w 1089272"/>
              <a:gd name="connsiteY0" fmla="*/ 771790 h 988553"/>
              <a:gd name="connsiteX1" fmla="*/ 544636 w 1089272"/>
              <a:gd name="connsiteY1" fmla="*/ 0 h 988553"/>
              <a:gd name="connsiteX2" fmla="*/ 1089272 w 1089272"/>
              <a:gd name="connsiteY2" fmla="*/ 771790 h 988553"/>
              <a:gd name="connsiteX3" fmla="*/ 485796 w 1089272"/>
              <a:gd name="connsiteY3" fmla="*/ 983639 h 988553"/>
              <a:gd name="connsiteX4" fmla="*/ 0 w 1089272"/>
              <a:gd name="connsiteY4" fmla="*/ 771790 h 988553"/>
              <a:gd name="connsiteX0" fmla="*/ 0 w 1089272"/>
              <a:gd name="connsiteY0" fmla="*/ 771790 h 988553"/>
              <a:gd name="connsiteX1" fmla="*/ 544636 w 1089272"/>
              <a:gd name="connsiteY1" fmla="*/ 0 h 988553"/>
              <a:gd name="connsiteX2" fmla="*/ 1089272 w 1089272"/>
              <a:gd name="connsiteY2" fmla="*/ 771790 h 988553"/>
              <a:gd name="connsiteX3" fmla="*/ 485796 w 1089272"/>
              <a:gd name="connsiteY3" fmla="*/ 983639 h 988553"/>
              <a:gd name="connsiteX4" fmla="*/ 0 w 1089272"/>
              <a:gd name="connsiteY4" fmla="*/ 771790 h 988553"/>
              <a:gd name="connsiteX0" fmla="*/ 0 w 1089272"/>
              <a:gd name="connsiteY0" fmla="*/ 771790 h 988553"/>
              <a:gd name="connsiteX1" fmla="*/ 544636 w 1089272"/>
              <a:gd name="connsiteY1" fmla="*/ 0 h 988553"/>
              <a:gd name="connsiteX2" fmla="*/ 1089272 w 1089272"/>
              <a:gd name="connsiteY2" fmla="*/ 771790 h 988553"/>
              <a:gd name="connsiteX3" fmla="*/ 485796 w 1089272"/>
              <a:gd name="connsiteY3" fmla="*/ 983639 h 988553"/>
              <a:gd name="connsiteX4" fmla="*/ 0 w 1089272"/>
              <a:gd name="connsiteY4" fmla="*/ 771790 h 988553"/>
              <a:gd name="connsiteX0" fmla="*/ 0 w 1089272"/>
              <a:gd name="connsiteY0" fmla="*/ 771790 h 984578"/>
              <a:gd name="connsiteX1" fmla="*/ 544636 w 1089272"/>
              <a:gd name="connsiteY1" fmla="*/ 0 h 984578"/>
              <a:gd name="connsiteX2" fmla="*/ 1089272 w 1089272"/>
              <a:gd name="connsiteY2" fmla="*/ 771790 h 984578"/>
              <a:gd name="connsiteX3" fmla="*/ 485796 w 1089272"/>
              <a:gd name="connsiteY3" fmla="*/ 983639 h 984578"/>
              <a:gd name="connsiteX4" fmla="*/ 0 w 1089272"/>
              <a:gd name="connsiteY4" fmla="*/ 771790 h 984578"/>
              <a:gd name="connsiteX0" fmla="*/ 0 w 1089272"/>
              <a:gd name="connsiteY0" fmla="*/ 771790 h 983639"/>
              <a:gd name="connsiteX1" fmla="*/ 544636 w 1089272"/>
              <a:gd name="connsiteY1" fmla="*/ 0 h 983639"/>
              <a:gd name="connsiteX2" fmla="*/ 1089272 w 1089272"/>
              <a:gd name="connsiteY2" fmla="*/ 771790 h 983639"/>
              <a:gd name="connsiteX3" fmla="*/ 485796 w 1089272"/>
              <a:gd name="connsiteY3" fmla="*/ 983639 h 983639"/>
              <a:gd name="connsiteX4" fmla="*/ 0 w 1089272"/>
              <a:gd name="connsiteY4" fmla="*/ 771790 h 983639"/>
              <a:gd name="connsiteX0" fmla="*/ 0 w 1089272"/>
              <a:gd name="connsiteY0" fmla="*/ 771790 h 984331"/>
              <a:gd name="connsiteX1" fmla="*/ 544636 w 1089272"/>
              <a:gd name="connsiteY1" fmla="*/ 0 h 984331"/>
              <a:gd name="connsiteX2" fmla="*/ 1089272 w 1089272"/>
              <a:gd name="connsiteY2" fmla="*/ 771790 h 984331"/>
              <a:gd name="connsiteX3" fmla="*/ 485796 w 1089272"/>
              <a:gd name="connsiteY3" fmla="*/ 983639 h 984331"/>
              <a:gd name="connsiteX4" fmla="*/ 0 w 1089272"/>
              <a:gd name="connsiteY4" fmla="*/ 771790 h 984331"/>
              <a:gd name="connsiteX0" fmla="*/ 0 w 1089272"/>
              <a:gd name="connsiteY0" fmla="*/ 771790 h 983738"/>
              <a:gd name="connsiteX1" fmla="*/ 544636 w 1089272"/>
              <a:gd name="connsiteY1" fmla="*/ 0 h 983738"/>
              <a:gd name="connsiteX2" fmla="*/ 1089272 w 1089272"/>
              <a:gd name="connsiteY2" fmla="*/ 771790 h 983738"/>
              <a:gd name="connsiteX3" fmla="*/ 485796 w 1089272"/>
              <a:gd name="connsiteY3" fmla="*/ 983639 h 983738"/>
              <a:gd name="connsiteX4" fmla="*/ 0 w 1089272"/>
              <a:gd name="connsiteY4" fmla="*/ 771790 h 98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72" h="983738">
                <a:moveTo>
                  <a:pt x="0" y="771790"/>
                </a:moveTo>
                <a:lnTo>
                  <a:pt x="544636" y="0"/>
                </a:lnTo>
                <a:lnTo>
                  <a:pt x="1089272" y="771790"/>
                </a:lnTo>
                <a:cubicBezTo>
                  <a:pt x="918803" y="918606"/>
                  <a:pt x="741996" y="978111"/>
                  <a:pt x="485796" y="983639"/>
                </a:cubicBezTo>
                <a:cubicBezTo>
                  <a:pt x="272550" y="988164"/>
                  <a:pt x="135473" y="837115"/>
                  <a:pt x="0" y="771790"/>
                </a:cubicBezTo>
                <a:close/>
              </a:path>
            </a:pathLst>
          </a:cu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2DF8E2D6-89D5-45DD-9BD4-512EA9C68226}"/>
              </a:ext>
            </a:extLst>
          </p:cNvPr>
          <p:cNvSpPr/>
          <p:nvPr/>
        </p:nvSpPr>
        <p:spPr>
          <a:xfrm>
            <a:off x="9825847" y="3052518"/>
            <a:ext cx="185494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ATP-binding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active site</a:t>
            </a:r>
          </a:p>
        </p:txBody>
      </p:sp>
      <p:sp>
        <p:nvSpPr>
          <p:cNvPr id="89" name="Rectangle 88">
            <a:extLst>
              <a:ext uri="{FF2B5EF4-FFF2-40B4-BE49-F238E27FC236}">
                <a16:creationId xmlns:a16="http://schemas.microsoft.com/office/drawing/2014/main" id="{20D51525-1E64-4B81-81AE-7C154EEEA119}"/>
              </a:ext>
            </a:extLst>
          </p:cNvPr>
          <p:cNvSpPr/>
          <p:nvPr/>
        </p:nvSpPr>
        <p:spPr>
          <a:xfrm>
            <a:off x="9969050" y="4646091"/>
            <a:ext cx="11360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domain</a:t>
            </a:r>
          </a:p>
        </p:txBody>
      </p:sp>
      <p:sp>
        <p:nvSpPr>
          <p:cNvPr id="90" name="Rectangle 89">
            <a:extLst>
              <a:ext uri="{FF2B5EF4-FFF2-40B4-BE49-F238E27FC236}">
                <a16:creationId xmlns:a16="http://schemas.microsoft.com/office/drawing/2014/main" id="{EE5440F7-3242-4A98-95EF-13826B5FEDD3}"/>
              </a:ext>
            </a:extLst>
          </p:cNvPr>
          <p:cNvSpPr/>
          <p:nvPr/>
        </p:nvSpPr>
        <p:spPr>
          <a:xfrm>
            <a:off x="6977092" y="4646091"/>
            <a:ext cx="185494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Regulatory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
            </a:r>
            <a:r>
              <a:rPr kumimoji="0" lang="en-US" sz="1400" b="0" i="0" u="none" strike="noStrike" kern="1200" cap="none" spc="0" normalizeH="0" baseline="0" noProof="0" dirty="0" err="1">
                <a:ln>
                  <a:noFill/>
                </a:ln>
                <a:solidFill>
                  <a:prstClr val="black"/>
                </a:solidFill>
                <a:effectLst/>
                <a:uLnTx/>
                <a:uFillTx/>
                <a:latin typeface="Arial"/>
                <a:ea typeface="+mn-ea"/>
                <a:cs typeface="+mn-cs"/>
              </a:rPr>
              <a:t>pseudokinase</a:t>
            </a:r>
            <a:r>
              <a:rPr kumimoji="0" lang="en-US" sz="1400" b="0" i="0" u="none" strike="noStrike" kern="1200" cap="none" spc="0" normalizeH="0" baseline="0" noProof="0" dirty="0">
                <a:ln>
                  <a:noFill/>
                </a:ln>
                <a:solidFill>
                  <a:prstClr val="black"/>
                </a:solidFill>
                <a:effectLst/>
                <a:uLnTx/>
                <a:uFillTx/>
                <a:latin typeface="Arial"/>
                <a:ea typeface="+mn-ea"/>
                <a:cs typeface="+mn-cs"/>
              </a:rPr>
              <a:t> domain)</a:t>
            </a:r>
          </a:p>
        </p:txBody>
      </p:sp>
      <p:sp>
        <p:nvSpPr>
          <p:cNvPr id="91" name="Rectangle 90">
            <a:extLst>
              <a:ext uri="{FF2B5EF4-FFF2-40B4-BE49-F238E27FC236}">
                <a16:creationId xmlns:a16="http://schemas.microsoft.com/office/drawing/2014/main" id="{19662308-2654-43F2-922D-BD954C705BA7}"/>
              </a:ext>
            </a:extLst>
          </p:cNvPr>
          <p:cNvSpPr/>
          <p:nvPr/>
        </p:nvSpPr>
        <p:spPr>
          <a:xfrm>
            <a:off x="7569793" y="2301698"/>
            <a:ext cx="185494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BMS-986165</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Arc 92">
            <a:extLst>
              <a:ext uri="{FF2B5EF4-FFF2-40B4-BE49-F238E27FC236}">
                <a16:creationId xmlns:a16="http://schemas.microsoft.com/office/drawing/2014/main" id="{B680FBFA-7D04-4F98-BADE-BCEF661F6F4A}"/>
              </a:ext>
            </a:extLst>
          </p:cNvPr>
          <p:cNvSpPr/>
          <p:nvPr/>
        </p:nvSpPr>
        <p:spPr>
          <a:xfrm rot="12475088">
            <a:off x="7767729" y="3566960"/>
            <a:ext cx="1115047" cy="456215"/>
          </a:xfrm>
          <a:prstGeom prst="arc">
            <a:avLst>
              <a:gd name="adj1" fmla="val 16200000"/>
              <a:gd name="adj2" fmla="val 21082803"/>
            </a:avLst>
          </a:prstGeom>
          <a:ln w="38100">
            <a:solidFill>
              <a:schemeClr val="tx1">
                <a:lumMod val="50000"/>
                <a:lumOff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28068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BMS-986165 (oral TYK2 inhibitor): Efficacy and safety Phase 2 study</a:t>
            </a:r>
            <a:endParaRPr lang="en-GB" sz="2400" dirty="0"/>
          </a:p>
        </p:txBody>
      </p:sp>
      <p:sp>
        <p:nvSpPr>
          <p:cNvPr id="3" name="Content Placeholder 2"/>
          <p:cNvSpPr>
            <a:spLocks noGrp="1"/>
          </p:cNvSpPr>
          <p:nvPr>
            <p:ph sz="half" idx="1"/>
          </p:nvPr>
        </p:nvSpPr>
        <p:spPr>
          <a:xfrm>
            <a:off x="335360" y="1268413"/>
            <a:ext cx="3941389" cy="4374659"/>
          </a:xfrm>
        </p:spPr>
        <p:txBody>
          <a:bodyPr/>
          <a:lstStyle/>
          <a:p>
            <a:pPr marL="0" indent="0">
              <a:buNone/>
            </a:pPr>
            <a:r>
              <a:rPr lang="en-US" sz="1800" b="1" dirty="0"/>
              <a:t>Methods</a:t>
            </a:r>
          </a:p>
          <a:p>
            <a:r>
              <a:rPr lang="en-US" sz="1800" dirty="0"/>
              <a:t>267 patients with moderate-to-severe plaque psoriasis treated for 12 weeks</a:t>
            </a:r>
            <a:endParaRPr lang="en-US" sz="1800" b="1" dirty="0"/>
          </a:p>
          <a:p>
            <a:pPr marL="0" indent="0">
              <a:buNone/>
            </a:pPr>
            <a:r>
              <a:rPr lang="en-US" sz="1800" b="1" dirty="0"/>
              <a:t>Results</a:t>
            </a:r>
            <a:r>
              <a:rPr lang="en-US" sz="1800" dirty="0"/>
              <a:t> </a:t>
            </a:r>
          </a:p>
          <a:p>
            <a:pPr>
              <a:spcBef>
                <a:spcPts val="400"/>
              </a:spcBef>
            </a:pPr>
            <a:r>
              <a:rPr lang="en-US" sz="1800" dirty="0"/>
              <a:t>Efficacy observed in both biologic-naïve and biologic-experienced patients; rapid onset of response by Day 15</a:t>
            </a:r>
          </a:p>
          <a:p>
            <a:pPr>
              <a:spcBef>
                <a:spcPts val="400"/>
              </a:spcBef>
            </a:pPr>
            <a:r>
              <a:rPr lang="en-GB" sz="1800" b="1" dirty="0"/>
              <a:t>AEs:</a:t>
            </a:r>
            <a:r>
              <a:rPr lang="en-GB" sz="1800" dirty="0"/>
              <a:t> Low frequency of acne seen at the highest </a:t>
            </a:r>
            <a:r>
              <a:rPr lang="en-US" sz="1800" dirty="0"/>
              <a:t>BMS-986165 </a:t>
            </a:r>
            <a:br>
              <a:rPr lang="en-US" sz="1800" dirty="0"/>
            </a:br>
            <a:r>
              <a:rPr lang="en-GB" sz="1800" dirty="0"/>
              <a:t>doses only</a:t>
            </a:r>
            <a:endParaRPr lang="en-US" sz="1800" dirty="0"/>
          </a:p>
        </p:txBody>
      </p:sp>
      <p:sp>
        <p:nvSpPr>
          <p:cNvPr id="6" name="Text Placeholder 5"/>
          <p:cNvSpPr>
            <a:spLocks noGrp="1"/>
          </p:cNvSpPr>
          <p:nvPr>
            <p:ph type="body" sz="quarter" idx="10"/>
          </p:nvPr>
        </p:nvSpPr>
        <p:spPr>
          <a:xfrm>
            <a:off x="245421" y="6349530"/>
            <a:ext cx="10531099" cy="463846"/>
          </a:xfrm>
        </p:spPr>
        <p:txBody>
          <a:bodyPr/>
          <a:lstStyle/>
          <a:p>
            <a:pPr lvl="0">
              <a:spcBef>
                <a:spcPts val="0"/>
              </a:spcBef>
            </a:pPr>
            <a:r>
              <a:rPr lang="en-US" sz="1100" dirty="0"/>
              <a:t>*P&lt;0.05; </a:t>
            </a:r>
            <a:r>
              <a:rPr lang="en-US" sz="1100" baseline="30000" dirty="0"/>
              <a:t>†</a:t>
            </a:r>
            <a:r>
              <a:rPr lang="en-US" sz="1100" dirty="0"/>
              <a:t>P&lt;0.01; </a:t>
            </a:r>
            <a:r>
              <a:rPr lang="en-US" sz="1100" baseline="30000" dirty="0"/>
              <a:t>‡</a:t>
            </a:r>
            <a:r>
              <a:rPr lang="en-US" sz="1100" dirty="0"/>
              <a:t>P&lt;0.001; </a:t>
            </a:r>
            <a:r>
              <a:rPr lang="en-GB" sz="1100" baseline="30000" dirty="0"/>
              <a:t>§</a:t>
            </a:r>
            <a:r>
              <a:rPr lang="en-US" sz="1100" dirty="0"/>
              <a:t>P&lt;0.0001 vs PBO. </a:t>
            </a:r>
            <a:r>
              <a:rPr lang="en-US" sz="1100" dirty="0" err="1"/>
              <a:t>EoT</a:t>
            </a:r>
            <a:r>
              <a:rPr lang="en-US" sz="1100" dirty="0"/>
              <a:t>, end of treatment; MSK, musculoskeletal; </a:t>
            </a:r>
            <a:r>
              <a:rPr lang="en-US" sz="1100" dirty="0" err="1"/>
              <a:t>sPGA</a:t>
            </a:r>
            <a:r>
              <a:rPr lang="en-US" sz="1100" dirty="0"/>
              <a:t>, static Physician Global Assessment; </a:t>
            </a:r>
            <a:r>
              <a:rPr lang="en-US" sz="1100" dirty="0" err="1"/>
              <a:t>qod</a:t>
            </a:r>
            <a:r>
              <a:rPr lang="en-US" sz="1100" dirty="0"/>
              <a:t>, every other day</a:t>
            </a:r>
            <a:br>
              <a:rPr lang="en-US" sz="1100" dirty="0"/>
            </a:br>
            <a:r>
              <a:rPr lang="en-US" dirty="0"/>
              <a:t>Papp KA,</a:t>
            </a:r>
            <a:r>
              <a:rPr lang="nl-NL" dirty="0"/>
              <a:t> et al. ACR 2018, Chicago, #2563; Papp K, et al. N Engl J Med 2018;379:1313–21</a:t>
            </a:r>
          </a:p>
        </p:txBody>
      </p:sp>
      <p:sp>
        <p:nvSpPr>
          <p:cNvPr id="10" name="Text Placeholder 9">
            <a:extLst>
              <a:ext uri="{FF2B5EF4-FFF2-40B4-BE49-F238E27FC236}">
                <a16:creationId xmlns:a16="http://schemas.microsoft.com/office/drawing/2014/main" id="{4DACCECF-9AF0-4A3E-A90A-B3D69B59E286}"/>
              </a:ext>
            </a:extLst>
          </p:cNvPr>
          <p:cNvSpPr>
            <a:spLocks noGrp="1"/>
          </p:cNvSpPr>
          <p:nvPr>
            <p:ph type="body" sz="quarter" idx="11"/>
          </p:nvPr>
        </p:nvSpPr>
        <p:spPr>
          <a:xfrm>
            <a:off x="334963" y="5607555"/>
            <a:ext cx="10729912" cy="629733"/>
          </a:xfrm>
        </p:spPr>
        <p:txBody>
          <a:bodyPr/>
          <a:lstStyle/>
          <a:p>
            <a:pPr>
              <a:lnSpc>
                <a:spcPct val="90000"/>
              </a:lnSpc>
            </a:pPr>
            <a:r>
              <a:rPr lang="en-US" sz="1800" dirty="0">
                <a:solidFill>
                  <a:schemeClr val="bg1"/>
                </a:solidFill>
              </a:rPr>
              <a:t>BMS-986165 effective for psoriasis vs PBO, with reduction in pain in patients with MSK symptoms</a:t>
            </a:r>
          </a:p>
        </p:txBody>
      </p:sp>
      <p:sp>
        <p:nvSpPr>
          <p:cNvPr id="11" name="TextBox 10">
            <a:extLst>
              <a:ext uri="{FF2B5EF4-FFF2-40B4-BE49-F238E27FC236}">
                <a16:creationId xmlns:a16="http://schemas.microsoft.com/office/drawing/2014/main" id="{9AF5069C-BAFB-4ABB-97B1-32AA20D2C1ED}"/>
              </a:ext>
            </a:extLst>
          </p:cNvPr>
          <p:cNvSpPr txBox="1"/>
          <p:nvPr/>
        </p:nvSpPr>
        <p:spPr>
          <a:xfrm>
            <a:off x="3966764" y="3226686"/>
            <a:ext cx="8382594" cy="324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Dose-dependent decrease in Pain VAS score in patients with MSK symptoms at BL</a:t>
            </a:r>
          </a:p>
        </p:txBody>
      </p:sp>
      <p:sp>
        <p:nvSpPr>
          <p:cNvPr id="15" name="TextBox 14">
            <a:extLst>
              <a:ext uri="{FF2B5EF4-FFF2-40B4-BE49-F238E27FC236}">
                <a16:creationId xmlns:a16="http://schemas.microsoft.com/office/drawing/2014/main" id="{09F66337-EB77-4CB0-B88B-2AAE5AEEB300}"/>
              </a:ext>
            </a:extLst>
          </p:cNvPr>
          <p:cNvSpPr txBox="1"/>
          <p:nvPr/>
        </p:nvSpPr>
        <p:spPr>
          <a:xfrm rot="16200000">
            <a:off x="3921798" y="1874810"/>
            <a:ext cx="1368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graphicFrame>
        <p:nvGraphicFramePr>
          <p:cNvPr id="8" name="Chart 7">
            <a:extLst>
              <a:ext uri="{FF2B5EF4-FFF2-40B4-BE49-F238E27FC236}">
                <a16:creationId xmlns:a16="http://schemas.microsoft.com/office/drawing/2014/main" id="{177EC0AE-B998-4052-9929-74DD32D31F86}"/>
              </a:ext>
            </a:extLst>
          </p:cNvPr>
          <p:cNvGraphicFramePr/>
          <p:nvPr>
            <p:extLst/>
          </p:nvPr>
        </p:nvGraphicFramePr>
        <p:xfrm>
          <a:off x="4511824" y="1124744"/>
          <a:ext cx="7408565" cy="205225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067FC014-E67C-4225-B07E-94B9202E2E53}"/>
              </a:ext>
            </a:extLst>
          </p:cNvPr>
          <p:cNvSpPr/>
          <p:nvPr/>
        </p:nvSpPr>
        <p:spPr>
          <a:xfrm>
            <a:off x="6201721" y="1127874"/>
            <a:ext cx="2667262" cy="3248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rates at Week 12</a:t>
            </a:r>
          </a:p>
        </p:txBody>
      </p:sp>
      <p:sp>
        <p:nvSpPr>
          <p:cNvPr id="18" name="TextBox 17">
            <a:extLst>
              <a:ext uri="{FF2B5EF4-FFF2-40B4-BE49-F238E27FC236}">
                <a16:creationId xmlns:a16="http://schemas.microsoft.com/office/drawing/2014/main" id="{4A7A9DD8-1B4A-4930-A3EB-5A120D3BC7B5}"/>
              </a:ext>
            </a:extLst>
          </p:cNvPr>
          <p:cNvSpPr txBox="1"/>
          <p:nvPr/>
        </p:nvSpPr>
        <p:spPr>
          <a:xfrm>
            <a:off x="5779210" y="1418491"/>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a:extLst>
              <a:ext uri="{FF2B5EF4-FFF2-40B4-BE49-F238E27FC236}">
                <a16:creationId xmlns:a16="http://schemas.microsoft.com/office/drawing/2014/main" id="{B6DDB4DC-52AB-48FA-972C-06CF7B209BD9}"/>
              </a:ext>
            </a:extLst>
          </p:cNvPr>
          <p:cNvSpPr txBox="1"/>
          <p:nvPr/>
        </p:nvSpPr>
        <p:spPr>
          <a:xfrm>
            <a:off x="5930384" y="1290528"/>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TextBox 19">
            <a:extLst>
              <a:ext uri="{FF2B5EF4-FFF2-40B4-BE49-F238E27FC236}">
                <a16:creationId xmlns:a16="http://schemas.microsoft.com/office/drawing/2014/main" id="{40CDE18A-A6B5-4346-927A-06B0DE6FFD1B}"/>
              </a:ext>
            </a:extLst>
          </p:cNvPr>
          <p:cNvSpPr txBox="1"/>
          <p:nvPr/>
        </p:nvSpPr>
        <p:spPr>
          <a:xfrm>
            <a:off x="5638572" y="1390569"/>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AA090DF2-0A6A-4F37-BD7C-D7819B9D7817}"/>
              </a:ext>
            </a:extLst>
          </p:cNvPr>
          <p:cNvSpPr txBox="1"/>
          <p:nvPr/>
        </p:nvSpPr>
        <p:spPr>
          <a:xfrm>
            <a:off x="6667133" y="1751290"/>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6C8F745D-D24B-4D56-ACE0-3353FA142007}"/>
              </a:ext>
            </a:extLst>
          </p:cNvPr>
          <p:cNvSpPr txBox="1"/>
          <p:nvPr/>
        </p:nvSpPr>
        <p:spPr>
          <a:xfrm>
            <a:off x="6838485" y="1760368"/>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B0E53ACA-7CCB-4F8C-A5A5-BF5AC5157DF9}"/>
              </a:ext>
            </a:extLst>
          </p:cNvPr>
          <p:cNvSpPr txBox="1"/>
          <p:nvPr/>
        </p:nvSpPr>
        <p:spPr>
          <a:xfrm>
            <a:off x="6999099" y="1784721"/>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698A7647-9605-4B25-9499-F42B958FC321}"/>
              </a:ext>
            </a:extLst>
          </p:cNvPr>
          <p:cNvSpPr txBox="1"/>
          <p:nvPr/>
        </p:nvSpPr>
        <p:spPr>
          <a:xfrm>
            <a:off x="6523871" y="2219222"/>
            <a:ext cx="28652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t>
            </a:r>
          </a:p>
        </p:txBody>
      </p:sp>
      <p:sp>
        <p:nvSpPr>
          <p:cNvPr id="25" name="TextBox 24">
            <a:extLst>
              <a:ext uri="{FF2B5EF4-FFF2-40B4-BE49-F238E27FC236}">
                <a16:creationId xmlns:a16="http://schemas.microsoft.com/office/drawing/2014/main" id="{3627FB0D-392D-4349-B136-45A8CF57A54F}"/>
              </a:ext>
            </a:extLst>
          </p:cNvPr>
          <p:cNvSpPr txBox="1"/>
          <p:nvPr/>
        </p:nvSpPr>
        <p:spPr>
          <a:xfrm>
            <a:off x="7884339" y="2138676"/>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46" name="TextBox 45">
            <a:extLst>
              <a:ext uri="{FF2B5EF4-FFF2-40B4-BE49-F238E27FC236}">
                <a16:creationId xmlns:a16="http://schemas.microsoft.com/office/drawing/2014/main" id="{33CA33D2-BD32-4FD4-A01B-E0178F0582C5}"/>
              </a:ext>
            </a:extLst>
          </p:cNvPr>
          <p:cNvSpPr txBox="1"/>
          <p:nvPr/>
        </p:nvSpPr>
        <p:spPr>
          <a:xfrm>
            <a:off x="5469493" y="1835255"/>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47" name="TextBox 46">
            <a:extLst>
              <a:ext uri="{FF2B5EF4-FFF2-40B4-BE49-F238E27FC236}">
                <a16:creationId xmlns:a16="http://schemas.microsoft.com/office/drawing/2014/main" id="{20CC5DD3-A071-47F0-8160-FF95497E7EED}"/>
              </a:ext>
            </a:extLst>
          </p:cNvPr>
          <p:cNvSpPr txBox="1"/>
          <p:nvPr/>
        </p:nvSpPr>
        <p:spPr>
          <a:xfrm>
            <a:off x="8020972" y="2051624"/>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48" name="TextBox 47">
            <a:extLst>
              <a:ext uri="{FF2B5EF4-FFF2-40B4-BE49-F238E27FC236}">
                <a16:creationId xmlns:a16="http://schemas.microsoft.com/office/drawing/2014/main" id="{3510C1BD-72CC-4D5D-90AF-D11BB7B5A98C}"/>
              </a:ext>
            </a:extLst>
          </p:cNvPr>
          <p:cNvSpPr txBox="1"/>
          <p:nvPr/>
        </p:nvSpPr>
        <p:spPr>
          <a:xfrm>
            <a:off x="8632797" y="1858888"/>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49" name="TextBox 48">
            <a:extLst>
              <a:ext uri="{FF2B5EF4-FFF2-40B4-BE49-F238E27FC236}">
                <a16:creationId xmlns:a16="http://schemas.microsoft.com/office/drawing/2014/main" id="{C915C325-2D49-470E-8173-CFB394ECCA0B}"/>
              </a:ext>
            </a:extLst>
          </p:cNvPr>
          <p:cNvSpPr txBox="1"/>
          <p:nvPr/>
        </p:nvSpPr>
        <p:spPr>
          <a:xfrm>
            <a:off x="8764834" y="1304019"/>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id="{44B49ADE-3EAC-4917-A24B-5E4F4EC62685}"/>
              </a:ext>
            </a:extLst>
          </p:cNvPr>
          <p:cNvSpPr txBox="1"/>
          <p:nvPr/>
        </p:nvSpPr>
        <p:spPr>
          <a:xfrm>
            <a:off x="9082075" y="1336623"/>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2" name="TextBox 51">
            <a:extLst>
              <a:ext uri="{FF2B5EF4-FFF2-40B4-BE49-F238E27FC236}">
                <a16:creationId xmlns:a16="http://schemas.microsoft.com/office/drawing/2014/main" id="{930A444E-7ED0-4BF2-9215-18F7C2231049}"/>
              </a:ext>
            </a:extLst>
          </p:cNvPr>
          <p:cNvSpPr txBox="1"/>
          <p:nvPr/>
        </p:nvSpPr>
        <p:spPr>
          <a:xfrm>
            <a:off x="8929378" y="1487535"/>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TextBox 52">
            <a:extLst>
              <a:ext uri="{FF2B5EF4-FFF2-40B4-BE49-F238E27FC236}">
                <a16:creationId xmlns:a16="http://schemas.microsoft.com/office/drawing/2014/main" id="{B8CE3155-B9DF-4082-97B6-0FB7C44E4933}"/>
              </a:ext>
            </a:extLst>
          </p:cNvPr>
          <p:cNvSpPr txBox="1"/>
          <p:nvPr/>
        </p:nvSpPr>
        <p:spPr>
          <a:xfrm>
            <a:off x="9816763" y="1790112"/>
            <a:ext cx="31994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TextBox 53">
            <a:extLst>
              <a:ext uri="{FF2B5EF4-FFF2-40B4-BE49-F238E27FC236}">
                <a16:creationId xmlns:a16="http://schemas.microsoft.com/office/drawing/2014/main" id="{BBDE0420-FAFF-40E0-9672-674311EE3578}"/>
              </a:ext>
            </a:extLst>
          </p:cNvPr>
          <p:cNvSpPr txBox="1"/>
          <p:nvPr/>
        </p:nvSpPr>
        <p:spPr>
          <a:xfrm>
            <a:off x="9980656" y="1546967"/>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12D512AF-633E-4457-8BE4-D1017109298F}"/>
              </a:ext>
            </a:extLst>
          </p:cNvPr>
          <p:cNvSpPr txBox="1"/>
          <p:nvPr/>
        </p:nvSpPr>
        <p:spPr>
          <a:xfrm>
            <a:off x="10123918" y="1476107"/>
            <a:ext cx="2865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89" name="Group 88">
            <a:extLst>
              <a:ext uri="{FF2B5EF4-FFF2-40B4-BE49-F238E27FC236}">
                <a16:creationId xmlns:a16="http://schemas.microsoft.com/office/drawing/2014/main" id="{F1E0B4C0-DF58-4BA5-8849-93BFD16AB0D7}"/>
              </a:ext>
            </a:extLst>
          </p:cNvPr>
          <p:cNvGrpSpPr/>
          <p:nvPr/>
        </p:nvGrpSpPr>
        <p:grpSpPr>
          <a:xfrm>
            <a:off x="4452461" y="3449933"/>
            <a:ext cx="7182341" cy="2076469"/>
            <a:chOff x="4923627" y="3561380"/>
            <a:chExt cx="7182341" cy="2118918"/>
          </a:xfrm>
        </p:grpSpPr>
        <p:graphicFrame>
          <p:nvGraphicFramePr>
            <p:cNvPr id="33" name="Content Placeholder 3">
              <a:extLst>
                <a:ext uri="{FF2B5EF4-FFF2-40B4-BE49-F238E27FC236}">
                  <a16:creationId xmlns:a16="http://schemas.microsoft.com/office/drawing/2014/main" id="{6FAAAFAC-867D-4BC4-80EA-35E033A49EDB}"/>
                </a:ext>
              </a:extLst>
            </p:cNvPr>
            <p:cNvGraphicFramePr>
              <a:graphicFrameLocks/>
            </p:cNvGraphicFramePr>
            <p:nvPr>
              <p:extLst/>
            </p:nvPr>
          </p:nvGraphicFramePr>
          <p:xfrm>
            <a:off x="5125556" y="3805404"/>
            <a:ext cx="5364303" cy="187489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96A7EB0-576F-4D1A-A9CD-2A58166FF51D}"/>
                </a:ext>
              </a:extLst>
            </p:cNvPr>
            <p:cNvSpPr txBox="1"/>
            <p:nvPr/>
          </p:nvSpPr>
          <p:spPr>
            <a:xfrm>
              <a:off x="8380781" y="3642285"/>
              <a:ext cx="496894" cy="188441"/>
            </a:xfrm>
            <a:prstGeom prst="rect">
              <a:avLst/>
            </a:prstGeom>
            <a:solidFill>
              <a:schemeClr val="bg1"/>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EoT</a:t>
              </a:r>
            </a:p>
          </p:txBody>
        </p:sp>
        <p:sp>
          <p:nvSpPr>
            <p:cNvPr id="51" name="Rectangle 50">
              <a:extLst>
                <a:ext uri="{FF2B5EF4-FFF2-40B4-BE49-F238E27FC236}">
                  <a16:creationId xmlns:a16="http://schemas.microsoft.com/office/drawing/2014/main" id="{408A48C8-8660-4561-B34E-4A363548DF7A}"/>
                </a:ext>
              </a:extLst>
            </p:cNvPr>
            <p:cNvSpPr/>
            <p:nvPr/>
          </p:nvSpPr>
          <p:spPr>
            <a:xfrm>
              <a:off x="9614493" y="3774576"/>
              <a:ext cx="1246633" cy="276999"/>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white">
                      <a:lumMod val="50000"/>
                    </a:prstClr>
                  </a:solidFill>
                  <a:effectLst/>
                  <a:uLnTx/>
                  <a:uFillTx/>
                  <a:latin typeface="Arial"/>
                  <a:ea typeface="+mn-ea"/>
                  <a:cs typeface="+mn-cs"/>
                </a:rPr>
                <a:t>PBO </a:t>
              </a:r>
              <a:r>
                <a:rPr kumimoji="0" lang="pt-BR" sz="1200" b="0" i="0" u="none" strike="noStrike" kern="1200" cap="none" spc="0" normalizeH="0" baseline="0" noProof="0" dirty="0">
                  <a:ln>
                    <a:noFill/>
                  </a:ln>
                  <a:solidFill>
                    <a:prstClr val="black"/>
                  </a:solidFill>
                  <a:effectLst/>
                  <a:uLnTx/>
                  <a:uFillTx/>
                  <a:latin typeface="Arial"/>
                  <a:ea typeface="+mn-ea"/>
                  <a:cs typeface="+mn-cs"/>
                </a:rPr>
                <a:t>(n=21)</a:t>
              </a:r>
            </a:p>
          </p:txBody>
        </p:sp>
        <p:sp>
          <p:nvSpPr>
            <p:cNvPr id="59" name="Freeform: Shape 58">
              <a:extLst>
                <a:ext uri="{FF2B5EF4-FFF2-40B4-BE49-F238E27FC236}">
                  <a16:creationId xmlns:a16="http://schemas.microsoft.com/office/drawing/2014/main" id="{C260F691-84A1-4058-BC5D-B58071E6AB7F}"/>
                </a:ext>
              </a:extLst>
            </p:cNvPr>
            <p:cNvSpPr/>
            <p:nvPr/>
          </p:nvSpPr>
          <p:spPr>
            <a:xfrm>
              <a:off x="5852642" y="4121419"/>
              <a:ext cx="2767060" cy="431960"/>
            </a:xfrm>
            <a:custGeom>
              <a:avLst/>
              <a:gdLst>
                <a:gd name="connsiteX0" fmla="*/ 0 w 3933825"/>
                <a:gd name="connsiteY0" fmla="*/ 0 h 488157"/>
                <a:gd name="connsiteX1" fmla="*/ 292893 w 3933825"/>
                <a:gd name="connsiteY1" fmla="*/ 290513 h 488157"/>
                <a:gd name="connsiteX2" fmla="*/ 514350 w 3933825"/>
                <a:gd name="connsiteY2" fmla="*/ 366713 h 488157"/>
                <a:gd name="connsiteX3" fmla="*/ 1000125 w 3933825"/>
                <a:gd name="connsiteY3" fmla="*/ 445294 h 488157"/>
                <a:gd name="connsiteX4" fmla="*/ 1955006 w 3933825"/>
                <a:gd name="connsiteY4" fmla="*/ 440532 h 488157"/>
                <a:gd name="connsiteX5" fmla="*/ 2893218 w 3933825"/>
                <a:gd name="connsiteY5" fmla="*/ 488157 h 488157"/>
                <a:gd name="connsiteX6" fmla="*/ 3933825 w 3933825"/>
                <a:gd name="connsiteY6" fmla="*/ 290513 h 488157"/>
                <a:gd name="connsiteX0" fmla="*/ 0 w 3933825"/>
                <a:gd name="connsiteY0" fmla="*/ 0 h 488157"/>
                <a:gd name="connsiteX1" fmla="*/ 292893 w 3933825"/>
                <a:gd name="connsiteY1" fmla="*/ 290513 h 488157"/>
                <a:gd name="connsiteX2" fmla="*/ 514350 w 3933825"/>
                <a:gd name="connsiteY2" fmla="*/ 255219 h 488157"/>
                <a:gd name="connsiteX3" fmla="*/ 1000125 w 3933825"/>
                <a:gd name="connsiteY3" fmla="*/ 445294 h 488157"/>
                <a:gd name="connsiteX4" fmla="*/ 1955006 w 3933825"/>
                <a:gd name="connsiteY4" fmla="*/ 440532 h 488157"/>
                <a:gd name="connsiteX5" fmla="*/ 2893218 w 3933825"/>
                <a:gd name="connsiteY5" fmla="*/ 488157 h 488157"/>
                <a:gd name="connsiteX6" fmla="*/ 3933825 w 3933825"/>
                <a:gd name="connsiteY6" fmla="*/ 290513 h 488157"/>
                <a:gd name="connsiteX0" fmla="*/ 0 w 3933825"/>
                <a:gd name="connsiteY0" fmla="*/ 0 h 488157"/>
                <a:gd name="connsiteX1" fmla="*/ 263169 w 3933825"/>
                <a:gd name="connsiteY1" fmla="*/ 220223 h 488157"/>
                <a:gd name="connsiteX2" fmla="*/ 514350 w 3933825"/>
                <a:gd name="connsiteY2" fmla="*/ 255219 h 488157"/>
                <a:gd name="connsiteX3" fmla="*/ 1000125 w 3933825"/>
                <a:gd name="connsiteY3" fmla="*/ 445294 h 488157"/>
                <a:gd name="connsiteX4" fmla="*/ 1955006 w 3933825"/>
                <a:gd name="connsiteY4" fmla="*/ 440532 h 488157"/>
                <a:gd name="connsiteX5" fmla="*/ 2893218 w 3933825"/>
                <a:gd name="connsiteY5" fmla="*/ 488157 h 488157"/>
                <a:gd name="connsiteX6" fmla="*/ 3933825 w 3933825"/>
                <a:gd name="connsiteY6" fmla="*/ 290513 h 488157"/>
                <a:gd name="connsiteX0" fmla="*/ 0 w 3933825"/>
                <a:gd name="connsiteY0" fmla="*/ 0 h 488157"/>
                <a:gd name="connsiteX1" fmla="*/ 263169 w 3933825"/>
                <a:gd name="connsiteY1" fmla="*/ 220223 h 488157"/>
                <a:gd name="connsiteX2" fmla="*/ 514350 w 3933825"/>
                <a:gd name="connsiteY2" fmla="*/ 255219 h 488157"/>
                <a:gd name="connsiteX3" fmla="*/ 967924 w 3933825"/>
                <a:gd name="connsiteY3" fmla="*/ 350765 h 488157"/>
                <a:gd name="connsiteX4" fmla="*/ 1955006 w 3933825"/>
                <a:gd name="connsiteY4" fmla="*/ 440532 h 488157"/>
                <a:gd name="connsiteX5" fmla="*/ 2893218 w 3933825"/>
                <a:gd name="connsiteY5" fmla="*/ 488157 h 488157"/>
                <a:gd name="connsiteX6" fmla="*/ 3933825 w 3933825"/>
                <a:gd name="connsiteY6" fmla="*/ 290513 h 488157"/>
                <a:gd name="connsiteX0" fmla="*/ 0 w 3933825"/>
                <a:gd name="connsiteY0" fmla="*/ 0 h 488157"/>
                <a:gd name="connsiteX1" fmla="*/ 263169 w 3933825"/>
                <a:gd name="connsiteY1" fmla="*/ 220223 h 488157"/>
                <a:gd name="connsiteX2" fmla="*/ 514350 w 3933825"/>
                <a:gd name="connsiteY2" fmla="*/ 255219 h 488157"/>
                <a:gd name="connsiteX3" fmla="*/ 967924 w 3933825"/>
                <a:gd name="connsiteY3" fmla="*/ 350765 h 488157"/>
                <a:gd name="connsiteX4" fmla="*/ 1959960 w 3933825"/>
                <a:gd name="connsiteY4" fmla="*/ 251474 h 488157"/>
                <a:gd name="connsiteX5" fmla="*/ 2893218 w 3933825"/>
                <a:gd name="connsiteY5" fmla="*/ 488157 h 488157"/>
                <a:gd name="connsiteX6" fmla="*/ 3933825 w 3933825"/>
                <a:gd name="connsiteY6" fmla="*/ 290513 h 488157"/>
                <a:gd name="connsiteX0" fmla="*/ 0 w 3933825"/>
                <a:gd name="connsiteY0" fmla="*/ 0 h 439681"/>
                <a:gd name="connsiteX1" fmla="*/ 263169 w 3933825"/>
                <a:gd name="connsiteY1" fmla="*/ 220223 h 439681"/>
                <a:gd name="connsiteX2" fmla="*/ 514350 w 3933825"/>
                <a:gd name="connsiteY2" fmla="*/ 255219 h 439681"/>
                <a:gd name="connsiteX3" fmla="*/ 967924 w 3933825"/>
                <a:gd name="connsiteY3" fmla="*/ 350765 h 439681"/>
                <a:gd name="connsiteX4" fmla="*/ 1959960 w 3933825"/>
                <a:gd name="connsiteY4" fmla="*/ 251474 h 439681"/>
                <a:gd name="connsiteX5" fmla="*/ 2878355 w 3933825"/>
                <a:gd name="connsiteY5" fmla="*/ 439681 h 439681"/>
                <a:gd name="connsiteX6" fmla="*/ 3933825 w 3933825"/>
                <a:gd name="connsiteY6" fmla="*/ 290513 h 439681"/>
                <a:gd name="connsiteX0" fmla="*/ 0 w 3933825"/>
                <a:gd name="connsiteY0" fmla="*/ 0 h 439681"/>
                <a:gd name="connsiteX1" fmla="*/ 263169 w 3933825"/>
                <a:gd name="connsiteY1" fmla="*/ 220223 h 439681"/>
                <a:gd name="connsiteX2" fmla="*/ 514350 w 3933825"/>
                <a:gd name="connsiteY2" fmla="*/ 255219 h 439681"/>
                <a:gd name="connsiteX3" fmla="*/ 967924 w 3933825"/>
                <a:gd name="connsiteY3" fmla="*/ 350765 h 439681"/>
                <a:gd name="connsiteX4" fmla="*/ 1959960 w 3933825"/>
                <a:gd name="connsiteY4" fmla="*/ 251474 h 439681"/>
                <a:gd name="connsiteX5" fmla="*/ 2878355 w 3933825"/>
                <a:gd name="connsiteY5" fmla="*/ 439681 h 439681"/>
                <a:gd name="connsiteX6" fmla="*/ 3933825 w 3933825"/>
                <a:gd name="connsiteY6" fmla="*/ 290513 h 439681"/>
                <a:gd name="connsiteX0" fmla="*/ 0 w 2878355"/>
                <a:gd name="connsiteY0" fmla="*/ 0 h 439681"/>
                <a:gd name="connsiteX1" fmla="*/ 263169 w 2878355"/>
                <a:gd name="connsiteY1" fmla="*/ 220223 h 439681"/>
                <a:gd name="connsiteX2" fmla="*/ 514350 w 2878355"/>
                <a:gd name="connsiteY2" fmla="*/ 255219 h 439681"/>
                <a:gd name="connsiteX3" fmla="*/ 967924 w 2878355"/>
                <a:gd name="connsiteY3" fmla="*/ 350765 h 439681"/>
                <a:gd name="connsiteX4" fmla="*/ 1959960 w 2878355"/>
                <a:gd name="connsiteY4" fmla="*/ 251474 h 439681"/>
                <a:gd name="connsiteX5" fmla="*/ 2878355 w 2878355"/>
                <a:gd name="connsiteY5" fmla="*/ 439681 h 4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8355" h="439681">
                  <a:moveTo>
                    <a:pt x="0" y="0"/>
                  </a:moveTo>
                  <a:lnTo>
                    <a:pt x="263169" y="220223"/>
                  </a:lnTo>
                  <a:lnTo>
                    <a:pt x="514350" y="255219"/>
                  </a:lnTo>
                  <a:lnTo>
                    <a:pt x="967924" y="350765"/>
                  </a:lnTo>
                  <a:lnTo>
                    <a:pt x="1959960" y="251474"/>
                  </a:lnTo>
                  <a:lnTo>
                    <a:pt x="2878355" y="439681"/>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F8BAFA92-002E-44D7-B504-8EB8C17548A9}"/>
                </a:ext>
              </a:extLst>
            </p:cNvPr>
            <p:cNvSpPr/>
            <p:nvPr/>
          </p:nvSpPr>
          <p:spPr>
            <a:xfrm>
              <a:off x="5852642" y="4116741"/>
              <a:ext cx="2763646" cy="868308"/>
            </a:xfrm>
            <a:custGeom>
              <a:avLst/>
              <a:gdLst>
                <a:gd name="connsiteX0" fmla="*/ 0 w 3921918"/>
                <a:gd name="connsiteY0" fmla="*/ 0 h 892969"/>
                <a:gd name="connsiteX1" fmla="*/ 295275 w 3921918"/>
                <a:gd name="connsiteY1" fmla="*/ 409575 h 892969"/>
                <a:gd name="connsiteX2" fmla="*/ 531018 w 3921918"/>
                <a:gd name="connsiteY2" fmla="*/ 631031 h 892969"/>
                <a:gd name="connsiteX3" fmla="*/ 995362 w 3921918"/>
                <a:gd name="connsiteY3" fmla="*/ 764381 h 892969"/>
                <a:gd name="connsiteX4" fmla="*/ 1943100 w 3921918"/>
                <a:gd name="connsiteY4" fmla="*/ 892969 h 892969"/>
                <a:gd name="connsiteX5" fmla="*/ 2895600 w 3921918"/>
                <a:gd name="connsiteY5" fmla="*/ 862012 h 892969"/>
                <a:gd name="connsiteX6" fmla="*/ 3921918 w 3921918"/>
                <a:gd name="connsiteY6" fmla="*/ 812006 h 892969"/>
                <a:gd name="connsiteX0" fmla="*/ 0 w 3921918"/>
                <a:gd name="connsiteY0" fmla="*/ 0 h 892969"/>
                <a:gd name="connsiteX1" fmla="*/ 295275 w 3921918"/>
                <a:gd name="connsiteY1" fmla="*/ 409575 h 892969"/>
                <a:gd name="connsiteX2" fmla="*/ 531018 w 3921918"/>
                <a:gd name="connsiteY2" fmla="*/ 631031 h 892969"/>
                <a:gd name="connsiteX3" fmla="*/ 987930 w 3921918"/>
                <a:gd name="connsiteY3" fmla="*/ 841943 h 892969"/>
                <a:gd name="connsiteX4" fmla="*/ 1943100 w 3921918"/>
                <a:gd name="connsiteY4" fmla="*/ 892969 h 892969"/>
                <a:gd name="connsiteX5" fmla="*/ 2895600 w 3921918"/>
                <a:gd name="connsiteY5" fmla="*/ 862012 h 892969"/>
                <a:gd name="connsiteX6" fmla="*/ 3921918 w 3921918"/>
                <a:gd name="connsiteY6" fmla="*/ 812006 h 892969"/>
                <a:gd name="connsiteX0" fmla="*/ 0 w 3921918"/>
                <a:gd name="connsiteY0" fmla="*/ 0 h 892969"/>
                <a:gd name="connsiteX1" fmla="*/ 295275 w 3921918"/>
                <a:gd name="connsiteY1" fmla="*/ 409575 h 892969"/>
                <a:gd name="connsiteX2" fmla="*/ 481478 w 3921918"/>
                <a:gd name="connsiteY2" fmla="*/ 669813 h 892969"/>
                <a:gd name="connsiteX3" fmla="*/ 987930 w 3921918"/>
                <a:gd name="connsiteY3" fmla="*/ 841943 h 892969"/>
                <a:gd name="connsiteX4" fmla="*/ 1943100 w 3921918"/>
                <a:gd name="connsiteY4" fmla="*/ 892969 h 892969"/>
                <a:gd name="connsiteX5" fmla="*/ 2895600 w 3921918"/>
                <a:gd name="connsiteY5" fmla="*/ 862012 h 892969"/>
                <a:gd name="connsiteX6" fmla="*/ 3921918 w 3921918"/>
                <a:gd name="connsiteY6" fmla="*/ 812006 h 892969"/>
                <a:gd name="connsiteX0" fmla="*/ 0 w 3921918"/>
                <a:gd name="connsiteY0" fmla="*/ 0 h 892969"/>
                <a:gd name="connsiteX1" fmla="*/ 295275 w 3921918"/>
                <a:gd name="connsiteY1" fmla="*/ 409575 h 892969"/>
                <a:gd name="connsiteX2" fmla="*/ 481478 w 3921918"/>
                <a:gd name="connsiteY2" fmla="*/ 669813 h 892969"/>
                <a:gd name="connsiteX3" fmla="*/ 987930 w 3921918"/>
                <a:gd name="connsiteY3" fmla="*/ 841943 h 892969"/>
                <a:gd name="connsiteX4" fmla="*/ 1943100 w 3921918"/>
                <a:gd name="connsiteY4" fmla="*/ 892969 h 892969"/>
                <a:gd name="connsiteX5" fmla="*/ 2895600 w 3921918"/>
                <a:gd name="connsiteY5" fmla="*/ 862012 h 892969"/>
                <a:gd name="connsiteX6" fmla="*/ 3921918 w 3921918"/>
                <a:gd name="connsiteY6" fmla="*/ 812006 h 892969"/>
                <a:gd name="connsiteX0" fmla="*/ 0 w 3921918"/>
                <a:gd name="connsiteY0" fmla="*/ 0 h 892969"/>
                <a:gd name="connsiteX1" fmla="*/ 285367 w 3921918"/>
                <a:gd name="connsiteY1" fmla="*/ 271418 h 892969"/>
                <a:gd name="connsiteX2" fmla="*/ 481478 w 3921918"/>
                <a:gd name="connsiteY2" fmla="*/ 669813 h 892969"/>
                <a:gd name="connsiteX3" fmla="*/ 987930 w 3921918"/>
                <a:gd name="connsiteY3" fmla="*/ 841943 h 892969"/>
                <a:gd name="connsiteX4" fmla="*/ 1943100 w 3921918"/>
                <a:gd name="connsiteY4" fmla="*/ 892969 h 892969"/>
                <a:gd name="connsiteX5" fmla="*/ 2895600 w 3921918"/>
                <a:gd name="connsiteY5" fmla="*/ 862012 h 892969"/>
                <a:gd name="connsiteX6" fmla="*/ 3921918 w 3921918"/>
                <a:gd name="connsiteY6" fmla="*/ 812006 h 892969"/>
                <a:gd name="connsiteX0" fmla="*/ 0 w 3921918"/>
                <a:gd name="connsiteY0" fmla="*/ 0 h 863883"/>
                <a:gd name="connsiteX1" fmla="*/ 285367 w 3921918"/>
                <a:gd name="connsiteY1" fmla="*/ 271418 h 863883"/>
                <a:gd name="connsiteX2" fmla="*/ 481478 w 3921918"/>
                <a:gd name="connsiteY2" fmla="*/ 669813 h 863883"/>
                <a:gd name="connsiteX3" fmla="*/ 987930 w 3921918"/>
                <a:gd name="connsiteY3" fmla="*/ 841943 h 863883"/>
                <a:gd name="connsiteX4" fmla="*/ 1943100 w 3921918"/>
                <a:gd name="connsiteY4" fmla="*/ 863883 h 863883"/>
                <a:gd name="connsiteX5" fmla="*/ 2895600 w 3921918"/>
                <a:gd name="connsiteY5" fmla="*/ 862012 h 863883"/>
                <a:gd name="connsiteX6" fmla="*/ 3921918 w 3921918"/>
                <a:gd name="connsiteY6" fmla="*/ 812006 h 863883"/>
                <a:gd name="connsiteX0" fmla="*/ 0 w 3921918"/>
                <a:gd name="connsiteY0" fmla="*/ 0 h 883827"/>
                <a:gd name="connsiteX1" fmla="*/ 285367 w 3921918"/>
                <a:gd name="connsiteY1" fmla="*/ 271418 h 883827"/>
                <a:gd name="connsiteX2" fmla="*/ 481478 w 3921918"/>
                <a:gd name="connsiteY2" fmla="*/ 669813 h 883827"/>
                <a:gd name="connsiteX3" fmla="*/ 987930 w 3921918"/>
                <a:gd name="connsiteY3" fmla="*/ 841943 h 883827"/>
                <a:gd name="connsiteX4" fmla="*/ 1943100 w 3921918"/>
                <a:gd name="connsiteY4" fmla="*/ 863883 h 883827"/>
                <a:gd name="connsiteX5" fmla="*/ 2863399 w 3921918"/>
                <a:gd name="connsiteY5" fmla="*/ 883827 h 883827"/>
                <a:gd name="connsiteX6" fmla="*/ 3921918 w 3921918"/>
                <a:gd name="connsiteY6" fmla="*/ 812006 h 883827"/>
                <a:gd name="connsiteX0" fmla="*/ 0 w 2863399"/>
                <a:gd name="connsiteY0" fmla="*/ 0 h 883827"/>
                <a:gd name="connsiteX1" fmla="*/ 285367 w 2863399"/>
                <a:gd name="connsiteY1" fmla="*/ 271418 h 883827"/>
                <a:gd name="connsiteX2" fmla="*/ 481478 w 2863399"/>
                <a:gd name="connsiteY2" fmla="*/ 669813 h 883827"/>
                <a:gd name="connsiteX3" fmla="*/ 987930 w 2863399"/>
                <a:gd name="connsiteY3" fmla="*/ 841943 h 883827"/>
                <a:gd name="connsiteX4" fmla="*/ 1943100 w 2863399"/>
                <a:gd name="connsiteY4" fmla="*/ 863883 h 883827"/>
                <a:gd name="connsiteX5" fmla="*/ 2863399 w 2863399"/>
                <a:gd name="connsiteY5" fmla="*/ 883827 h 88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3399" h="883827">
                  <a:moveTo>
                    <a:pt x="0" y="0"/>
                  </a:moveTo>
                  <a:lnTo>
                    <a:pt x="285367" y="271418"/>
                  </a:lnTo>
                  <a:lnTo>
                    <a:pt x="481478" y="669813"/>
                  </a:lnTo>
                  <a:lnTo>
                    <a:pt x="987930" y="841943"/>
                  </a:lnTo>
                  <a:lnTo>
                    <a:pt x="1943100" y="863883"/>
                  </a:lnTo>
                  <a:lnTo>
                    <a:pt x="2863399" y="883827"/>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FC24D97E-EE07-40FC-A911-5D3C387EC4AE}"/>
                </a:ext>
              </a:extLst>
            </p:cNvPr>
            <p:cNvSpPr/>
            <p:nvPr/>
          </p:nvSpPr>
          <p:spPr>
            <a:xfrm>
              <a:off x="5854931" y="4114401"/>
              <a:ext cx="2764770" cy="1070041"/>
            </a:xfrm>
            <a:custGeom>
              <a:avLst/>
              <a:gdLst>
                <a:gd name="connsiteX0" fmla="*/ 0 w 3924300"/>
                <a:gd name="connsiteY0" fmla="*/ 0 h 1035843"/>
                <a:gd name="connsiteX1" fmla="*/ 283369 w 3924300"/>
                <a:gd name="connsiteY1" fmla="*/ 280987 h 1035843"/>
                <a:gd name="connsiteX2" fmla="*/ 521494 w 3924300"/>
                <a:gd name="connsiteY2" fmla="*/ 442912 h 1035843"/>
                <a:gd name="connsiteX3" fmla="*/ 990600 w 3924300"/>
                <a:gd name="connsiteY3" fmla="*/ 745331 h 1035843"/>
                <a:gd name="connsiteX4" fmla="*/ 1947862 w 3924300"/>
                <a:gd name="connsiteY4" fmla="*/ 873918 h 1035843"/>
                <a:gd name="connsiteX5" fmla="*/ 2897981 w 3924300"/>
                <a:gd name="connsiteY5" fmla="*/ 1035843 h 1035843"/>
                <a:gd name="connsiteX6" fmla="*/ 3924300 w 3924300"/>
                <a:gd name="connsiteY6" fmla="*/ 869156 h 1035843"/>
                <a:gd name="connsiteX0" fmla="*/ 0 w 3924300"/>
                <a:gd name="connsiteY0" fmla="*/ 0 h 1035843"/>
                <a:gd name="connsiteX1" fmla="*/ 241260 w 3924300"/>
                <a:gd name="connsiteY1" fmla="*/ 370668 h 1035843"/>
                <a:gd name="connsiteX2" fmla="*/ 521494 w 3924300"/>
                <a:gd name="connsiteY2" fmla="*/ 442912 h 1035843"/>
                <a:gd name="connsiteX3" fmla="*/ 990600 w 3924300"/>
                <a:gd name="connsiteY3" fmla="*/ 745331 h 1035843"/>
                <a:gd name="connsiteX4" fmla="*/ 1947862 w 3924300"/>
                <a:gd name="connsiteY4" fmla="*/ 873918 h 1035843"/>
                <a:gd name="connsiteX5" fmla="*/ 2897981 w 3924300"/>
                <a:gd name="connsiteY5" fmla="*/ 1035843 h 1035843"/>
                <a:gd name="connsiteX6" fmla="*/ 3924300 w 3924300"/>
                <a:gd name="connsiteY6" fmla="*/ 869156 h 1035843"/>
                <a:gd name="connsiteX0" fmla="*/ 0 w 3924300"/>
                <a:gd name="connsiteY0" fmla="*/ 0 h 1035843"/>
                <a:gd name="connsiteX1" fmla="*/ 241260 w 3924300"/>
                <a:gd name="connsiteY1" fmla="*/ 370668 h 1035843"/>
                <a:gd name="connsiteX2" fmla="*/ 501678 w 3924300"/>
                <a:gd name="connsiteY2" fmla="*/ 658632 h 1035843"/>
                <a:gd name="connsiteX3" fmla="*/ 990600 w 3924300"/>
                <a:gd name="connsiteY3" fmla="*/ 745331 h 1035843"/>
                <a:gd name="connsiteX4" fmla="*/ 1947862 w 3924300"/>
                <a:gd name="connsiteY4" fmla="*/ 873918 h 1035843"/>
                <a:gd name="connsiteX5" fmla="*/ 2897981 w 3924300"/>
                <a:gd name="connsiteY5" fmla="*/ 1035843 h 1035843"/>
                <a:gd name="connsiteX6" fmla="*/ 3924300 w 3924300"/>
                <a:gd name="connsiteY6" fmla="*/ 869156 h 1035843"/>
                <a:gd name="connsiteX0" fmla="*/ 0 w 3924300"/>
                <a:gd name="connsiteY0" fmla="*/ 0 h 1035843"/>
                <a:gd name="connsiteX1" fmla="*/ 241260 w 3924300"/>
                <a:gd name="connsiteY1" fmla="*/ 370668 h 1035843"/>
                <a:gd name="connsiteX2" fmla="*/ 501678 w 3924300"/>
                <a:gd name="connsiteY2" fmla="*/ 658632 h 1035843"/>
                <a:gd name="connsiteX3" fmla="*/ 988123 w 3924300"/>
                <a:gd name="connsiteY3" fmla="*/ 1004678 h 1035843"/>
                <a:gd name="connsiteX4" fmla="*/ 1947862 w 3924300"/>
                <a:gd name="connsiteY4" fmla="*/ 873918 h 1035843"/>
                <a:gd name="connsiteX5" fmla="*/ 2897981 w 3924300"/>
                <a:gd name="connsiteY5" fmla="*/ 1035843 h 1035843"/>
                <a:gd name="connsiteX6" fmla="*/ 3924300 w 3924300"/>
                <a:gd name="connsiteY6" fmla="*/ 869156 h 1035843"/>
                <a:gd name="connsiteX0" fmla="*/ 0 w 3924300"/>
                <a:gd name="connsiteY0" fmla="*/ 0 h 1035843"/>
                <a:gd name="connsiteX1" fmla="*/ 241260 w 3924300"/>
                <a:gd name="connsiteY1" fmla="*/ 370668 h 1035843"/>
                <a:gd name="connsiteX2" fmla="*/ 501678 w 3924300"/>
                <a:gd name="connsiteY2" fmla="*/ 658632 h 1035843"/>
                <a:gd name="connsiteX3" fmla="*/ 988123 w 3924300"/>
                <a:gd name="connsiteY3" fmla="*/ 1004678 h 1035843"/>
                <a:gd name="connsiteX4" fmla="*/ 1925569 w 3924300"/>
                <a:gd name="connsiteY4" fmla="*/ 1033889 h 1035843"/>
                <a:gd name="connsiteX5" fmla="*/ 2897981 w 3924300"/>
                <a:gd name="connsiteY5" fmla="*/ 1035843 h 1035843"/>
                <a:gd name="connsiteX6" fmla="*/ 3924300 w 3924300"/>
                <a:gd name="connsiteY6" fmla="*/ 869156 h 1035843"/>
                <a:gd name="connsiteX0" fmla="*/ 0 w 3924300"/>
                <a:gd name="connsiteY0" fmla="*/ 0 h 1089166"/>
                <a:gd name="connsiteX1" fmla="*/ 241260 w 3924300"/>
                <a:gd name="connsiteY1" fmla="*/ 370668 h 1089166"/>
                <a:gd name="connsiteX2" fmla="*/ 501678 w 3924300"/>
                <a:gd name="connsiteY2" fmla="*/ 658632 h 1089166"/>
                <a:gd name="connsiteX3" fmla="*/ 988123 w 3924300"/>
                <a:gd name="connsiteY3" fmla="*/ 1004678 h 1089166"/>
                <a:gd name="connsiteX4" fmla="*/ 1925569 w 3924300"/>
                <a:gd name="connsiteY4" fmla="*/ 1033889 h 1089166"/>
                <a:gd name="connsiteX5" fmla="*/ 2865780 w 3924300"/>
                <a:gd name="connsiteY5" fmla="*/ 1089166 h 1089166"/>
                <a:gd name="connsiteX6" fmla="*/ 3924300 w 3924300"/>
                <a:gd name="connsiteY6" fmla="*/ 869156 h 1089166"/>
                <a:gd name="connsiteX0" fmla="*/ 0 w 2865780"/>
                <a:gd name="connsiteY0" fmla="*/ 0 h 1089166"/>
                <a:gd name="connsiteX1" fmla="*/ 241260 w 2865780"/>
                <a:gd name="connsiteY1" fmla="*/ 370668 h 1089166"/>
                <a:gd name="connsiteX2" fmla="*/ 501678 w 2865780"/>
                <a:gd name="connsiteY2" fmla="*/ 658632 h 1089166"/>
                <a:gd name="connsiteX3" fmla="*/ 988123 w 2865780"/>
                <a:gd name="connsiteY3" fmla="*/ 1004678 h 1089166"/>
                <a:gd name="connsiteX4" fmla="*/ 1925569 w 2865780"/>
                <a:gd name="connsiteY4" fmla="*/ 1033889 h 1089166"/>
                <a:gd name="connsiteX5" fmla="*/ 2865780 w 2865780"/>
                <a:gd name="connsiteY5" fmla="*/ 1089166 h 108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780" h="1089166">
                  <a:moveTo>
                    <a:pt x="0" y="0"/>
                  </a:moveTo>
                  <a:lnTo>
                    <a:pt x="241260" y="370668"/>
                  </a:lnTo>
                  <a:lnTo>
                    <a:pt x="501678" y="658632"/>
                  </a:lnTo>
                  <a:lnTo>
                    <a:pt x="988123" y="1004678"/>
                  </a:lnTo>
                  <a:lnTo>
                    <a:pt x="1925569" y="1033889"/>
                  </a:lnTo>
                  <a:lnTo>
                    <a:pt x="2865780" y="1089166"/>
                  </a:ln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54A946BD-23D7-4D9A-8A56-C525A8E78B19}"/>
                </a:ext>
              </a:extLst>
            </p:cNvPr>
            <p:cNvSpPr/>
            <p:nvPr/>
          </p:nvSpPr>
          <p:spPr>
            <a:xfrm>
              <a:off x="5870956" y="4115386"/>
              <a:ext cx="2758272" cy="756095"/>
            </a:xfrm>
            <a:custGeom>
              <a:avLst/>
              <a:gdLst>
                <a:gd name="connsiteX0" fmla="*/ 0 w 3907631"/>
                <a:gd name="connsiteY0" fmla="*/ 0 h 878681"/>
                <a:gd name="connsiteX1" fmla="*/ 280987 w 3907631"/>
                <a:gd name="connsiteY1" fmla="*/ 247650 h 878681"/>
                <a:gd name="connsiteX2" fmla="*/ 511968 w 3907631"/>
                <a:gd name="connsiteY2" fmla="*/ 392906 h 878681"/>
                <a:gd name="connsiteX3" fmla="*/ 990600 w 3907631"/>
                <a:gd name="connsiteY3" fmla="*/ 514350 h 878681"/>
                <a:gd name="connsiteX4" fmla="*/ 1950243 w 3907631"/>
                <a:gd name="connsiteY4" fmla="*/ 731043 h 878681"/>
                <a:gd name="connsiteX5" fmla="*/ 2874168 w 3907631"/>
                <a:gd name="connsiteY5" fmla="*/ 878681 h 878681"/>
                <a:gd name="connsiteX6" fmla="*/ 3907631 w 3907631"/>
                <a:gd name="connsiteY6" fmla="*/ 638175 h 878681"/>
                <a:gd name="connsiteX7" fmla="*/ 3902868 w 3907631"/>
                <a:gd name="connsiteY7" fmla="*/ 647700 h 878681"/>
                <a:gd name="connsiteX8" fmla="*/ 3902868 w 3907631"/>
                <a:gd name="connsiteY8" fmla="*/ 628650 h 878681"/>
                <a:gd name="connsiteX0" fmla="*/ 0 w 3907631"/>
                <a:gd name="connsiteY0" fmla="*/ 0 h 878681"/>
                <a:gd name="connsiteX1" fmla="*/ 280987 w 3907631"/>
                <a:gd name="connsiteY1" fmla="*/ 247650 h 878681"/>
                <a:gd name="connsiteX2" fmla="*/ 477290 w 3907631"/>
                <a:gd name="connsiteY2" fmla="*/ 291106 h 878681"/>
                <a:gd name="connsiteX3" fmla="*/ 990600 w 3907631"/>
                <a:gd name="connsiteY3" fmla="*/ 514350 h 878681"/>
                <a:gd name="connsiteX4" fmla="*/ 1950243 w 3907631"/>
                <a:gd name="connsiteY4" fmla="*/ 731043 h 878681"/>
                <a:gd name="connsiteX5" fmla="*/ 2874168 w 3907631"/>
                <a:gd name="connsiteY5" fmla="*/ 878681 h 878681"/>
                <a:gd name="connsiteX6" fmla="*/ 3907631 w 3907631"/>
                <a:gd name="connsiteY6" fmla="*/ 638175 h 878681"/>
                <a:gd name="connsiteX7" fmla="*/ 3902868 w 3907631"/>
                <a:gd name="connsiteY7" fmla="*/ 647700 h 878681"/>
                <a:gd name="connsiteX8" fmla="*/ 3902868 w 3907631"/>
                <a:gd name="connsiteY8" fmla="*/ 628650 h 878681"/>
                <a:gd name="connsiteX0" fmla="*/ 0 w 3907631"/>
                <a:gd name="connsiteY0" fmla="*/ 0 h 878681"/>
                <a:gd name="connsiteX1" fmla="*/ 261170 w 3907631"/>
                <a:gd name="connsiteY1" fmla="*/ 191903 h 878681"/>
                <a:gd name="connsiteX2" fmla="*/ 477290 w 3907631"/>
                <a:gd name="connsiteY2" fmla="*/ 291106 h 878681"/>
                <a:gd name="connsiteX3" fmla="*/ 990600 w 3907631"/>
                <a:gd name="connsiteY3" fmla="*/ 514350 h 878681"/>
                <a:gd name="connsiteX4" fmla="*/ 1950243 w 3907631"/>
                <a:gd name="connsiteY4" fmla="*/ 731043 h 878681"/>
                <a:gd name="connsiteX5" fmla="*/ 2874168 w 3907631"/>
                <a:gd name="connsiteY5" fmla="*/ 878681 h 878681"/>
                <a:gd name="connsiteX6" fmla="*/ 3907631 w 3907631"/>
                <a:gd name="connsiteY6" fmla="*/ 638175 h 878681"/>
                <a:gd name="connsiteX7" fmla="*/ 3902868 w 3907631"/>
                <a:gd name="connsiteY7" fmla="*/ 647700 h 878681"/>
                <a:gd name="connsiteX8" fmla="*/ 3902868 w 3907631"/>
                <a:gd name="connsiteY8" fmla="*/ 628650 h 878681"/>
                <a:gd name="connsiteX0" fmla="*/ 0 w 3907631"/>
                <a:gd name="connsiteY0" fmla="*/ 0 h 878681"/>
                <a:gd name="connsiteX1" fmla="*/ 261170 w 3907631"/>
                <a:gd name="connsiteY1" fmla="*/ 191903 h 878681"/>
                <a:gd name="connsiteX2" fmla="*/ 477290 w 3907631"/>
                <a:gd name="connsiteY2" fmla="*/ 291106 h 878681"/>
                <a:gd name="connsiteX3" fmla="*/ 968306 w 3907631"/>
                <a:gd name="connsiteY3" fmla="*/ 475569 h 878681"/>
                <a:gd name="connsiteX4" fmla="*/ 1950243 w 3907631"/>
                <a:gd name="connsiteY4" fmla="*/ 731043 h 878681"/>
                <a:gd name="connsiteX5" fmla="*/ 2874168 w 3907631"/>
                <a:gd name="connsiteY5" fmla="*/ 878681 h 878681"/>
                <a:gd name="connsiteX6" fmla="*/ 3907631 w 3907631"/>
                <a:gd name="connsiteY6" fmla="*/ 638175 h 878681"/>
                <a:gd name="connsiteX7" fmla="*/ 3902868 w 3907631"/>
                <a:gd name="connsiteY7" fmla="*/ 647700 h 878681"/>
                <a:gd name="connsiteX8" fmla="*/ 3902868 w 3907631"/>
                <a:gd name="connsiteY8" fmla="*/ 628650 h 878681"/>
                <a:gd name="connsiteX0" fmla="*/ 0 w 3907631"/>
                <a:gd name="connsiteY0" fmla="*/ 0 h 769609"/>
                <a:gd name="connsiteX1" fmla="*/ 261170 w 3907631"/>
                <a:gd name="connsiteY1" fmla="*/ 191903 h 769609"/>
                <a:gd name="connsiteX2" fmla="*/ 477290 w 3907631"/>
                <a:gd name="connsiteY2" fmla="*/ 291106 h 769609"/>
                <a:gd name="connsiteX3" fmla="*/ 968306 w 3907631"/>
                <a:gd name="connsiteY3" fmla="*/ 475569 h 769609"/>
                <a:gd name="connsiteX4" fmla="*/ 1950243 w 3907631"/>
                <a:gd name="connsiteY4" fmla="*/ 731043 h 769609"/>
                <a:gd name="connsiteX5" fmla="*/ 2869213 w 3907631"/>
                <a:gd name="connsiteY5" fmla="*/ 769609 h 769609"/>
                <a:gd name="connsiteX6" fmla="*/ 3907631 w 3907631"/>
                <a:gd name="connsiteY6" fmla="*/ 638175 h 769609"/>
                <a:gd name="connsiteX7" fmla="*/ 3902868 w 3907631"/>
                <a:gd name="connsiteY7" fmla="*/ 647700 h 769609"/>
                <a:gd name="connsiteX8" fmla="*/ 3902868 w 3907631"/>
                <a:gd name="connsiteY8" fmla="*/ 628650 h 769609"/>
                <a:gd name="connsiteX0" fmla="*/ 0 w 3907631"/>
                <a:gd name="connsiteY0" fmla="*/ 0 h 769609"/>
                <a:gd name="connsiteX1" fmla="*/ 261170 w 3907631"/>
                <a:gd name="connsiteY1" fmla="*/ 191903 h 769609"/>
                <a:gd name="connsiteX2" fmla="*/ 477290 w 3907631"/>
                <a:gd name="connsiteY2" fmla="*/ 291106 h 769609"/>
                <a:gd name="connsiteX3" fmla="*/ 968306 w 3907631"/>
                <a:gd name="connsiteY3" fmla="*/ 475569 h 769609"/>
                <a:gd name="connsiteX4" fmla="*/ 1950243 w 3907631"/>
                <a:gd name="connsiteY4" fmla="*/ 731043 h 769609"/>
                <a:gd name="connsiteX5" fmla="*/ 2869213 w 3907631"/>
                <a:gd name="connsiteY5" fmla="*/ 769609 h 769609"/>
                <a:gd name="connsiteX6" fmla="*/ 3907631 w 3907631"/>
                <a:gd name="connsiteY6" fmla="*/ 638175 h 769609"/>
                <a:gd name="connsiteX7" fmla="*/ 3902868 w 3907631"/>
                <a:gd name="connsiteY7" fmla="*/ 647700 h 769609"/>
                <a:gd name="connsiteX0" fmla="*/ 0 w 3907631"/>
                <a:gd name="connsiteY0" fmla="*/ 0 h 769609"/>
                <a:gd name="connsiteX1" fmla="*/ 261170 w 3907631"/>
                <a:gd name="connsiteY1" fmla="*/ 191903 h 769609"/>
                <a:gd name="connsiteX2" fmla="*/ 477290 w 3907631"/>
                <a:gd name="connsiteY2" fmla="*/ 291106 h 769609"/>
                <a:gd name="connsiteX3" fmla="*/ 968306 w 3907631"/>
                <a:gd name="connsiteY3" fmla="*/ 475569 h 769609"/>
                <a:gd name="connsiteX4" fmla="*/ 1950243 w 3907631"/>
                <a:gd name="connsiteY4" fmla="*/ 731043 h 769609"/>
                <a:gd name="connsiteX5" fmla="*/ 2869213 w 3907631"/>
                <a:gd name="connsiteY5" fmla="*/ 769609 h 769609"/>
                <a:gd name="connsiteX6" fmla="*/ 3907631 w 3907631"/>
                <a:gd name="connsiteY6" fmla="*/ 638175 h 769609"/>
                <a:gd name="connsiteX0" fmla="*/ 0 w 3907631"/>
                <a:gd name="connsiteY0" fmla="*/ 0 h 769609"/>
                <a:gd name="connsiteX1" fmla="*/ 261170 w 3907631"/>
                <a:gd name="connsiteY1" fmla="*/ 191903 h 769609"/>
                <a:gd name="connsiteX2" fmla="*/ 477290 w 3907631"/>
                <a:gd name="connsiteY2" fmla="*/ 291106 h 769609"/>
                <a:gd name="connsiteX3" fmla="*/ 968306 w 3907631"/>
                <a:gd name="connsiteY3" fmla="*/ 475569 h 769609"/>
                <a:gd name="connsiteX4" fmla="*/ 1950243 w 3907631"/>
                <a:gd name="connsiteY4" fmla="*/ 731043 h 769609"/>
                <a:gd name="connsiteX5" fmla="*/ 2869213 w 3907631"/>
                <a:gd name="connsiteY5" fmla="*/ 769609 h 769609"/>
                <a:gd name="connsiteX6" fmla="*/ 3907631 w 3907631"/>
                <a:gd name="connsiteY6" fmla="*/ 638175 h 769609"/>
                <a:gd name="connsiteX0" fmla="*/ 0 w 2869213"/>
                <a:gd name="connsiteY0" fmla="*/ 0 h 769609"/>
                <a:gd name="connsiteX1" fmla="*/ 261170 w 2869213"/>
                <a:gd name="connsiteY1" fmla="*/ 191903 h 769609"/>
                <a:gd name="connsiteX2" fmla="*/ 477290 w 2869213"/>
                <a:gd name="connsiteY2" fmla="*/ 291106 h 769609"/>
                <a:gd name="connsiteX3" fmla="*/ 968306 w 2869213"/>
                <a:gd name="connsiteY3" fmla="*/ 475569 h 769609"/>
                <a:gd name="connsiteX4" fmla="*/ 1950243 w 2869213"/>
                <a:gd name="connsiteY4" fmla="*/ 731043 h 769609"/>
                <a:gd name="connsiteX5" fmla="*/ 2869213 w 2869213"/>
                <a:gd name="connsiteY5" fmla="*/ 769609 h 76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213" h="769609">
                  <a:moveTo>
                    <a:pt x="0" y="0"/>
                  </a:moveTo>
                  <a:lnTo>
                    <a:pt x="261170" y="191903"/>
                  </a:lnTo>
                  <a:lnTo>
                    <a:pt x="477290" y="291106"/>
                  </a:lnTo>
                  <a:lnTo>
                    <a:pt x="968306" y="475569"/>
                  </a:lnTo>
                  <a:lnTo>
                    <a:pt x="1950243" y="731043"/>
                  </a:lnTo>
                  <a:lnTo>
                    <a:pt x="2869213" y="769609"/>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2A47173D-1864-4B08-9506-7C82FE08AA02}"/>
                </a:ext>
              </a:extLst>
            </p:cNvPr>
            <p:cNvSpPr/>
            <p:nvPr/>
          </p:nvSpPr>
          <p:spPr>
            <a:xfrm>
              <a:off x="9614493" y="4065775"/>
              <a:ext cx="1478261" cy="276999"/>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00B050"/>
                  </a:solidFill>
                  <a:effectLst/>
                  <a:uLnTx/>
                  <a:uFillTx/>
                  <a:latin typeface="Arial"/>
                  <a:ea typeface="+mn-ea"/>
                  <a:cs typeface="+mn-cs"/>
                </a:rPr>
                <a:t>3 mg qod </a:t>
              </a:r>
              <a:r>
                <a:rPr kumimoji="0" lang="pt-BR" sz="1200" b="0" i="0" u="none" strike="noStrike" kern="1200" cap="none" spc="0" normalizeH="0" baseline="0" noProof="0" dirty="0">
                  <a:ln>
                    <a:noFill/>
                  </a:ln>
                  <a:solidFill>
                    <a:prstClr val="black"/>
                  </a:solidFill>
                  <a:effectLst/>
                  <a:uLnTx/>
                  <a:uFillTx/>
                  <a:latin typeface="Arial"/>
                  <a:ea typeface="+mn-ea"/>
                  <a:cs typeface="+mn-cs"/>
                </a:rPr>
                <a:t>(n=16)</a:t>
              </a:r>
            </a:p>
          </p:txBody>
        </p:sp>
        <p:sp>
          <p:nvSpPr>
            <p:cNvPr id="65" name="Rectangle 64">
              <a:extLst>
                <a:ext uri="{FF2B5EF4-FFF2-40B4-BE49-F238E27FC236}">
                  <a16:creationId xmlns:a16="http://schemas.microsoft.com/office/drawing/2014/main" id="{2EA5C90A-415F-4104-AABC-788C26D8F33D}"/>
                </a:ext>
              </a:extLst>
            </p:cNvPr>
            <p:cNvSpPr/>
            <p:nvPr/>
          </p:nvSpPr>
          <p:spPr>
            <a:xfrm>
              <a:off x="9614494" y="4279337"/>
              <a:ext cx="1450382" cy="28082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0070C0"/>
                  </a:solidFill>
                  <a:effectLst/>
                  <a:uLnTx/>
                  <a:uFillTx/>
                  <a:latin typeface="Arial"/>
                  <a:ea typeface="+mn-ea"/>
                  <a:cs typeface="+mn-cs"/>
                </a:rPr>
                <a:t>3 mg qd </a:t>
              </a:r>
              <a:r>
                <a:rPr kumimoji="0" lang="pt-BR" sz="1200" b="0" i="0" u="none" strike="noStrike" kern="1200" cap="none" spc="0" normalizeH="0" baseline="0" noProof="0" dirty="0">
                  <a:ln>
                    <a:noFill/>
                  </a:ln>
                  <a:solidFill>
                    <a:prstClr val="black"/>
                  </a:solidFill>
                  <a:effectLst/>
                  <a:uLnTx/>
                  <a:uFillTx/>
                  <a:latin typeface="Arial"/>
                  <a:ea typeface="+mn-ea"/>
                  <a:cs typeface="+mn-cs"/>
                </a:rPr>
                <a:t>(n=13)</a:t>
              </a:r>
            </a:p>
          </p:txBody>
        </p:sp>
        <p:sp>
          <p:nvSpPr>
            <p:cNvPr id="66" name="Rectangle 65">
              <a:extLst>
                <a:ext uri="{FF2B5EF4-FFF2-40B4-BE49-F238E27FC236}">
                  <a16:creationId xmlns:a16="http://schemas.microsoft.com/office/drawing/2014/main" id="{5AED565F-5518-4594-9EF1-7885326BB751}"/>
                </a:ext>
              </a:extLst>
            </p:cNvPr>
            <p:cNvSpPr/>
            <p:nvPr/>
          </p:nvSpPr>
          <p:spPr>
            <a:xfrm>
              <a:off x="9614494" y="4543927"/>
              <a:ext cx="1450382" cy="28082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C00000"/>
                  </a:solidFill>
                  <a:effectLst/>
                  <a:uLnTx/>
                  <a:uFillTx/>
                  <a:latin typeface="Arial"/>
                  <a:ea typeface="+mn-ea"/>
                  <a:cs typeface="+mn-cs"/>
                </a:rPr>
                <a:t>12 mg qd </a:t>
              </a:r>
              <a:r>
                <a:rPr kumimoji="0" lang="pt-BR" sz="1200" b="0" i="0" u="none" strike="noStrike" kern="1200" cap="none" spc="0" normalizeH="0" baseline="0" noProof="0" dirty="0">
                  <a:ln>
                    <a:noFill/>
                  </a:ln>
                  <a:solidFill>
                    <a:prstClr val="black"/>
                  </a:solidFill>
                  <a:effectLst/>
                  <a:uLnTx/>
                  <a:uFillTx/>
                  <a:latin typeface="Arial"/>
                  <a:ea typeface="+mn-ea"/>
                  <a:cs typeface="+mn-cs"/>
                </a:rPr>
                <a:t>(n=15)</a:t>
              </a:r>
            </a:p>
          </p:txBody>
        </p:sp>
        <p:sp>
          <p:nvSpPr>
            <p:cNvPr id="67" name="Rectangle 66">
              <a:extLst>
                <a:ext uri="{FF2B5EF4-FFF2-40B4-BE49-F238E27FC236}">
                  <a16:creationId xmlns:a16="http://schemas.microsoft.com/office/drawing/2014/main" id="{7710373A-ECE3-4EB9-B76D-6C3F97AA3F69}"/>
                </a:ext>
              </a:extLst>
            </p:cNvPr>
            <p:cNvSpPr/>
            <p:nvPr/>
          </p:nvSpPr>
          <p:spPr>
            <a:xfrm>
              <a:off x="9614494" y="4893987"/>
              <a:ext cx="1450382" cy="28082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FE19FF"/>
                  </a:solidFill>
                  <a:effectLst/>
                  <a:uLnTx/>
                  <a:uFillTx/>
                  <a:latin typeface="Arial"/>
                  <a:ea typeface="+mn-ea"/>
                  <a:cs typeface="+mn-cs"/>
                </a:rPr>
                <a:t>3 mg bid </a:t>
              </a:r>
              <a:r>
                <a:rPr kumimoji="0" lang="pt-BR" sz="1200" b="0" i="0" u="none" strike="noStrike" kern="1200" cap="none" spc="0" normalizeH="0" baseline="0" noProof="0" dirty="0">
                  <a:ln>
                    <a:noFill/>
                  </a:ln>
                  <a:solidFill>
                    <a:prstClr val="black"/>
                  </a:solidFill>
                  <a:effectLst/>
                  <a:uLnTx/>
                  <a:uFillTx/>
                  <a:latin typeface="Arial"/>
                  <a:ea typeface="+mn-ea"/>
                  <a:cs typeface="+mn-cs"/>
                </a:rPr>
                <a:t>(n=11)</a:t>
              </a:r>
            </a:p>
          </p:txBody>
        </p:sp>
        <p:sp>
          <p:nvSpPr>
            <p:cNvPr id="68" name="Rectangle 67">
              <a:extLst>
                <a:ext uri="{FF2B5EF4-FFF2-40B4-BE49-F238E27FC236}">
                  <a16:creationId xmlns:a16="http://schemas.microsoft.com/office/drawing/2014/main" id="{30DEE53B-2A4A-40E9-B907-083B86B1B8A5}"/>
                </a:ext>
              </a:extLst>
            </p:cNvPr>
            <p:cNvSpPr/>
            <p:nvPr/>
          </p:nvSpPr>
          <p:spPr>
            <a:xfrm>
              <a:off x="9614494" y="4723389"/>
              <a:ext cx="1450382" cy="28584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E36C09">
                      <a:lumMod val="60000"/>
                      <a:lumOff val="40000"/>
                    </a:srgbClr>
                  </a:solidFill>
                  <a:effectLst/>
                  <a:uLnTx/>
                  <a:uFillTx/>
                  <a:latin typeface="Arial"/>
                  <a:ea typeface="+mn-ea"/>
                  <a:cs typeface="+mn-cs"/>
                </a:rPr>
                <a:t>6 mg bid </a:t>
              </a:r>
              <a:r>
                <a:rPr kumimoji="0" lang="pt-BR" sz="1200" b="0" i="0" u="none" strike="noStrike" kern="1200" cap="none" spc="0" normalizeH="0" baseline="0" noProof="0" dirty="0">
                  <a:ln>
                    <a:noFill/>
                  </a:ln>
                  <a:solidFill>
                    <a:prstClr val="black"/>
                  </a:solidFill>
                  <a:effectLst/>
                  <a:uLnTx/>
                  <a:uFillTx/>
                  <a:latin typeface="Arial"/>
                  <a:ea typeface="+mn-ea"/>
                  <a:cs typeface="+mn-cs"/>
                </a:rPr>
                <a:t>(n=11)</a:t>
              </a:r>
            </a:p>
          </p:txBody>
        </p:sp>
        <p:sp>
          <p:nvSpPr>
            <p:cNvPr id="69" name="TextBox 68">
              <a:extLst>
                <a:ext uri="{FF2B5EF4-FFF2-40B4-BE49-F238E27FC236}">
                  <a16:creationId xmlns:a16="http://schemas.microsoft.com/office/drawing/2014/main" id="{A7FA84CB-8A26-4E8E-AC20-D5DBC847856D}"/>
                </a:ext>
              </a:extLst>
            </p:cNvPr>
            <p:cNvSpPr txBox="1"/>
            <p:nvPr/>
          </p:nvSpPr>
          <p:spPr>
            <a:xfrm rot="16200000">
              <a:off x="4305454" y="4376015"/>
              <a:ext cx="16980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Pain VAS mean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change from BL (%)</a:t>
              </a:r>
            </a:p>
          </p:txBody>
        </p:sp>
        <p:sp>
          <p:nvSpPr>
            <p:cNvPr id="63" name="TextBox 62">
              <a:extLst>
                <a:ext uri="{FF2B5EF4-FFF2-40B4-BE49-F238E27FC236}">
                  <a16:creationId xmlns:a16="http://schemas.microsoft.com/office/drawing/2014/main" id="{8174A193-8B2B-4A1E-AF90-184879BE5878}"/>
                </a:ext>
              </a:extLst>
            </p:cNvPr>
            <p:cNvSpPr txBox="1"/>
            <p:nvPr/>
          </p:nvSpPr>
          <p:spPr>
            <a:xfrm>
              <a:off x="5054998" y="5362244"/>
              <a:ext cx="948032" cy="314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Week</a:t>
              </a:r>
            </a:p>
          </p:txBody>
        </p:sp>
        <p:cxnSp>
          <p:nvCxnSpPr>
            <p:cNvPr id="38" name="Straight Connector 37">
              <a:extLst>
                <a:ext uri="{FF2B5EF4-FFF2-40B4-BE49-F238E27FC236}">
                  <a16:creationId xmlns:a16="http://schemas.microsoft.com/office/drawing/2014/main" id="{D04942AB-2185-40D0-863A-94D9DA738427}"/>
                </a:ext>
              </a:extLst>
            </p:cNvPr>
            <p:cNvCxnSpPr>
              <a:cxnSpLocks/>
            </p:cNvCxnSpPr>
            <p:nvPr/>
          </p:nvCxnSpPr>
          <p:spPr>
            <a:xfrm flipV="1">
              <a:off x="8616289" y="4736708"/>
              <a:ext cx="1024763" cy="137764"/>
            </a:xfrm>
            <a:prstGeom prst="line">
              <a:avLst/>
            </a:prstGeom>
            <a:ln w="28575">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502BEB-0752-48BE-BCAE-37E91890146C}"/>
                </a:ext>
              </a:extLst>
            </p:cNvPr>
            <p:cNvCxnSpPr>
              <a:cxnSpLocks/>
            </p:cNvCxnSpPr>
            <p:nvPr/>
          </p:nvCxnSpPr>
          <p:spPr>
            <a:xfrm flipV="1">
              <a:off x="8616288" y="3910611"/>
              <a:ext cx="1024764" cy="39916"/>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63F89CC-5A0C-4324-A80B-F994C2CAD64A}"/>
                </a:ext>
              </a:extLst>
            </p:cNvPr>
            <p:cNvCxnSpPr>
              <a:cxnSpLocks/>
            </p:cNvCxnSpPr>
            <p:nvPr/>
          </p:nvCxnSpPr>
          <p:spPr>
            <a:xfrm flipV="1">
              <a:off x="8616288" y="4225737"/>
              <a:ext cx="1024764" cy="39916"/>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FC8872-03E1-44BA-A8E3-6F70A697A18B}"/>
                </a:ext>
              </a:extLst>
            </p:cNvPr>
            <p:cNvCxnSpPr>
              <a:cxnSpLocks/>
              <a:stCxn id="59" idx="5"/>
            </p:cNvCxnSpPr>
            <p:nvPr/>
          </p:nvCxnSpPr>
          <p:spPr>
            <a:xfrm flipV="1">
              <a:off x="8619702" y="4396419"/>
              <a:ext cx="1021350" cy="15696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299EDB-37AA-487C-A7EE-2A7113464500}"/>
                </a:ext>
              </a:extLst>
            </p:cNvPr>
            <p:cNvCxnSpPr>
              <a:cxnSpLocks/>
            </p:cNvCxnSpPr>
            <p:nvPr/>
          </p:nvCxnSpPr>
          <p:spPr>
            <a:xfrm flipV="1">
              <a:off x="8616289" y="4920306"/>
              <a:ext cx="1024763" cy="69335"/>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B090C53-B15B-4605-818E-D3C3F6B56EA5}"/>
                </a:ext>
              </a:extLst>
            </p:cNvPr>
            <p:cNvCxnSpPr>
              <a:cxnSpLocks/>
            </p:cNvCxnSpPr>
            <p:nvPr/>
          </p:nvCxnSpPr>
          <p:spPr>
            <a:xfrm flipV="1">
              <a:off x="8619702" y="4864127"/>
              <a:ext cx="1027736" cy="320400"/>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F0CF8D0-C054-47D5-A3D9-E259BB857743}"/>
                </a:ext>
              </a:extLst>
            </p:cNvPr>
            <p:cNvSpPr/>
            <p:nvPr/>
          </p:nvSpPr>
          <p:spPr>
            <a:xfrm>
              <a:off x="11027486" y="3774576"/>
              <a:ext cx="577058" cy="282662"/>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white">
                      <a:lumMod val="50000"/>
                    </a:prstClr>
                  </a:solidFill>
                  <a:effectLst/>
                  <a:uLnTx/>
                  <a:uFillTx/>
                  <a:latin typeface="Arial"/>
                  <a:ea typeface="+mn-ea"/>
                  <a:cs typeface="+mn-cs"/>
                </a:rPr>
                <a:t>14%</a:t>
              </a:r>
              <a:endParaRPr kumimoji="0" lang="pt-B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4F6BF7CA-E9C1-4686-B2F5-0A0B695A6CB2}"/>
                </a:ext>
              </a:extLst>
            </p:cNvPr>
            <p:cNvSpPr/>
            <p:nvPr/>
          </p:nvSpPr>
          <p:spPr>
            <a:xfrm>
              <a:off x="10905012" y="4067332"/>
              <a:ext cx="822005" cy="276999"/>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00B050"/>
                  </a:solidFill>
                  <a:effectLst/>
                  <a:uLnTx/>
                  <a:uFillTx/>
                  <a:latin typeface="Arial"/>
                  <a:ea typeface="+mn-ea"/>
                  <a:cs typeface="+mn-cs"/>
                </a:rPr>
                <a:t>–12%</a:t>
              </a:r>
              <a:endParaRPr kumimoji="0" lang="pt-B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0162D04C-8999-446E-A54B-958C9E3DFC88}"/>
                </a:ext>
              </a:extLst>
            </p:cNvPr>
            <p:cNvSpPr/>
            <p:nvPr/>
          </p:nvSpPr>
          <p:spPr>
            <a:xfrm>
              <a:off x="10912762" y="4280928"/>
              <a:ext cx="806503" cy="280826"/>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0070C0"/>
                  </a:solidFill>
                  <a:effectLst/>
                  <a:uLnTx/>
                  <a:uFillTx/>
                  <a:latin typeface="Arial"/>
                  <a:ea typeface="+mn-ea"/>
                  <a:cs typeface="+mn-cs"/>
                </a:rPr>
                <a:t>–35%</a:t>
              </a:r>
              <a:endParaRPr kumimoji="0" lang="pt-B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729874D7-CCA7-4302-A226-BEEC42D5DFA4}"/>
                </a:ext>
              </a:extLst>
            </p:cNvPr>
            <p:cNvSpPr/>
            <p:nvPr/>
          </p:nvSpPr>
          <p:spPr>
            <a:xfrm>
              <a:off x="10909631" y="4545810"/>
              <a:ext cx="806503" cy="280826"/>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C00000"/>
                  </a:solidFill>
                  <a:effectLst/>
                  <a:uLnTx/>
                  <a:uFillTx/>
                  <a:latin typeface="Arial"/>
                  <a:ea typeface="+mn-ea"/>
                  <a:cs typeface="+mn-cs"/>
                </a:rPr>
                <a:t>–62%</a:t>
              </a:r>
              <a:endParaRPr kumimoji="0" lang="pt-B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255FC413-2644-4746-A3DE-0CE2EE448D41}"/>
                </a:ext>
              </a:extLst>
            </p:cNvPr>
            <p:cNvSpPr/>
            <p:nvPr/>
          </p:nvSpPr>
          <p:spPr>
            <a:xfrm>
              <a:off x="10906409" y="4749578"/>
              <a:ext cx="806503" cy="282662"/>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E36C09">
                      <a:lumMod val="60000"/>
                      <a:lumOff val="40000"/>
                    </a:srgbClr>
                  </a:solidFill>
                  <a:effectLst/>
                  <a:uLnTx/>
                  <a:uFillTx/>
                  <a:latin typeface="Arial"/>
                  <a:ea typeface="+mn-ea"/>
                  <a:cs typeface="+mn-cs"/>
                </a:rPr>
                <a:t>–89%</a:t>
              </a:r>
              <a:endParaRPr kumimoji="0" lang="pt-BR" sz="1200" b="0" i="0" u="none" strike="noStrike" kern="1200" cap="none" spc="0" normalizeH="0" baseline="0" noProof="0" dirty="0">
                <a:ln>
                  <a:noFill/>
                </a:ln>
                <a:solidFill>
                  <a:srgbClr val="E36C09">
                    <a:lumMod val="60000"/>
                    <a:lumOff val="40000"/>
                  </a:srgbClr>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770486B3-D351-49CC-BEA7-EEDDDFCA378B}"/>
                </a:ext>
              </a:extLst>
            </p:cNvPr>
            <p:cNvSpPr/>
            <p:nvPr/>
          </p:nvSpPr>
          <p:spPr>
            <a:xfrm>
              <a:off x="10906409" y="4948342"/>
              <a:ext cx="806503" cy="285845"/>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FE19FF"/>
                  </a:solidFill>
                  <a:effectLst/>
                  <a:uLnTx/>
                  <a:uFillTx/>
                  <a:latin typeface="Arial"/>
                  <a:ea typeface="+mn-ea"/>
                  <a:cs typeface="+mn-cs"/>
                </a:rPr>
                <a:t>–73%</a:t>
              </a:r>
              <a:endParaRPr kumimoji="0" lang="pt-BR" sz="1200" b="0" i="0" u="none" strike="noStrike" kern="1200" cap="none" spc="0" normalizeH="0" baseline="0" noProof="0" dirty="0">
                <a:ln>
                  <a:noFill/>
                </a:ln>
                <a:solidFill>
                  <a:srgbClr val="FE19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C07B56C8-10D4-476F-A7F9-72DE198F4D6F}"/>
                </a:ext>
              </a:extLst>
            </p:cNvPr>
            <p:cNvSpPr txBox="1"/>
            <p:nvPr/>
          </p:nvSpPr>
          <p:spPr>
            <a:xfrm>
              <a:off x="10513352" y="3561380"/>
              <a:ext cx="1592616" cy="471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mn-cs"/>
                </a:rPr>
                <a:t>Week 12 response</a:t>
              </a:r>
            </a:p>
          </p:txBody>
        </p:sp>
      </p:grpSp>
      <p:sp>
        <p:nvSpPr>
          <p:cNvPr id="56" name="Rectangle 55">
            <a:extLst>
              <a:ext uri="{FF2B5EF4-FFF2-40B4-BE49-F238E27FC236}">
                <a16:creationId xmlns:a16="http://schemas.microsoft.com/office/drawing/2014/main" id="{D830519A-E898-4964-A306-32621EF3B675}"/>
              </a:ext>
            </a:extLst>
          </p:cNvPr>
          <p:cNvSpPr/>
          <p:nvPr/>
        </p:nvSpPr>
        <p:spPr>
          <a:xfrm>
            <a:off x="5176378" y="3031576"/>
            <a:ext cx="1047082" cy="23782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rial"/>
                <a:ea typeface="+mn-ea"/>
                <a:cs typeface="+mn-cs"/>
              </a:rPr>
              <a:t>(1° endpoint)</a:t>
            </a:r>
          </a:p>
        </p:txBody>
      </p:sp>
    </p:spTree>
    <p:extLst>
      <p:ext uri="{BB962C8B-B14F-4D97-AF65-F5344CB8AC3E}">
        <p14:creationId xmlns:p14="http://schemas.microsoft.com/office/powerpoint/2010/main" val="134759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0DF0-1684-441E-80A4-4702FC98B44B}"/>
              </a:ext>
            </a:extLst>
          </p:cNvPr>
          <p:cNvSpPr>
            <a:spLocks noGrp="1"/>
          </p:cNvSpPr>
          <p:nvPr>
            <p:ph type="title"/>
          </p:nvPr>
        </p:nvSpPr>
        <p:spPr/>
        <p:txBody>
          <a:bodyPr/>
          <a:lstStyle/>
          <a:p>
            <a:r>
              <a:rPr lang="en-GB" dirty="0"/>
              <a:t>COAST-W: IXE in AS/radiographic axSpA with TNFi intolerance or IR</a:t>
            </a:r>
            <a:endParaRPr lang="en-US" dirty="0"/>
          </a:p>
        </p:txBody>
      </p:sp>
      <p:sp>
        <p:nvSpPr>
          <p:cNvPr id="10" name="Content Placeholder 4"/>
          <p:cNvSpPr>
            <a:spLocks noGrp="1"/>
          </p:cNvSpPr>
          <p:nvPr>
            <p:ph sz="half" idx="1"/>
          </p:nvPr>
        </p:nvSpPr>
        <p:spPr/>
        <p:txBody>
          <a:bodyPr/>
          <a:lstStyle/>
          <a:p>
            <a:r>
              <a:rPr lang="en-US" dirty="0"/>
              <a:t>Phase 3 study in 316 patients with </a:t>
            </a:r>
            <a:r>
              <a:rPr lang="en-US" dirty="0" err="1"/>
              <a:t>axSpA</a:t>
            </a:r>
            <a:r>
              <a:rPr lang="en-US" dirty="0"/>
              <a:t> </a:t>
            </a:r>
            <a:br>
              <a:rPr lang="en-US" dirty="0"/>
            </a:br>
            <a:r>
              <a:rPr lang="en-US" dirty="0"/>
              <a:t>and </a:t>
            </a:r>
            <a:r>
              <a:rPr lang="en-US" dirty="0" err="1"/>
              <a:t>mNY</a:t>
            </a:r>
            <a:r>
              <a:rPr lang="en-US" dirty="0"/>
              <a:t> sacroiliitis</a:t>
            </a:r>
          </a:p>
          <a:p>
            <a:pPr lvl="1">
              <a:spcBef>
                <a:spcPts val="300"/>
              </a:spcBef>
            </a:pPr>
            <a:r>
              <a:rPr lang="en-US" dirty="0"/>
              <a:t>Intolerance or IR to 1 or 2 TNFis</a:t>
            </a:r>
          </a:p>
          <a:p>
            <a:pPr lvl="1"/>
            <a:r>
              <a:rPr lang="en-GB" dirty="0"/>
              <a:t>PBO, IXE 80 mg q2w, IXE 80 mg q4w </a:t>
            </a:r>
            <a:br>
              <a:rPr lang="en-GB" dirty="0"/>
            </a:br>
            <a:r>
              <a:rPr lang="en-GB" dirty="0"/>
              <a:t>for 16 weeks</a:t>
            </a:r>
          </a:p>
          <a:p>
            <a:pPr lvl="2">
              <a:spcBef>
                <a:spcPts val="300"/>
              </a:spcBef>
            </a:pPr>
            <a:r>
              <a:rPr lang="en-GB" dirty="0"/>
              <a:t>80 mg or 160 mg initial dose</a:t>
            </a:r>
          </a:p>
          <a:p>
            <a:pPr lvl="1"/>
            <a:r>
              <a:rPr lang="en-US" dirty="0"/>
              <a:t>Median symptom duration 16.7 y</a:t>
            </a:r>
            <a:endParaRPr lang="en-GB" dirty="0"/>
          </a:p>
          <a:p>
            <a:pPr lvl="1"/>
            <a:r>
              <a:rPr lang="en-US" dirty="0"/>
              <a:t>Mean baseline BASDAI 7.4</a:t>
            </a:r>
            <a:br>
              <a:rPr lang="en-US" dirty="0"/>
            </a:br>
            <a:endParaRPr lang="en-US" dirty="0"/>
          </a:p>
          <a:p>
            <a:r>
              <a:rPr lang="en-GB" dirty="0"/>
              <a:t>Improvement in multiple secondary </a:t>
            </a:r>
            <a:br>
              <a:rPr lang="en-GB" dirty="0"/>
            </a:br>
            <a:r>
              <a:rPr lang="en-GB" dirty="0"/>
              <a:t>endpoints, including MRI SPARCC spine</a:t>
            </a:r>
          </a:p>
          <a:p>
            <a:r>
              <a:rPr lang="en-GB" dirty="0"/>
              <a:t>More AEs with </a:t>
            </a:r>
            <a:r>
              <a:rPr lang="en-GB" dirty="0" err="1"/>
              <a:t>IXE;similar</a:t>
            </a:r>
            <a:r>
              <a:rPr lang="en-GB" dirty="0"/>
              <a:t> SAEs</a:t>
            </a:r>
          </a:p>
        </p:txBody>
      </p:sp>
      <p:sp>
        <p:nvSpPr>
          <p:cNvPr id="6" name="Text Placeholder 5">
            <a:extLst>
              <a:ext uri="{FF2B5EF4-FFF2-40B4-BE49-F238E27FC236}">
                <a16:creationId xmlns:a16="http://schemas.microsoft.com/office/drawing/2014/main" id="{1F50C6AB-D78A-41B2-9B3A-2EDCC7996C8C}"/>
              </a:ext>
            </a:extLst>
          </p:cNvPr>
          <p:cNvSpPr>
            <a:spLocks noGrp="1"/>
          </p:cNvSpPr>
          <p:nvPr>
            <p:ph type="body" sz="quarter" idx="10"/>
          </p:nvPr>
        </p:nvSpPr>
        <p:spPr>
          <a:xfrm>
            <a:off x="245421" y="6220264"/>
            <a:ext cx="7938811" cy="593112"/>
          </a:xfrm>
        </p:spPr>
        <p:txBody>
          <a:bodyPr/>
          <a:lstStyle/>
          <a:p>
            <a:pPr>
              <a:lnSpc>
                <a:spcPct val="90000"/>
              </a:lnSpc>
              <a:spcBef>
                <a:spcPts val="0"/>
              </a:spcBef>
            </a:pPr>
            <a:r>
              <a:rPr lang="en-GB" dirty="0"/>
              <a:t>*P&lt;0.05, </a:t>
            </a:r>
            <a:r>
              <a:rPr lang="en-GB" baseline="30000" dirty="0"/>
              <a:t>†</a:t>
            </a:r>
            <a:r>
              <a:rPr lang="en-GB" dirty="0"/>
              <a:t>P&lt;0.01 vs PBO using logistic regression analysis except for Week 1 ASAS40, which used Fisher’s exact test due to model nonconvergence</a:t>
            </a:r>
            <a:br>
              <a:rPr lang="en-GB" dirty="0"/>
            </a:br>
            <a:r>
              <a:rPr lang="nl-NL" dirty="0"/>
              <a:t>Deodhar A, et al. ACR 2018, Chicago, #L12; Deodhar A, et al Arthritis Rheumatol 2018, Oct 20; epub ahead of print</a:t>
            </a:r>
          </a:p>
        </p:txBody>
      </p:sp>
      <p:sp>
        <p:nvSpPr>
          <p:cNvPr id="9" name="Text Placeholder 8">
            <a:extLst>
              <a:ext uri="{FF2B5EF4-FFF2-40B4-BE49-F238E27FC236}">
                <a16:creationId xmlns:a16="http://schemas.microsoft.com/office/drawing/2014/main" id="{02AA9D74-1E33-4CF0-90BA-AEB93EC268D5}"/>
              </a:ext>
            </a:extLst>
          </p:cNvPr>
          <p:cNvSpPr>
            <a:spLocks noGrp="1"/>
          </p:cNvSpPr>
          <p:nvPr>
            <p:ph type="body" sz="quarter" idx="11"/>
          </p:nvPr>
        </p:nvSpPr>
        <p:spPr>
          <a:xfrm>
            <a:off x="334963" y="5718582"/>
            <a:ext cx="10729912" cy="518705"/>
          </a:xfrm>
        </p:spPr>
        <p:txBody>
          <a:bodyPr/>
          <a:lstStyle/>
          <a:p>
            <a:r>
              <a:rPr lang="en-US" dirty="0" err="1"/>
              <a:t>Ixekizumab</a:t>
            </a:r>
            <a:r>
              <a:rPr lang="en-US" dirty="0"/>
              <a:t> effective in TNFi failures in AS/radiographic axSpA </a:t>
            </a:r>
          </a:p>
        </p:txBody>
      </p:sp>
      <p:sp>
        <p:nvSpPr>
          <p:cNvPr id="70" name="Rectangle 69">
            <a:extLst>
              <a:ext uri="{FF2B5EF4-FFF2-40B4-BE49-F238E27FC236}">
                <a16:creationId xmlns:a16="http://schemas.microsoft.com/office/drawing/2014/main" id="{093D4CC7-5256-4F4D-A2C2-3B8911FFF18F}"/>
              </a:ext>
            </a:extLst>
          </p:cNvPr>
          <p:cNvSpPr/>
          <p:nvPr/>
        </p:nvSpPr>
        <p:spPr>
          <a:xfrm>
            <a:off x="7430975" y="1218462"/>
            <a:ext cx="333283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a:ea typeface="+mn-ea"/>
                <a:cs typeface="+mn-cs"/>
              </a:rPr>
              <a:t>1° endpoint: </a:t>
            </a:r>
            <a:r>
              <a:rPr kumimoji="0" lang="en-GB" sz="1600" b="1" i="0" u="none" strike="noStrike" kern="1200" cap="none" spc="0" normalizeH="0" baseline="0" noProof="0" dirty="0">
                <a:ln>
                  <a:noFill/>
                </a:ln>
                <a:solidFill>
                  <a:prstClr val="black"/>
                </a:solidFill>
                <a:effectLst/>
                <a:uLnTx/>
                <a:uFillTx/>
                <a:latin typeface="Arial"/>
                <a:ea typeface="+mn-ea"/>
                <a:cs typeface="+mn-cs"/>
              </a:rPr>
              <a:t>ASAS40 at Week 16</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01BADB48-DB36-4262-890A-62B43809F9B3}"/>
              </a:ext>
            </a:extLst>
          </p:cNvPr>
          <p:cNvGrpSpPr/>
          <p:nvPr/>
        </p:nvGrpSpPr>
        <p:grpSpPr>
          <a:xfrm>
            <a:off x="6384032" y="1444044"/>
            <a:ext cx="4966171" cy="1751204"/>
            <a:chOff x="6329646" y="3362281"/>
            <a:chExt cx="4966171" cy="2348176"/>
          </a:xfrm>
        </p:grpSpPr>
        <p:graphicFrame>
          <p:nvGraphicFramePr>
            <p:cNvPr id="77" name="Chart 76">
              <a:extLst>
                <a:ext uri="{FF2B5EF4-FFF2-40B4-BE49-F238E27FC236}">
                  <a16:creationId xmlns:a16="http://schemas.microsoft.com/office/drawing/2014/main" id="{2D4892E6-A835-4A3D-AFA7-2505ACFA2A78}"/>
                </a:ext>
              </a:extLst>
            </p:cNvPr>
            <p:cNvGraphicFramePr/>
            <p:nvPr>
              <p:extLst/>
            </p:nvPr>
          </p:nvGraphicFramePr>
          <p:xfrm>
            <a:off x="6329646" y="3362281"/>
            <a:ext cx="4966171" cy="2348176"/>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C0B67BA5-7ED5-47D5-8345-129996C1FA65}"/>
                </a:ext>
              </a:extLst>
            </p:cNvPr>
            <p:cNvSpPr txBox="1"/>
            <p:nvPr/>
          </p:nvSpPr>
          <p:spPr>
            <a:xfrm>
              <a:off x="10348485" y="4100190"/>
              <a:ext cx="288032" cy="4952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9355D7A1-5745-41EA-B46C-100F7D4DA076}"/>
                </a:ext>
              </a:extLst>
            </p:cNvPr>
            <p:cNvSpPr txBox="1"/>
            <p:nvPr/>
          </p:nvSpPr>
          <p:spPr>
            <a:xfrm>
              <a:off x="8993942" y="4050446"/>
              <a:ext cx="288032" cy="343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grpSp>
      <p:sp>
        <p:nvSpPr>
          <p:cNvPr id="92" name="Rectangle 91">
            <a:extLst>
              <a:ext uri="{FF2B5EF4-FFF2-40B4-BE49-F238E27FC236}">
                <a16:creationId xmlns:a16="http://schemas.microsoft.com/office/drawing/2014/main" id="{366B5C1D-A270-4B02-BAE3-6422AABFCA97}"/>
              </a:ext>
            </a:extLst>
          </p:cNvPr>
          <p:cNvSpPr/>
          <p:nvPr/>
        </p:nvSpPr>
        <p:spPr>
          <a:xfrm>
            <a:off x="8049927" y="3284984"/>
            <a:ext cx="209493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ASAS20 at Week 16</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21145748-FC3D-4863-B701-18358D2174E4}"/>
              </a:ext>
            </a:extLst>
          </p:cNvPr>
          <p:cNvSpPr txBox="1"/>
          <p:nvPr/>
        </p:nvSpPr>
        <p:spPr>
          <a:xfrm>
            <a:off x="5888877" y="5286261"/>
            <a:ext cx="641703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Significant difference vs PBO observed as early as Week 1</a:t>
            </a:r>
          </a:p>
        </p:txBody>
      </p:sp>
      <p:grpSp>
        <p:nvGrpSpPr>
          <p:cNvPr id="119" name="Group 118">
            <a:extLst>
              <a:ext uri="{FF2B5EF4-FFF2-40B4-BE49-F238E27FC236}">
                <a16:creationId xmlns:a16="http://schemas.microsoft.com/office/drawing/2014/main" id="{6EB9A5D7-0C8F-44A3-9E8C-3348EE705AF5}"/>
              </a:ext>
            </a:extLst>
          </p:cNvPr>
          <p:cNvGrpSpPr/>
          <p:nvPr/>
        </p:nvGrpSpPr>
        <p:grpSpPr>
          <a:xfrm>
            <a:off x="6384032" y="3454261"/>
            <a:ext cx="4966171" cy="1751204"/>
            <a:chOff x="6329646" y="3362281"/>
            <a:chExt cx="4966171" cy="2348176"/>
          </a:xfrm>
        </p:grpSpPr>
        <p:graphicFrame>
          <p:nvGraphicFramePr>
            <p:cNvPr id="120" name="Chart 119">
              <a:extLst>
                <a:ext uri="{FF2B5EF4-FFF2-40B4-BE49-F238E27FC236}">
                  <a16:creationId xmlns:a16="http://schemas.microsoft.com/office/drawing/2014/main" id="{034A3083-1AA6-4C16-B688-BDE4EFABCD32}"/>
                </a:ext>
              </a:extLst>
            </p:cNvPr>
            <p:cNvGraphicFramePr/>
            <p:nvPr>
              <p:extLst/>
            </p:nvPr>
          </p:nvGraphicFramePr>
          <p:xfrm>
            <a:off x="6329646" y="3362281"/>
            <a:ext cx="4966171" cy="2348176"/>
          </p:xfrm>
          <a:graphic>
            <a:graphicData uri="http://schemas.openxmlformats.org/drawingml/2006/chart">
              <c:chart xmlns:c="http://schemas.openxmlformats.org/drawingml/2006/chart" xmlns:r="http://schemas.openxmlformats.org/officeDocument/2006/relationships" r:id="rId4"/>
            </a:graphicData>
          </a:graphic>
        </p:graphicFrame>
        <p:sp>
          <p:nvSpPr>
            <p:cNvPr id="121" name="TextBox 120">
              <a:extLst>
                <a:ext uri="{FF2B5EF4-FFF2-40B4-BE49-F238E27FC236}">
                  <a16:creationId xmlns:a16="http://schemas.microsoft.com/office/drawing/2014/main" id="{7E459152-229B-43AD-A567-4F5C6D7543CC}"/>
                </a:ext>
              </a:extLst>
            </p:cNvPr>
            <p:cNvSpPr txBox="1"/>
            <p:nvPr/>
          </p:nvSpPr>
          <p:spPr>
            <a:xfrm>
              <a:off x="8994549" y="3812618"/>
              <a:ext cx="288032" cy="4952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824667FC-AEAF-4C24-8076-665308002287}"/>
                </a:ext>
              </a:extLst>
            </p:cNvPr>
            <p:cNvSpPr txBox="1"/>
            <p:nvPr/>
          </p:nvSpPr>
          <p:spPr>
            <a:xfrm>
              <a:off x="10314679" y="3727064"/>
              <a:ext cx="288032" cy="343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grpSp>
    </p:spTree>
    <p:extLst>
      <p:ext uri="{BB962C8B-B14F-4D97-AF65-F5344CB8AC3E}">
        <p14:creationId xmlns:p14="http://schemas.microsoft.com/office/powerpoint/2010/main" val="226780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t>
            </a:r>
            <a:r>
              <a:rPr lang="en-GB" dirty="0" err="1"/>
              <a:t>axSpAnd</a:t>
            </a:r>
            <a:r>
              <a:rPr lang="en-GB" dirty="0"/>
              <a:t>: Efficacy and safety outcomes in patients with nr-axSpA treated with certolizumab pegol</a:t>
            </a:r>
          </a:p>
        </p:txBody>
      </p:sp>
      <p:sp>
        <p:nvSpPr>
          <p:cNvPr id="5" name="Content Placeholder 4"/>
          <p:cNvSpPr>
            <a:spLocks noGrp="1"/>
          </p:cNvSpPr>
          <p:nvPr>
            <p:ph sz="half" idx="1"/>
          </p:nvPr>
        </p:nvSpPr>
        <p:spPr>
          <a:xfrm>
            <a:off x="335359" y="1268416"/>
            <a:ext cx="5544613" cy="4968871"/>
          </a:xfrm>
        </p:spPr>
        <p:txBody>
          <a:bodyPr/>
          <a:lstStyle/>
          <a:p>
            <a:pPr>
              <a:spcBef>
                <a:spcPts val="1200"/>
              </a:spcBef>
            </a:pPr>
            <a:r>
              <a:rPr lang="en-GB" dirty="0"/>
              <a:t>CZP already approved in AS, now being investigated in nr-axSpA</a:t>
            </a:r>
          </a:p>
          <a:p>
            <a:pPr>
              <a:spcBef>
                <a:spcPts val="1200"/>
              </a:spcBef>
            </a:pPr>
            <a:r>
              <a:rPr lang="en-GB" dirty="0"/>
              <a:t>Phase 3, 52-week RDBPC trial in 317 </a:t>
            </a:r>
            <a:br>
              <a:rPr lang="en-GB" dirty="0"/>
            </a:br>
            <a:r>
              <a:rPr lang="en-GB" dirty="0"/>
              <a:t>nr-axSpA patients</a:t>
            </a:r>
          </a:p>
          <a:p>
            <a:pPr lvl="1">
              <a:spcBef>
                <a:spcPts val="1200"/>
              </a:spcBef>
            </a:pPr>
            <a:r>
              <a:rPr lang="en-GB" dirty="0"/>
              <a:t>52-week PBO arm mandated by FDA</a:t>
            </a:r>
          </a:p>
          <a:p>
            <a:pPr lvl="1">
              <a:spcBef>
                <a:spcPts val="1200"/>
              </a:spcBef>
            </a:pPr>
            <a:r>
              <a:rPr lang="en-GB" dirty="0"/>
              <a:t>Randomized 1:1 to PBO or CZP 200 mg q2w</a:t>
            </a:r>
          </a:p>
          <a:p>
            <a:pPr lvl="1">
              <a:spcBef>
                <a:spcPts val="1200"/>
              </a:spcBef>
            </a:pPr>
            <a:r>
              <a:rPr lang="en-GB" dirty="0"/>
              <a:t>Option to switch to OL CZP or other treatment throughout</a:t>
            </a:r>
          </a:p>
          <a:p>
            <a:pPr lvl="2">
              <a:spcBef>
                <a:spcPts val="1200"/>
              </a:spcBef>
            </a:pPr>
            <a:r>
              <a:rPr lang="en-GB" sz="1800" b="1" dirty="0"/>
              <a:t>60.8%</a:t>
            </a:r>
            <a:r>
              <a:rPr lang="en-GB" sz="1800" dirty="0"/>
              <a:t> PBO patients escaped</a:t>
            </a:r>
          </a:p>
          <a:p>
            <a:pPr lvl="2">
              <a:spcBef>
                <a:spcPts val="1200"/>
              </a:spcBef>
            </a:pPr>
            <a:r>
              <a:rPr lang="en-GB" sz="1800" b="1" dirty="0"/>
              <a:t>12.6% </a:t>
            </a:r>
            <a:r>
              <a:rPr lang="en-GB" sz="1800" dirty="0"/>
              <a:t>CZP patients escaped</a:t>
            </a:r>
          </a:p>
          <a:p>
            <a:pPr marL="0" indent="0">
              <a:spcBef>
                <a:spcPts val="1200"/>
              </a:spcBef>
              <a:buNone/>
            </a:pPr>
            <a:endParaRPr lang="en-GB" dirty="0"/>
          </a:p>
          <a:p>
            <a:pPr>
              <a:spcBef>
                <a:spcPts val="1200"/>
              </a:spcBef>
            </a:pPr>
            <a:endParaRPr lang="en-GB" dirty="0"/>
          </a:p>
        </p:txBody>
      </p:sp>
      <p:sp>
        <p:nvSpPr>
          <p:cNvPr id="8" name="Text Placeholder 7"/>
          <p:cNvSpPr>
            <a:spLocks noGrp="1"/>
          </p:cNvSpPr>
          <p:nvPr>
            <p:ph type="body" sz="quarter" idx="10"/>
          </p:nvPr>
        </p:nvSpPr>
        <p:spPr>
          <a:xfrm>
            <a:off x="245421" y="6237192"/>
            <a:ext cx="10675115" cy="576184"/>
          </a:xfrm>
        </p:spPr>
        <p:txBody>
          <a:bodyPr/>
          <a:lstStyle/>
          <a:p>
            <a:pPr lvl="0">
              <a:lnSpc>
                <a:spcPct val="90000"/>
              </a:lnSpc>
              <a:spcBef>
                <a:spcPts val="0"/>
              </a:spcBef>
            </a:pPr>
            <a:r>
              <a:rPr lang="en-GB" sz="1000" baseline="30000" dirty="0" err="1"/>
              <a:t>a</a:t>
            </a:r>
            <a:r>
              <a:rPr lang="en-GB" sz="1000" dirty="0" err="1"/>
              <a:t>ASDAS</a:t>
            </a:r>
            <a:r>
              <a:rPr lang="en-GB" sz="1000" dirty="0"/>
              <a:t>-MI, Ankylosing Spondylitis Disease Activity Score Major Improvement, defined as ASDAS decrease from BL ≥2.0 points or reaching lowest possible value; </a:t>
            </a:r>
            <a:r>
              <a:rPr lang="en-GB" sz="1000" baseline="30000" dirty="0"/>
              <a:t>b</a:t>
            </a:r>
            <a:r>
              <a:rPr lang="en-GB" sz="1000" dirty="0"/>
              <a:t>ASAS40 response defined as relative improvement of ≥40% and absolute improvement of ≥2 units on 0–10 numerical rating scale of ≥3 of 4 domains and no worsening at all in remaining domain</a:t>
            </a:r>
            <a:endParaRPr lang="nl-NL" sz="1000" dirty="0"/>
          </a:p>
          <a:p>
            <a:pPr lvl="0">
              <a:lnSpc>
                <a:spcPct val="90000"/>
              </a:lnSpc>
              <a:spcBef>
                <a:spcPts val="300"/>
              </a:spcBef>
            </a:pPr>
            <a:r>
              <a:rPr lang="nl-NL" dirty="0"/>
              <a:t>Deodhar A, et al. ACR 2018, Chicago, #1868</a:t>
            </a:r>
          </a:p>
        </p:txBody>
      </p:sp>
      <p:sp>
        <p:nvSpPr>
          <p:cNvPr id="9" name="Rectangle 8"/>
          <p:cNvSpPr/>
          <p:nvPr/>
        </p:nvSpPr>
        <p:spPr>
          <a:xfrm>
            <a:off x="335360" y="5589588"/>
            <a:ext cx="10729913" cy="646270"/>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Arial"/>
              </a:rPr>
              <a:t>CZP effective in nr-axSpA. What are the implications for clinical practice?</a:t>
            </a:r>
          </a:p>
        </p:txBody>
      </p:sp>
      <p:graphicFrame>
        <p:nvGraphicFramePr>
          <p:cNvPr id="7" name="Content Placeholder 3"/>
          <p:cNvGraphicFramePr>
            <a:graphicFrameLocks noGrp="1"/>
          </p:cNvGraphicFramePr>
          <p:nvPr>
            <p:ph sz="half" idx="2"/>
            <p:extLst/>
          </p:nvPr>
        </p:nvGraphicFramePr>
        <p:xfrm>
          <a:off x="6240016" y="1351134"/>
          <a:ext cx="5472608" cy="402208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66554A5-E6B3-47B8-BC51-941A230086BC}"/>
              </a:ext>
            </a:extLst>
          </p:cNvPr>
          <p:cNvSpPr/>
          <p:nvPr/>
        </p:nvSpPr>
        <p:spPr>
          <a:xfrm>
            <a:off x="8894867" y="2863308"/>
            <a:ext cx="2648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6A2CCB35-3DAC-4717-A225-3CC58773DA87}"/>
              </a:ext>
            </a:extLst>
          </p:cNvPr>
          <p:cNvCxnSpPr>
            <a:cxnSpLocks/>
          </p:cNvCxnSpPr>
          <p:nvPr/>
        </p:nvCxnSpPr>
        <p:spPr>
          <a:xfrm flipV="1">
            <a:off x="9435802" y="1447884"/>
            <a:ext cx="0" cy="354879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4CFD4BB-6819-4373-9121-718426E3CAB7}"/>
              </a:ext>
            </a:extLst>
          </p:cNvPr>
          <p:cNvSpPr/>
          <p:nvPr/>
        </p:nvSpPr>
        <p:spPr>
          <a:xfrm>
            <a:off x="7606873" y="1301738"/>
            <a:ext cx="15277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ASDAS-</a:t>
            </a:r>
            <a:r>
              <a:rPr kumimoji="0" lang="en-US" sz="1800" b="1" i="0" u="none" strike="noStrike" kern="1200" cap="none" spc="0" normalizeH="0" baseline="0" noProof="0" dirty="0" err="1">
                <a:ln>
                  <a:noFill/>
                </a:ln>
                <a:solidFill>
                  <a:prstClr val="black"/>
                </a:solidFill>
                <a:effectLst/>
                <a:uLnTx/>
                <a:uFillTx/>
                <a:latin typeface="Arial"/>
                <a:ea typeface="+mn-ea"/>
                <a:cs typeface="+mn-cs"/>
              </a:rPr>
              <a:t>MI</a:t>
            </a:r>
            <a:r>
              <a:rPr kumimoji="0" lang="en-US" sz="1800" b="1" i="0" u="none" strike="noStrike" kern="1200" cap="none" spc="0" normalizeH="0" baseline="30000" noProof="0" dirty="0" err="1">
                <a:ln>
                  <a:noFill/>
                </a:ln>
                <a:solidFill>
                  <a:prstClr val="black"/>
                </a:solidFill>
                <a:effectLst/>
                <a:uLnTx/>
                <a:uFillTx/>
                <a:latin typeface="Arial"/>
                <a:ea typeface="+mn-ea"/>
                <a:cs typeface="+mn-cs"/>
              </a:rPr>
              <a:t>a</a:t>
            </a:r>
            <a:endParaRPr kumimoji="0" lang="en-US" sz="1800" b="1" i="0" u="none" strike="noStrike" kern="1200" cap="none" spc="0" normalizeH="0" baseline="3000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(FAS, NRI)</a:t>
            </a:r>
          </a:p>
        </p:txBody>
      </p:sp>
      <p:sp>
        <p:nvSpPr>
          <p:cNvPr id="15" name="Rectangle 14">
            <a:extLst>
              <a:ext uri="{FF2B5EF4-FFF2-40B4-BE49-F238E27FC236}">
                <a16:creationId xmlns:a16="http://schemas.microsoft.com/office/drawing/2014/main" id="{E184EB20-8132-4AE1-8F27-2B57FAACF5DB}"/>
              </a:ext>
            </a:extLst>
          </p:cNvPr>
          <p:cNvSpPr/>
          <p:nvPr/>
        </p:nvSpPr>
        <p:spPr>
          <a:xfrm>
            <a:off x="9948027" y="1301738"/>
            <a:ext cx="1176925"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ASAS40</a:t>
            </a:r>
            <a:r>
              <a:rPr kumimoji="0" lang="en-US" sz="1800" b="1" i="0" u="none" strike="noStrike" kern="1200" cap="none" spc="0" normalizeH="0" baseline="30000" noProof="0" dirty="0">
                <a:ln>
                  <a:noFill/>
                </a:ln>
                <a:solidFill>
                  <a:prstClr val="black"/>
                </a:solidFill>
                <a:effectLst/>
                <a:uLnTx/>
                <a:uFillTx/>
                <a:latin typeface="Arial"/>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(FAS, NRI)</a:t>
            </a:r>
          </a:p>
        </p:txBody>
      </p:sp>
      <p:sp>
        <p:nvSpPr>
          <p:cNvPr id="16" name="Rectangle 15">
            <a:extLst>
              <a:ext uri="{FF2B5EF4-FFF2-40B4-BE49-F238E27FC236}">
                <a16:creationId xmlns:a16="http://schemas.microsoft.com/office/drawing/2014/main" id="{68F35B58-568F-4000-A75F-DC292E49BF2F}"/>
              </a:ext>
            </a:extLst>
          </p:cNvPr>
          <p:cNvSpPr/>
          <p:nvPr/>
        </p:nvSpPr>
        <p:spPr>
          <a:xfrm>
            <a:off x="10327308" y="5096884"/>
            <a:ext cx="138531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*P&lt;0.001 vs PBO</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593ADA0-D77D-417B-BDA9-1DE0F6681814}"/>
              </a:ext>
            </a:extLst>
          </p:cNvPr>
          <p:cNvSpPr/>
          <p:nvPr/>
        </p:nvSpPr>
        <p:spPr>
          <a:xfrm>
            <a:off x="7828384" y="3185891"/>
            <a:ext cx="2648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1A4E4EAD-CA8B-4E64-9C55-2E95490D3600}"/>
              </a:ext>
            </a:extLst>
          </p:cNvPr>
          <p:cNvSpPr/>
          <p:nvPr/>
        </p:nvSpPr>
        <p:spPr>
          <a:xfrm>
            <a:off x="9961320" y="2831263"/>
            <a:ext cx="2648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00BC5946-F49D-444F-B09E-0D4195302842}"/>
              </a:ext>
            </a:extLst>
          </p:cNvPr>
          <p:cNvSpPr/>
          <p:nvPr/>
        </p:nvSpPr>
        <p:spPr>
          <a:xfrm>
            <a:off x="11044931" y="2597745"/>
            <a:ext cx="2648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Rectangle 1">
            <a:extLst>
              <a:ext uri="{FF2B5EF4-FFF2-40B4-BE49-F238E27FC236}">
                <a16:creationId xmlns:a16="http://schemas.microsoft.com/office/drawing/2014/main" id="{FB53A93E-96CA-45FC-91F2-BB63D0FB79F1}"/>
              </a:ext>
            </a:extLst>
          </p:cNvPr>
          <p:cNvSpPr/>
          <p:nvPr/>
        </p:nvSpPr>
        <p:spPr>
          <a:xfrm>
            <a:off x="8221947" y="4996674"/>
            <a:ext cx="15087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a:ea typeface="+mn-ea"/>
                <a:cs typeface="+mn-cs"/>
              </a:rPr>
              <a:t>1° endpoint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2380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360" y="116632"/>
            <a:ext cx="11521280" cy="1008112"/>
          </a:xfrm>
        </p:spPr>
        <p:txBody>
          <a:bodyPr/>
          <a:lstStyle/>
          <a:p>
            <a:r>
              <a:rPr lang="en-US" dirty="0"/>
              <a:t>BE ACTIVE: </a:t>
            </a:r>
            <a:r>
              <a:rPr lang="en-US" dirty="0" err="1"/>
              <a:t>Bimekizumab</a:t>
            </a:r>
            <a:r>
              <a:rPr lang="en-US" dirty="0"/>
              <a:t> in</a:t>
            </a:r>
            <a:r>
              <a:rPr lang="en-US" noProof="0" dirty="0"/>
              <a:t> PsA – Phase 2b trial</a:t>
            </a:r>
          </a:p>
        </p:txBody>
      </p:sp>
      <p:sp>
        <p:nvSpPr>
          <p:cNvPr id="5" name="Content Placeholder 4"/>
          <p:cNvSpPr>
            <a:spLocks noGrp="1"/>
          </p:cNvSpPr>
          <p:nvPr>
            <p:ph sz="half" idx="1"/>
          </p:nvPr>
        </p:nvSpPr>
        <p:spPr>
          <a:xfrm>
            <a:off x="335360" y="1268417"/>
            <a:ext cx="5894133" cy="4392832"/>
          </a:xfrm>
        </p:spPr>
        <p:txBody>
          <a:bodyPr/>
          <a:lstStyle/>
          <a:p>
            <a:r>
              <a:rPr lang="en-US" sz="1600" b="1" dirty="0"/>
              <a:t>BKZ: </a:t>
            </a:r>
            <a:r>
              <a:rPr lang="en-US" sz="1600" b="1" noProof="0" dirty="0"/>
              <a:t>dual lL-17A and lL-17F mAb</a:t>
            </a:r>
          </a:p>
          <a:p>
            <a:r>
              <a:rPr lang="en-US" sz="1600" dirty="0"/>
              <a:t>Phase 2b RDBPC dose-ranging trial of efficacy </a:t>
            </a:r>
            <a:r>
              <a:rPr lang="en-US" sz="1600" noProof="0" dirty="0"/>
              <a:t>and safety </a:t>
            </a:r>
            <a:br>
              <a:rPr lang="en-US" sz="1600" noProof="0" dirty="0"/>
            </a:br>
            <a:r>
              <a:rPr lang="en-US" sz="1600" noProof="0" dirty="0"/>
              <a:t>of BKZ (16 mg, 160 mg, 160 with 320 mg LD, or 320 mg), </a:t>
            </a:r>
            <a:br>
              <a:rPr lang="en-US" sz="1600" noProof="0" dirty="0"/>
            </a:br>
            <a:r>
              <a:rPr lang="en-US" sz="1600" noProof="0" dirty="0"/>
              <a:t>or PBO </a:t>
            </a:r>
            <a:r>
              <a:rPr lang="en-US" sz="1600" noProof="0" dirty="0" err="1"/>
              <a:t>sc</a:t>
            </a:r>
            <a:r>
              <a:rPr lang="en-US" sz="1600" noProof="0" dirty="0"/>
              <a:t> q4w for 12 weeks in 206 patients with </a:t>
            </a:r>
            <a:br>
              <a:rPr lang="en-US" sz="1600" noProof="0" dirty="0"/>
            </a:br>
            <a:r>
              <a:rPr lang="en-US" sz="1600" noProof="0" dirty="0"/>
              <a:t>active PsA</a:t>
            </a:r>
          </a:p>
          <a:p>
            <a:r>
              <a:rPr lang="en-US" sz="1600" noProof="0" dirty="0"/>
              <a:t>Prior exposure to </a:t>
            </a:r>
            <a:r>
              <a:rPr lang="en-US" sz="1600" dirty="0"/>
              <a:t>1 </a:t>
            </a:r>
            <a:r>
              <a:rPr lang="en-US" sz="1600" noProof="0" dirty="0"/>
              <a:t>TNFi permitted (19%)</a:t>
            </a:r>
          </a:p>
          <a:p>
            <a:r>
              <a:rPr lang="en-US" sz="1800" b="1" noProof="0" dirty="0"/>
              <a:t>Results</a:t>
            </a:r>
          </a:p>
          <a:p>
            <a:pPr lvl="1">
              <a:spcBef>
                <a:spcPts val="400"/>
              </a:spcBef>
            </a:pPr>
            <a:r>
              <a:rPr lang="en-US" sz="1600" noProof="0" dirty="0"/>
              <a:t>Significant dose–response for ACR50 vs PBO (P&lt;0.05)</a:t>
            </a:r>
          </a:p>
          <a:p>
            <a:pPr lvl="1">
              <a:spcBef>
                <a:spcPts val="400"/>
              </a:spcBef>
            </a:pPr>
            <a:r>
              <a:rPr lang="en-US" sz="1600" noProof="0" dirty="0"/>
              <a:t>Greater reduction with BKZ vs PBO for PASI 90 and resolution of enthesitis </a:t>
            </a:r>
          </a:p>
          <a:p>
            <a:pPr lvl="1">
              <a:spcBef>
                <a:spcPts val="400"/>
              </a:spcBef>
            </a:pPr>
            <a:r>
              <a:rPr lang="en-US" sz="1600" dirty="0"/>
              <a:t>Serious AEs reported by 9/206 (4.4%) patients</a:t>
            </a:r>
            <a:br>
              <a:rPr lang="en-US" sz="1600" dirty="0"/>
            </a:br>
            <a:r>
              <a:rPr lang="en-US" sz="1600" dirty="0"/>
              <a:t>up to Week 48 (8 in BZK arms); 12 cases </a:t>
            </a:r>
            <a:r>
              <a:rPr lang="en-US" sz="1600" i="1" dirty="0"/>
              <a:t>Candida, </a:t>
            </a:r>
            <a:r>
              <a:rPr lang="en-US" sz="1600" dirty="0"/>
              <a:t>including 2</a:t>
            </a:r>
            <a:r>
              <a:rPr lang="en-US" sz="1600" i="1" dirty="0"/>
              <a:t> </a:t>
            </a:r>
            <a:r>
              <a:rPr lang="en-US" sz="1600" dirty="0"/>
              <a:t>esophagitis; no patients stopped therapy</a:t>
            </a:r>
            <a:endParaRPr lang="en-US" sz="1600" i="1" dirty="0"/>
          </a:p>
          <a:p>
            <a:pPr lvl="1">
              <a:spcBef>
                <a:spcPts val="400"/>
              </a:spcBef>
            </a:pPr>
            <a:r>
              <a:rPr lang="en-US" sz="1600" dirty="0"/>
              <a:t>No deaths, cases of IBD, or MACE reported</a:t>
            </a:r>
            <a:endParaRPr lang="en-US" sz="1800" noProof="0" dirty="0"/>
          </a:p>
          <a:p>
            <a:endParaRPr lang="en-US" sz="1800" noProof="0" dirty="0"/>
          </a:p>
          <a:p>
            <a:endParaRPr lang="en-US" sz="1800" noProof="0" dirty="0"/>
          </a:p>
        </p:txBody>
      </p:sp>
      <p:pic>
        <p:nvPicPr>
          <p:cNvPr id="1028" name="Picture 4" descr="https://b-com.mci-group.com/Image.axd?FileID=85643c77-8ed0-400a-8d49-f3b3456faf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9029224" y="3980472"/>
            <a:ext cx="12707" cy="12707"/>
          </a:xfrm>
        </p:spPr>
      </p:pic>
      <p:sp>
        <p:nvSpPr>
          <p:cNvPr id="8" name="Text Placeholder 7"/>
          <p:cNvSpPr>
            <a:spLocks noGrp="1"/>
          </p:cNvSpPr>
          <p:nvPr>
            <p:ph type="body" sz="quarter" idx="10"/>
          </p:nvPr>
        </p:nvSpPr>
        <p:spPr>
          <a:xfrm>
            <a:off x="245421" y="6113568"/>
            <a:ext cx="8306907" cy="699808"/>
          </a:xfrm>
        </p:spPr>
        <p:txBody>
          <a:bodyPr/>
          <a:lstStyle/>
          <a:p>
            <a:br>
              <a:rPr lang="en-GB" dirty="0"/>
            </a:br>
            <a:r>
              <a:rPr lang="en-GB" dirty="0"/>
              <a:t>Nominal *P&lt;0.05; </a:t>
            </a:r>
            <a:r>
              <a:rPr lang="en-GB" baseline="30000" dirty="0"/>
              <a:t>†</a:t>
            </a:r>
            <a:r>
              <a:rPr lang="en-GB" dirty="0"/>
              <a:t>P&lt;0.01; </a:t>
            </a:r>
            <a:r>
              <a:rPr lang="en-GB" baseline="30000" dirty="0"/>
              <a:t>‡</a:t>
            </a:r>
            <a:r>
              <a:rPr lang="en-GB" dirty="0"/>
              <a:t>P&lt;0.001.</a:t>
            </a:r>
            <a:r>
              <a:rPr lang="en-US" dirty="0"/>
              <a:t> </a:t>
            </a:r>
            <a:r>
              <a:rPr lang="en-GB" dirty="0"/>
              <a:t>LD, loading dose</a:t>
            </a:r>
            <a:endParaRPr lang="en-US" noProof="0" dirty="0"/>
          </a:p>
          <a:p>
            <a:r>
              <a:rPr lang="en-US" noProof="0" dirty="0" err="1"/>
              <a:t>Ritchlin</a:t>
            </a:r>
            <a:r>
              <a:rPr lang="en-US" noProof="0" dirty="0"/>
              <a:t> CT, et al. ACR 2018, Chicago, #</a:t>
            </a:r>
            <a:r>
              <a:rPr lang="en-US" dirty="0"/>
              <a:t>L17  van der </a:t>
            </a:r>
            <a:r>
              <a:rPr lang="en-US" dirty="0" err="1"/>
              <a:t>Heijde</a:t>
            </a:r>
            <a:r>
              <a:rPr lang="en-US" dirty="0"/>
              <a:t> D, et al. EULAR 2018, Amsterdam, LB0001</a:t>
            </a:r>
            <a:endParaRPr lang="en-US" noProof="0" dirty="0"/>
          </a:p>
        </p:txBody>
      </p:sp>
      <p:sp>
        <p:nvSpPr>
          <p:cNvPr id="2" name="Text Placeholder 1">
            <a:extLst>
              <a:ext uri="{FF2B5EF4-FFF2-40B4-BE49-F238E27FC236}">
                <a16:creationId xmlns:a16="http://schemas.microsoft.com/office/drawing/2014/main" id="{566842A6-3284-4AA1-91BA-C80FBD74E3AC}"/>
              </a:ext>
            </a:extLst>
          </p:cNvPr>
          <p:cNvSpPr>
            <a:spLocks noGrp="1"/>
          </p:cNvSpPr>
          <p:nvPr>
            <p:ph type="body" sz="quarter" idx="11"/>
          </p:nvPr>
        </p:nvSpPr>
        <p:spPr>
          <a:xfrm>
            <a:off x="334963" y="5600260"/>
            <a:ext cx="10729912" cy="637028"/>
          </a:xfrm>
        </p:spPr>
        <p:txBody>
          <a:bodyPr/>
          <a:lstStyle/>
          <a:p>
            <a:r>
              <a:rPr lang="en-US" noProof="0" dirty="0"/>
              <a:t>BKZ effective for treatment of PsA in a Phase 2 trial. No major safety signals                    Effective in AS (EULAR)</a:t>
            </a:r>
          </a:p>
        </p:txBody>
      </p:sp>
      <p:sp>
        <p:nvSpPr>
          <p:cNvPr id="14" name="TextBox 13">
            <a:extLst>
              <a:ext uri="{FF2B5EF4-FFF2-40B4-BE49-F238E27FC236}">
                <a16:creationId xmlns:a16="http://schemas.microsoft.com/office/drawing/2014/main" id="{C4A8F117-03FA-40F5-AB4E-6146B260A9CE}"/>
              </a:ext>
            </a:extLst>
          </p:cNvPr>
          <p:cNvSpPr txBox="1"/>
          <p:nvPr/>
        </p:nvSpPr>
        <p:spPr>
          <a:xfrm>
            <a:off x="7349930" y="1111173"/>
            <a:ext cx="41299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Week 12 responses</a:t>
            </a:r>
          </a:p>
        </p:txBody>
      </p:sp>
      <p:graphicFrame>
        <p:nvGraphicFramePr>
          <p:cNvPr id="15" name="Chart 14">
            <a:extLst>
              <a:ext uri="{FF2B5EF4-FFF2-40B4-BE49-F238E27FC236}">
                <a16:creationId xmlns:a16="http://schemas.microsoft.com/office/drawing/2014/main" id="{6A0C7C0F-30C5-4E8B-8FDC-434D323ECE79}"/>
              </a:ext>
            </a:extLst>
          </p:cNvPr>
          <p:cNvGraphicFramePr/>
          <p:nvPr>
            <p:extLst/>
          </p:nvPr>
        </p:nvGraphicFramePr>
        <p:xfrm>
          <a:off x="6176267" y="1337348"/>
          <a:ext cx="5752381" cy="2084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C8E7C34E-626C-425B-AAF9-8EA84719BD76}"/>
              </a:ext>
            </a:extLst>
          </p:cNvPr>
          <p:cNvGraphicFramePr/>
          <p:nvPr>
            <p:extLst/>
          </p:nvPr>
        </p:nvGraphicFramePr>
        <p:xfrm>
          <a:off x="6340597" y="3462302"/>
          <a:ext cx="3024336" cy="20549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D212F852-DC2E-418C-80DF-9080A75AF7CC}"/>
              </a:ext>
            </a:extLst>
          </p:cNvPr>
          <p:cNvGraphicFramePr/>
          <p:nvPr>
            <p:extLst/>
          </p:nvPr>
        </p:nvGraphicFramePr>
        <p:xfrm>
          <a:off x="9671016" y="3462301"/>
          <a:ext cx="2206427" cy="205493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5EBFB2D0-3CFF-41D5-8191-57934D45A5A5}"/>
              </a:ext>
            </a:extLst>
          </p:cNvPr>
          <p:cNvSpPr txBox="1"/>
          <p:nvPr/>
        </p:nvSpPr>
        <p:spPr>
          <a:xfrm>
            <a:off x="6624455" y="5109161"/>
            <a:ext cx="1436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 28  29 </a:t>
            </a:r>
            <a:r>
              <a:rPr kumimoji="0" lang="en-US" sz="4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 28  </a:t>
            </a:r>
            <a:r>
              <a:rPr kumimoji="0" lang="en-US" sz="7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26  26  </a:t>
            </a:r>
          </a:p>
        </p:txBody>
      </p:sp>
      <p:sp>
        <p:nvSpPr>
          <p:cNvPr id="18" name="TextBox 17">
            <a:extLst>
              <a:ext uri="{FF2B5EF4-FFF2-40B4-BE49-F238E27FC236}">
                <a16:creationId xmlns:a16="http://schemas.microsoft.com/office/drawing/2014/main" id="{A9222B4E-CCFB-4523-A3BD-9D3A8449FC39}"/>
              </a:ext>
            </a:extLst>
          </p:cNvPr>
          <p:cNvSpPr txBox="1"/>
          <p:nvPr/>
        </p:nvSpPr>
        <p:spPr>
          <a:xfrm>
            <a:off x="8116167" y="5109161"/>
            <a:ext cx="1436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28  29 </a:t>
            </a:r>
            <a:r>
              <a:rPr kumimoji="0" lang="en-US" sz="4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 28 </a:t>
            </a:r>
            <a:r>
              <a:rPr kumimoji="0" lang="en-US" sz="5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 26  </a:t>
            </a:r>
            <a:r>
              <a:rPr kumimoji="0" lang="en-US" sz="3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26  </a:t>
            </a:r>
          </a:p>
        </p:txBody>
      </p:sp>
      <p:sp>
        <p:nvSpPr>
          <p:cNvPr id="20" name="TextBox 19">
            <a:extLst>
              <a:ext uri="{FF2B5EF4-FFF2-40B4-BE49-F238E27FC236}">
                <a16:creationId xmlns:a16="http://schemas.microsoft.com/office/drawing/2014/main" id="{C494A5B0-D08C-4FD7-B7E1-60DBE5F81ED2}"/>
              </a:ext>
            </a:extLst>
          </p:cNvPr>
          <p:cNvSpPr txBox="1"/>
          <p:nvPr/>
        </p:nvSpPr>
        <p:spPr>
          <a:xfrm>
            <a:off x="10081845" y="5109161"/>
            <a:ext cx="17576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 21  </a:t>
            </a:r>
            <a:r>
              <a:rPr kumimoji="0" lang="en-US" sz="8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19    22    22    23  </a:t>
            </a:r>
          </a:p>
        </p:txBody>
      </p:sp>
      <p:sp>
        <p:nvSpPr>
          <p:cNvPr id="6" name="Rectangle 5">
            <a:extLst>
              <a:ext uri="{FF2B5EF4-FFF2-40B4-BE49-F238E27FC236}">
                <a16:creationId xmlns:a16="http://schemas.microsoft.com/office/drawing/2014/main" id="{3D9F8A5A-DD70-47EB-81EB-455AA675A044}"/>
              </a:ext>
            </a:extLst>
          </p:cNvPr>
          <p:cNvSpPr/>
          <p:nvPr/>
        </p:nvSpPr>
        <p:spPr>
          <a:xfrm rot="16200000">
            <a:off x="5718776" y="2360987"/>
            <a:ext cx="10214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19" name="Rectangle 18">
            <a:extLst>
              <a:ext uri="{FF2B5EF4-FFF2-40B4-BE49-F238E27FC236}">
                <a16:creationId xmlns:a16="http://schemas.microsoft.com/office/drawing/2014/main" id="{A7251CCE-FC99-4852-8B13-D461F748ED35}"/>
              </a:ext>
            </a:extLst>
          </p:cNvPr>
          <p:cNvSpPr/>
          <p:nvPr/>
        </p:nvSpPr>
        <p:spPr>
          <a:xfrm rot="16200000">
            <a:off x="5718776" y="4333066"/>
            <a:ext cx="10214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21" name="Rectangle 20">
            <a:extLst>
              <a:ext uri="{FF2B5EF4-FFF2-40B4-BE49-F238E27FC236}">
                <a16:creationId xmlns:a16="http://schemas.microsoft.com/office/drawing/2014/main" id="{03A04F3B-A832-4D87-B8B9-BD5A17FADEEA}"/>
              </a:ext>
            </a:extLst>
          </p:cNvPr>
          <p:cNvSpPr/>
          <p:nvPr/>
        </p:nvSpPr>
        <p:spPr>
          <a:xfrm rot="16200000">
            <a:off x="9103820" y="4333066"/>
            <a:ext cx="10214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7" name="Rectangle: Rounded Corners 6">
            <a:extLst>
              <a:ext uri="{FF2B5EF4-FFF2-40B4-BE49-F238E27FC236}">
                <a16:creationId xmlns:a16="http://schemas.microsoft.com/office/drawing/2014/main" id="{D7972089-1AD1-48C5-A0AB-22B6D4AFA4C7}"/>
              </a:ext>
            </a:extLst>
          </p:cNvPr>
          <p:cNvSpPr/>
          <p:nvPr/>
        </p:nvSpPr>
        <p:spPr>
          <a:xfrm>
            <a:off x="8028622" y="2238376"/>
            <a:ext cx="1282355" cy="1224382"/>
          </a:xfrm>
          <a:prstGeom prst="roundRect">
            <a:avLst>
              <a:gd name="adj" fmla="val 81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F069FD4-44CC-4816-BB9F-7A30E8F5AE36}"/>
              </a:ext>
            </a:extLst>
          </p:cNvPr>
          <p:cNvSpPr/>
          <p:nvPr/>
        </p:nvSpPr>
        <p:spPr>
          <a:xfrm>
            <a:off x="7055853" y="2110859"/>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93255AF-974C-44E1-821E-A784007E8512}"/>
              </a:ext>
            </a:extLst>
          </p:cNvPr>
          <p:cNvSpPr/>
          <p:nvPr/>
        </p:nvSpPr>
        <p:spPr>
          <a:xfrm>
            <a:off x="7289215" y="1863209"/>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FCAB5A28-9905-4120-BE04-2CBF85FDB4C1}"/>
              </a:ext>
            </a:extLst>
          </p:cNvPr>
          <p:cNvSpPr/>
          <p:nvPr/>
        </p:nvSpPr>
        <p:spPr>
          <a:xfrm>
            <a:off x="7522577" y="2015470"/>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480FFAD-ACE7-4777-BEA0-D78F3367C9A1}"/>
              </a:ext>
            </a:extLst>
          </p:cNvPr>
          <p:cNvSpPr/>
          <p:nvPr/>
        </p:nvSpPr>
        <p:spPr>
          <a:xfrm>
            <a:off x="7765466" y="2177534"/>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280D7AE6-176B-4024-ADE5-D84A6E49C33F}"/>
              </a:ext>
            </a:extLst>
          </p:cNvPr>
          <p:cNvSpPr/>
          <p:nvPr/>
        </p:nvSpPr>
        <p:spPr>
          <a:xfrm>
            <a:off x="8255602" y="2499487"/>
            <a:ext cx="2439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B5CAFD7-3DE8-47C5-8185-0ACE8883D752}"/>
              </a:ext>
            </a:extLst>
          </p:cNvPr>
          <p:cNvSpPr/>
          <p:nvPr/>
        </p:nvSpPr>
        <p:spPr>
          <a:xfrm>
            <a:off x="8520362" y="2262528"/>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E03AE5CA-55E5-4B32-A71B-897D1383C5CF}"/>
              </a:ext>
            </a:extLst>
          </p:cNvPr>
          <p:cNvSpPr/>
          <p:nvPr/>
        </p:nvSpPr>
        <p:spPr>
          <a:xfrm>
            <a:off x="8768159" y="2211544"/>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9AF33C5D-D113-44D8-9E11-F57D3DDC0721}"/>
              </a:ext>
            </a:extLst>
          </p:cNvPr>
          <p:cNvSpPr/>
          <p:nvPr/>
        </p:nvSpPr>
        <p:spPr>
          <a:xfrm>
            <a:off x="10039600" y="2338728"/>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F7630D4-EFE6-4D31-A929-6693E9DB71D2}"/>
              </a:ext>
            </a:extLst>
          </p:cNvPr>
          <p:cNvSpPr/>
          <p:nvPr/>
        </p:nvSpPr>
        <p:spPr>
          <a:xfrm>
            <a:off x="7055853" y="4177934"/>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B832114A-E751-49BC-804B-300C7CDC26F2}"/>
              </a:ext>
            </a:extLst>
          </p:cNvPr>
          <p:cNvSpPr/>
          <p:nvPr/>
        </p:nvSpPr>
        <p:spPr>
          <a:xfrm>
            <a:off x="8522621" y="4185930"/>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E632CD55-9D5D-4B8D-BFE6-C96DE6BB003C}"/>
              </a:ext>
            </a:extLst>
          </p:cNvPr>
          <p:cNvSpPr/>
          <p:nvPr/>
        </p:nvSpPr>
        <p:spPr>
          <a:xfrm>
            <a:off x="9041931" y="3995222"/>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4917EBE-232A-4932-AC28-543200AD9BB8}"/>
              </a:ext>
            </a:extLst>
          </p:cNvPr>
          <p:cNvSpPr/>
          <p:nvPr/>
        </p:nvSpPr>
        <p:spPr>
          <a:xfrm>
            <a:off x="8768159" y="4012808"/>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67B39FDA-EC63-47A3-8064-E231933CE1E2}"/>
              </a:ext>
            </a:extLst>
          </p:cNvPr>
          <p:cNvSpPr/>
          <p:nvPr/>
        </p:nvSpPr>
        <p:spPr>
          <a:xfrm>
            <a:off x="7511489" y="3757713"/>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A97EC710-4AE3-4AB0-B4B6-4A0E3CCA9535}"/>
              </a:ext>
            </a:extLst>
          </p:cNvPr>
          <p:cNvSpPr/>
          <p:nvPr/>
        </p:nvSpPr>
        <p:spPr>
          <a:xfrm>
            <a:off x="7727482" y="3820262"/>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AE0C3009-2875-4934-99B2-2010263E1BBC}"/>
              </a:ext>
            </a:extLst>
          </p:cNvPr>
          <p:cNvSpPr/>
          <p:nvPr/>
        </p:nvSpPr>
        <p:spPr>
          <a:xfrm>
            <a:off x="7232579" y="3923994"/>
            <a:ext cx="2423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C686E2AD-FC40-4AD5-A783-2AB821D24F74}"/>
              </a:ext>
            </a:extLst>
          </p:cNvPr>
          <p:cNvSpPr txBox="1"/>
          <p:nvPr/>
        </p:nvSpPr>
        <p:spPr>
          <a:xfrm>
            <a:off x="8028622" y="3451798"/>
            <a:ext cx="12823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1° endpoint</a:t>
            </a:r>
          </a:p>
        </p:txBody>
      </p:sp>
      <p:sp>
        <p:nvSpPr>
          <p:cNvPr id="9" name="Rectangle 8">
            <a:extLst>
              <a:ext uri="{FF2B5EF4-FFF2-40B4-BE49-F238E27FC236}">
                <a16:creationId xmlns:a16="http://schemas.microsoft.com/office/drawing/2014/main" id="{10D4DE73-A2F5-4BC5-8B64-A8B1303B2A83}"/>
              </a:ext>
            </a:extLst>
          </p:cNvPr>
          <p:cNvSpPr/>
          <p:nvPr/>
        </p:nvSpPr>
        <p:spPr>
          <a:xfrm>
            <a:off x="334963" y="1267623"/>
            <a:ext cx="3691753" cy="309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457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841F4A28-200B-4216-B9C0-577AAE270582}"/>
              </a:ext>
            </a:extLst>
          </p:cNvPr>
          <p:cNvGrpSpPr/>
          <p:nvPr/>
        </p:nvGrpSpPr>
        <p:grpSpPr>
          <a:xfrm>
            <a:off x="5848353" y="1251812"/>
            <a:ext cx="6168752" cy="2781191"/>
            <a:chOff x="5768423" y="1728853"/>
            <a:chExt cx="6168752" cy="1880442"/>
          </a:xfrm>
        </p:grpSpPr>
        <p:graphicFrame>
          <p:nvGraphicFramePr>
            <p:cNvPr id="150" name="Chart 149">
              <a:extLst>
                <a:ext uri="{FF2B5EF4-FFF2-40B4-BE49-F238E27FC236}">
                  <a16:creationId xmlns:a16="http://schemas.microsoft.com/office/drawing/2014/main" id="{54C8DC9A-0CDD-4E51-9042-25091E7B5E42}"/>
                </a:ext>
              </a:extLst>
            </p:cNvPr>
            <p:cNvGraphicFramePr/>
            <p:nvPr>
              <p:extLst/>
            </p:nvPr>
          </p:nvGraphicFramePr>
          <p:xfrm>
            <a:off x="5961175" y="1728853"/>
            <a:ext cx="5976000" cy="1880442"/>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a:extLst>
                <a:ext uri="{FF2B5EF4-FFF2-40B4-BE49-F238E27FC236}">
                  <a16:creationId xmlns:a16="http://schemas.microsoft.com/office/drawing/2014/main" id="{617B4AEC-D4DE-4E88-BDEF-88F89365FB11}"/>
                </a:ext>
              </a:extLst>
            </p:cNvPr>
            <p:cNvSpPr txBox="1"/>
            <p:nvPr/>
          </p:nvSpPr>
          <p:spPr>
            <a:xfrm rot="16200000">
              <a:off x="5378841" y="2637903"/>
              <a:ext cx="10869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Responders (%)</a:t>
              </a:r>
            </a:p>
          </p:txBody>
        </p:sp>
        <p:sp>
          <p:nvSpPr>
            <p:cNvPr id="163" name="Rectangle 162">
              <a:extLst>
                <a:ext uri="{FF2B5EF4-FFF2-40B4-BE49-F238E27FC236}">
                  <a16:creationId xmlns:a16="http://schemas.microsoft.com/office/drawing/2014/main" id="{3FA90E7F-7B88-4BB9-A54B-12891999089A}"/>
                </a:ext>
              </a:extLst>
            </p:cNvPr>
            <p:cNvSpPr/>
            <p:nvPr/>
          </p:nvSpPr>
          <p:spPr>
            <a:xfrm>
              <a:off x="7209863" y="2600167"/>
              <a:ext cx="236031"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Rectangle 163">
              <a:extLst>
                <a:ext uri="{FF2B5EF4-FFF2-40B4-BE49-F238E27FC236}">
                  <a16:creationId xmlns:a16="http://schemas.microsoft.com/office/drawing/2014/main" id="{8C6A8329-3435-43DB-802C-1DDDCB84FCB2}"/>
                </a:ext>
              </a:extLst>
            </p:cNvPr>
            <p:cNvSpPr/>
            <p:nvPr/>
          </p:nvSpPr>
          <p:spPr>
            <a:xfrm>
              <a:off x="8981015" y="2786226"/>
              <a:ext cx="236031"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TextBox 170">
              <a:extLst>
                <a:ext uri="{FF2B5EF4-FFF2-40B4-BE49-F238E27FC236}">
                  <a16:creationId xmlns:a16="http://schemas.microsoft.com/office/drawing/2014/main" id="{CE0D9DAD-2B8B-4911-A627-B32BA1B0B4B2}"/>
                </a:ext>
              </a:extLst>
            </p:cNvPr>
            <p:cNvSpPr txBox="1"/>
            <p:nvPr/>
          </p:nvSpPr>
          <p:spPr>
            <a:xfrm>
              <a:off x="10769837" y="2938141"/>
              <a:ext cx="144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t>
              </a:r>
            </a:p>
          </p:txBody>
        </p:sp>
      </p:grpSp>
      <p:sp>
        <p:nvSpPr>
          <p:cNvPr id="13" name="Title 2"/>
          <p:cNvSpPr>
            <a:spLocks noGrp="1"/>
          </p:cNvSpPr>
          <p:nvPr/>
        </p:nvSpPr>
        <p:spPr bwMode="gray">
          <a:xfrm>
            <a:off x="6662183" y="2192179"/>
            <a:ext cx="4801678" cy="2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fontAlgn="base">
              <a:lnSpc>
                <a:spcPct val="90000"/>
              </a:lnSpc>
              <a:spcBef>
                <a:spcPct val="0"/>
              </a:spcBef>
              <a:spcAft>
                <a:spcPct val="0"/>
              </a:spcAft>
              <a:defRPr sz="2400" b="1">
                <a:solidFill>
                  <a:srgbClr val="071D49"/>
                </a:solidFill>
                <a:latin typeface="+mj-lt"/>
                <a:ea typeface="+mj-ea"/>
                <a:cs typeface="+mj-cs"/>
              </a:defRPr>
            </a:lvl1pPr>
            <a:lvl2pPr algn="l" defTabSz="457200" rtl="0" fontAlgn="base">
              <a:lnSpc>
                <a:spcPct val="90000"/>
              </a:lnSpc>
              <a:spcBef>
                <a:spcPct val="0"/>
              </a:spcBef>
              <a:spcAft>
                <a:spcPct val="0"/>
              </a:spcAft>
              <a:defRPr sz="1400">
                <a:solidFill>
                  <a:schemeClr val="folHlink"/>
                </a:solidFill>
                <a:latin typeface="Calibri" pitchFamily="34" charset="0"/>
                <a:cs typeface="Arial" charset="0"/>
              </a:defRPr>
            </a:lvl2pPr>
            <a:lvl3pPr algn="l" defTabSz="457200" rtl="0" fontAlgn="base">
              <a:lnSpc>
                <a:spcPct val="90000"/>
              </a:lnSpc>
              <a:spcBef>
                <a:spcPct val="0"/>
              </a:spcBef>
              <a:spcAft>
                <a:spcPct val="0"/>
              </a:spcAft>
              <a:defRPr sz="1400">
                <a:solidFill>
                  <a:schemeClr val="folHlink"/>
                </a:solidFill>
                <a:latin typeface="Calibri" pitchFamily="34" charset="0"/>
                <a:cs typeface="Arial" charset="0"/>
              </a:defRPr>
            </a:lvl3pPr>
            <a:lvl4pPr algn="l" defTabSz="457200" rtl="0" fontAlgn="base">
              <a:lnSpc>
                <a:spcPct val="90000"/>
              </a:lnSpc>
              <a:spcBef>
                <a:spcPct val="0"/>
              </a:spcBef>
              <a:spcAft>
                <a:spcPct val="0"/>
              </a:spcAft>
              <a:defRPr sz="1400">
                <a:solidFill>
                  <a:schemeClr val="folHlink"/>
                </a:solidFill>
                <a:latin typeface="Calibri" pitchFamily="34" charset="0"/>
                <a:cs typeface="Arial" charset="0"/>
              </a:defRPr>
            </a:lvl4pPr>
            <a:lvl5pPr algn="l" defTabSz="457200" rtl="0" fontAlgn="base">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j-ea"/>
                <a:cs typeface="+mj-cs"/>
              </a:rPr>
              <a:t>ACR20/50/70 responses at Week 24 (NRI)</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p:txBody>
      </p:sp>
      <p:sp>
        <p:nvSpPr>
          <p:cNvPr id="2" name="Title 1"/>
          <p:cNvSpPr>
            <a:spLocks noGrp="1"/>
          </p:cNvSpPr>
          <p:nvPr>
            <p:ph type="title"/>
          </p:nvPr>
        </p:nvSpPr>
        <p:spPr/>
        <p:txBody>
          <a:bodyPr/>
          <a:lstStyle/>
          <a:p>
            <a:r>
              <a:rPr lang="en-US" noProof="0" dirty="0" err="1"/>
              <a:t>Risankizumab</a:t>
            </a:r>
            <a:r>
              <a:rPr lang="en-US" dirty="0"/>
              <a:t>,</a:t>
            </a:r>
            <a:r>
              <a:rPr lang="en-US" noProof="0" dirty="0"/>
              <a:t> selective IL-23p19 inhibitor, in active PsA: </a:t>
            </a:r>
            <a:br>
              <a:rPr lang="en-US" noProof="0" dirty="0"/>
            </a:br>
            <a:r>
              <a:rPr lang="en-US" noProof="0" dirty="0"/>
              <a:t>Phase 2, 24-week data, including radiographic assessment</a:t>
            </a:r>
          </a:p>
        </p:txBody>
      </p:sp>
      <p:sp>
        <p:nvSpPr>
          <p:cNvPr id="6" name="Text Placeholder 5"/>
          <p:cNvSpPr>
            <a:spLocks noGrp="1"/>
          </p:cNvSpPr>
          <p:nvPr>
            <p:ph type="body" sz="quarter" idx="10"/>
          </p:nvPr>
        </p:nvSpPr>
        <p:spPr>
          <a:xfrm>
            <a:off x="245421" y="6298234"/>
            <a:ext cx="9955035" cy="515142"/>
          </a:xfrm>
        </p:spPr>
        <p:txBody>
          <a:bodyPr/>
          <a:lstStyle/>
          <a:p>
            <a:r>
              <a:rPr lang="en-US" noProof="0" dirty="0">
                <a:solidFill>
                  <a:prstClr val="black"/>
                </a:solidFill>
              </a:rPr>
              <a:t>*P&lt;0.05, </a:t>
            </a:r>
            <a:r>
              <a:rPr lang="en-US" baseline="30000" noProof="0" dirty="0">
                <a:solidFill>
                  <a:prstClr val="black"/>
                </a:solidFill>
              </a:rPr>
              <a:t>†</a:t>
            </a:r>
            <a:r>
              <a:rPr lang="en-US" noProof="0" dirty="0">
                <a:solidFill>
                  <a:prstClr val="black"/>
                </a:solidFill>
              </a:rPr>
              <a:t>P&lt;0.01, </a:t>
            </a:r>
            <a:r>
              <a:rPr lang="en-US" baseline="30000" noProof="0" dirty="0">
                <a:solidFill>
                  <a:prstClr val="black"/>
                </a:solidFill>
              </a:rPr>
              <a:t>‡</a:t>
            </a:r>
            <a:r>
              <a:rPr lang="en-US" noProof="0" dirty="0">
                <a:solidFill>
                  <a:prstClr val="black"/>
                </a:solidFill>
              </a:rPr>
              <a:t>P&lt;0.001 vs PBO. LEI, Leeds Enthesitis Index</a:t>
            </a:r>
            <a:endParaRPr lang="en-US" noProof="0" dirty="0"/>
          </a:p>
          <a:p>
            <a:r>
              <a:rPr lang="en-US" noProof="0" dirty="0"/>
              <a:t>Mease PJ, et al. EULAR 2018, Amsterdam, OP0307</a:t>
            </a:r>
          </a:p>
        </p:txBody>
      </p:sp>
      <p:sp>
        <p:nvSpPr>
          <p:cNvPr id="8" name="Text Placeholder 7">
            <a:extLst>
              <a:ext uri="{FF2B5EF4-FFF2-40B4-BE49-F238E27FC236}">
                <a16:creationId xmlns:a16="http://schemas.microsoft.com/office/drawing/2014/main" id="{DDE6FE39-AEDB-41C6-8877-A13C6A3F610A}"/>
              </a:ext>
            </a:extLst>
          </p:cNvPr>
          <p:cNvSpPr>
            <a:spLocks noGrp="1"/>
          </p:cNvSpPr>
          <p:nvPr>
            <p:ph type="body" sz="quarter" idx="11"/>
          </p:nvPr>
        </p:nvSpPr>
        <p:spPr>
          <a:xfrm>
            <a:off x="334963" y="5606186"/>
            <a:ext cx="10729912" cy="627546"/>
          </a:xfrm>
        </p:spPr>
        <p:txBody>
          <a:bodyPr/>
          <a:lstStyle/>
          <a:p>
            <a:r>
              <a:rPr lang="en-US" noProof="0" dirty="0"/>
              <a:t>RZB effective in active PsA, including inhibition of damage. Will proceed into Phase 3</a:t>
            </a:r>
          </a:p>
        </p:txBody>
      </p:sp>
      <p:sp>
        <p:nvSpPr>
          <p:cNvPr id="151" name="Rectangle 150">
            <a:extLst>
              <a:ext uri="{FF2B5EF4-FFF2-40B4-BE49-F238E27FC236}">
                <a16:creationId xmlns:a16="http://schemas.microsoft.com/office/drawing/2014/main" id="{0E6EE838-FAE3-4C32-A8F3-9066065B6421}"/>
              </a:ext>
            </a:extLst>
          </p:cNvPr>
          <p:cNvSpPr/>
          <p:nvPr/>
        </p:nvSpPr>
        <p:spPr>
          <a:xfrm>
            <a:off x="294998" y="1177460"/>
            <a:ext cx="5152930" cy="1184940"/>
          </a:xfrm>
          <a:prstGeom prst="rect">
            <a:avLst/>
          </a:prstGeom>
        </p:spPr>
        <p:txBody>
          <a:bodyPr wrap="square">
            <a:spAutoFit/>
          </a:bodyPr>
          <a:lstStyle/>
          <a:p>
            <a:pPr marL="257175" marR="0" lvl="0" indent="-257175" algn="l" defTabSz="685800" rtl="0" eaLnBrk="1" fontAlgn="auto" latinLnBrk="0" hangingPunct="1">
              <a:lnSpc>
                <a:spcPct val="100000"/>
              </a:lnSpc>
              <a:spcBef>
                <a:spcPts val="600"/>
              </a:spcBef>
              <a:spcAft>
                <a:spcPts val="0"/>
              </a:spcAft>
              <a:buClr>
                <a:srgbClr val="C00000"/>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185 patients, stratified by </a:t>
            </a: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prior TNFi use </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a:t>
            </a: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concurrent MTX use</a:t>
            </a:r>
            <a:r>
              <a:rPr kumimoji="0" lang="en-US" sz="16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randomized</a:t>
            </a:r>
            <a:r>
              <a:rPr kumimoji="0" lang="en-US" sz="14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 </a:t>
            </a:r>
            <a:r>
              <a:rPr kumimoji="0" lang="en-GB" sz="1600" b="0" i="0" u="none" strike="noStrike" kern="1200" cap="none" spc="0" normalizeH="0" baseline="0" noProof="0" dirty="0">
                <a:ln>
                  <a:noFill/>
                </a:ln>
                <a:solidFill>
                  <a:prstClr val="black"/>
                </a:solidFill>
                <a:effectLst/>
                <a:uLnTx/>
                <a:uFillTx/>
                <a:latin typeface="Arial"/>
                <a:ea typeface="+mn-ea"/>
                <a:cs typeface="+mn-cs"/>
              </a:rPr>
              <a:t>2:2:2:1:2 to RZB (4 arms) or PBO</a:t>
            </a:r>
          </a:p>
          <a:p>
            <a:pPr marL="257175" marR="0" lvl="0" indent="-257175" algn="l" defTabSz="685800" rtl="0" eaLnBrk="1" fontAlgn="auto" latinLnBrk="0" hangingPunct="1">
              <a:lnSpc>
                <a:spcPct val="100000"/>
              </a:lnSpc>
              <a:spcBef>
                <a:spcPts val="600"/>
              </a:spcBef>
              <a:spcAft>
                <a:spcPts val="0"/>
              </a:spcAft>
              <a:buClr>
                <a:srgbClr val="C00000"/>
              </a:buClr>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7" name="Chart 106">
            <a:extLst>
              <a:ext uri="{FF2B5EF4-FFF2-40B4-BE49-F238E27FC236}">
                <a16:creationId xmlns:a16="http://schemas.microsoft.com/office/drawing/2014/main" id="{958D3173-DDB9-4CBF-8C5B-3F7560C70FB3}"/>
              </a:ext>
            </a:extLst>
          </p:cNvPr>
          <p:cNvGraphicFramePr/>
          <p:nvPr>
            <p:extLst/>
          </p:nvPr>
        </p:nvGraphicFramePr>
        <p:xfrm>
          <a:off x="6011053" y="3854776"/>
          <a:ext cx="6006390" cy="2105332"/>
        </p:xfrm>
        <a:graphic>
          <a:graphicData uri="http://schemas.openxmlformats.org/drawingml/2006/chart">
            <c:chart xmlns:c="http://schemas.openxmlformats.org/drawingml/2006/chart" xmlns:r="http://schemas.openxmlformats.org/officeDocument/2006/relationships" r:id="rId4"/>
          </a:graphicData>
        </a:graphic>
      </p:graphicFrame>
      <p:sp>
        <p:nvSpPr>
          <p:cNvPr id="105" name="Title 2">
            <a:extLst>
              <a:ext uri="{FF2B5EF4-FFF2-40B4-BE49-F238E27FC236}">
                <a16:creationId xmlns:a16="http://schemas.microsoft.com/office/drawing/2014/main" id="{428541BB-227A-49C9-A145-E2D70C725119}"/>
              </a:ext>
            </a:extLst>
          </p:cNvPr>
          <p:cNvSpPr txBox="1">
            <a:spLocks/>
          </p:cNvSpPr>
          <p:nvPr/>
        </p:nvSpPr>
        <p:spPr>
          <a:xfrm>
            <a:off x="7427056" y="3831486"/>
            <a:ext cx="3495598" cy="33571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700" kern="1200">
                <a:solidFill>
                  <a:schemeClr val="tx1"/>
                </a:solidFill>
                <a:latin typeface="Arial" pitchFamily="34" charset="0"/>
                <a:ea typeface="+mj-ea"/>
                <a:cs typeface="Arial" pitchFamily="34" charset="0"/>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PASI responses at Week 24 (NRI)</a:t>
            </a:r>
            <a:endParaRPr kumimoji="0" lang="en-GB" sz="14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08" name="TextBox 107">
            <a:extLst>
              <a:ext uri="{FF2B5EF4-FFF2-40B4-BE49-F238E27FC236}">
                <a16:creationId xmlns:a16="http://schemas.microsoft.com/office/drawing/2014/main" id="{EEEBEC08-1F40-479D-B9D5-1A979D63E543}"/>
              </a:ext>
            </a:extLst>
          </p:cNvPr>
          <p:cNvSpPr txBox="1"/>
          <p:nvPr/>
        </p:nvSpPr>
        <p:spPr>
          <a:xfrm rot="16200000">
            <a:off x="5221996" y="4527555"/>
            <a:ext cx="1578115"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Responders (%)</a:t>
            </a:r>
          </a:p>
        </p:txBody>
      </p:sp>
      <p:sp>
        <p:nvSpPr>
          <p:cNvPr id="111" name="TextBox 110">
            <a:extLst>
              <a:ext uri="{FF2B5EF4-FFF2-40B4-BE49-F238E27FC236}">
                <a16:creationId xmlns:a16="http://schemas.microsoft.com/office/drawing/2014/main" id="{DA68E768-E171-42CB-A701-6D3833CE1019}"/>
              </a:ext>
            </a:extLst>
          </p:cNvPr>
          <p:cNvSpPr txBox="1"/>
          <p:nvPr/>
        </p:nvSpPr>
        <p:spPr>
          <a:xfrm>
            <a:off x="10880471" y="4638090"/>
            <a:ext cx="158046" cy="2235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113" name="Rectangle 112">
            <a:extLst>
              <a:ext uri="{FF2B5EF4-FFF2-40B4-BE49-F238E27FC236}">
                <a16:creationId xmlns:a16="http://schemas.microsoft.com/office/drawing/2014/main" id="{D6C55503-0665-4D13-9B09-359C2F0EB84E}"/>
              </a:ext>
            </a:extLst>
          </p:cNvPr>
          <p:cNvSpPr/>
          <p:nvPr/>
        </p:nvSpPr>
        <p:spPr>
          <a:xfrm>
            <a:off x="5879976" y="5709198"/>
            <a:ext cx="3170978" cy="118977"/>
          </a:xfrm>
          <a:prstGeom prst="rect">
            <a:avLst/>
          </a:prstGeom>
        </p:spPr>
        <p:txBody>
          <a:bodyPr wrap="square" lIns="0" tIns="0" rIns="0" bIns="0">
            <a:spAutoFit/>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1DD42640-914D-4A2A-9EB5-0EF8243B027C}"/>
              </a:ext>
            </a:extLst>
          </p:cNvPr>
          <p:cNvSpPr/>
          <p:nvPr/>
        </p:nvSpPr>
        <p:spPr>
          <a:xfrm>
            <a:off x="11397683" y="4397998"/>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BD7E2810-1883-4FEE-AE83-2125AE398D16}"/>
              </a:ext>
            </a:extLst>
          </p:cNvPr>
          <p:cNvSpPr/>
          <p:nvPr/>
        </p:nvSpPr>
        <p:spPr>
          <a:xfrm>
            <a:off x="11095027" y="4533281"/>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91145D73-3312-45E0-9C4A-52A351732522}"/>
              </a:ext>
            </a:extLst>
          </p:cNvPr>
          <p:cNvSpPr/>
          <p:nvPr/>
        </p:nvSpPr>
        <p:spPr>
          <a:xfrm>
            <a:off x="9672795" y="4255924"/>
            <a:ext cx="144776"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C7782AD2-7252-4E2A-BE0F-5F957C63C638}"/>
              </a:ext>
            </a:extLst>
          </p:cNvPr>
          <p:cNvSpPr/>
          <p:nvPr/>
        </p:nvSpPr>
        <p:spPr>
          <a:xfrm>
            <a:off x="7629033" y="4145022"/>
            <a:ext cx="144776"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590DAC9C-2E55-471A-B1CF-2FA777050051}"/>
              </a:ext>
            </a:extLst>
          </p:cNvPr>
          <p:cNvSpPr/>
          <p:nvPr/>
        </p:nvSpPr>
        <p:spPr>
          <a:xfrm>
            <a:off x="7359493" y="4135179"/>
            <a:ext cx="144776"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99103902-840A-4BBC-B23D-220298ACFB88}"/>
              </a:ext>
            </a:extLst>
          </p:cNvPr>
          <p:cNvSpPr/>
          <p:nvPr/>
        </p:nvSpPr>
        <p:spPr>
          <a:xfrm>
            <a:off x="7895241" y="4130164"/>
            <a:ext cx="144776"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D882B855-C0B3-4A91-A540-BCD0BE627A05}"/>
              </a:ext>
            </a:extLst>
          </p:cNvPr>
          <p:cNvSpPr/>
          <p:nvPr/>
        </p:nvSpPr>
        <p:spPr>
          <a:xfrm>
            <a:off x="6968521" y="4266501"/>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79A23F0C-8E45-4DE4-B2B2-648A133AC179}"/>
              </a:ext>
            </a:extLst>
          </p:cNvPr>
          <p:cNvSpPr/>
          <p:nvPr/>
        </p:nvSpPr>
        <p:spPr>
          <a:xfrm>
            <a:off x="9063022" y="4407752"/>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88910B10-6779-4B05-9181-7134F5AD3F3E}"/>
              </a:ext>
            </a:extLst>
          </p:cNvPr>
          <p:cNvSpPr/>
          <p:nvPr/>
        </p:nvSpPr>
        <p:spPr>
          <a:xfrm>
            <a:off x="9351154" y="4361958"/>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F89BEB29-97E9-4AA7-8202-9268A629509E}"/>
              </a:ext>
            </a:extLst>
          </p:cNvPr>
          <p:cNvSpPr/>
          <p:nvPr/>
        </p:nvSpPr>
        <p:spPr>
          <a:xfrm>
            <a:off x="8787954" y="4277020"/>
            <a:ext cx="259025" cy="1910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6AEDF419-1FB2-44E4-89BB-BE7F2A4E6EFA}"/>
              </a:ext>
            </a:extLst>
          </p:cNvPr>
          <p:cNvSpPr txBox="1"/>
          <p:nvPr/>
        </p:nvSpPr>
        <p:spPr>
          <a:xfrm>
            <a:off x="10569482" y="4468103"/>
            <a:ext cx="158046" cy="2235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Rectangle 6">
            <a:extLst>
              <a:ext uri="{FF2B5EF4-FFF2-40B4-BE49-F238E27FC236}">
                <a16:creationId xmlns:a16="http://schemas.microsoft.com/office/drawing/2014/main" id="{9E294402-0F92-40F0-9DCD-1EEA807BF174}"/>
              </a:ext>
            </a:extLst>
          </p:cNvPr>
          <p:cNvSpPr/>
          <p:nvPr/>
        </p:nvSpPr>
        <p:spPr>
          <a:xfrm>
            <a:off x="296635" y="2020111"/>
            <a:ext cx="6096000" cy="1569660"/>
          </a:xfrm>
          <a:prstGeom prst="rect">
            <a:avLst/>
          </a:prstGeom>
        </p:spPr>
        <p:txBody>
          <a:bodyPr>
            <a:spAutoFit/>
          </a:bodyPr>
          <a:lstStyle/>
          <a:p>
            <a:pPr marL="257175" marR="0" lvl="0" indent="-257175" algn="l" defTabSz="685800" rtl="0" eaLnBrk="1" fontAlgn="auto" latinLnBrk="0" hangingPunct="1">
              <a:lnSpc>
                <a:spcPct val="100000"/>
              </a:lnSpc>
              <a:spcBef>
                <a:spcPts val="300"/>
              </a:spcBef>
              <a:spcAft>
                <a:spcPts val="0"/>
              </a:spcAft>
              <a:buClr>
                <a:srgbClr val="C00000"/>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t>
            </a: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 24</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RZB-treated patients achieved:</a:t>
            </a:r>
          </a:p>
          <a:p>
            <a:pPr marL="557213" marR="0" lvl="1" indent="-214313" algn="l" defTabSz="685800" rtl="0" eaLnBrk="1" fontAlgn="auto" latinLnBrk="0" hangingPunct="1">
              <a:lnSpc>
                <a:spcPct val="100000"/>
              </a:lnSpc>
              <a:spcBef>
                <a:spcPts val="300"/>
              </a:spcBef>
              <a:spcAft>
                <a:spcPts val="0"/>
              </a:spcAft>
              <a:buClr>
                <a:srgbClr val="C00000"/>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Significantly higher MDA responses than PBO</a:t>
            </a:r>
          </a:p>
          <a:p>
            <a:pPr marL="557213" marR="0" lvl="1" indent="-214313" algn="l" defTabSz="685800" rtl="0" eaLnBrk="1" fontAlgn="auto" latinLnBrk="0" hangingPunct="1">
              <a:lnSpc>
                <a:spcPct val="100000"/>
              </a:lnSpc>
              <a:spcBef>
                <a:spcPts val="300"/>
              </a:spcBef>
              <a:spcAft>
                <a:spcPts val="0"/>
              </a:spcAft>
              <a:buClr>
                <a:srgbClr val="C00000"/>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SPARCC enthesitis score discriminated between </a:t>
            </a:r>
            <a:b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RZB and PBO; LEI did not </a:t>
            </a:r>
          </a:p>
          <a:p>
            <a:pPr marL="557213" marR="0" lvl="1" indent="-214313" algn="l" defTabSz="685800" rtl="0" eaLnBrk="1" fontAlgn="auto" latinLnBrk="0" hangingPunct="1">
              <a:lnSpc>
                <a:spcPct val="100000"/>
              </a:lnSpc>
              <a:spcBef>
                <a:spcPts val="300"/>
              </a:spcBef>
              <a:spcAft>
                <a:spcPts val="0"/>
              </a:spcAft>
              <a:buClr>
                <a:srgbClr val="C00000"/>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 difference in </a:t>
            </a:r>
            <a:r>
              <a:rPr kumimoji="0" lang="el-G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Δ </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dactylitis count vs PBO</a:t>
            </a:r>
          </a:p>
          <a:p>
            <a:pPr marL="557213" marR="0" lvl="1" indent="-214313" algn="l" defTabSz="685800" rtl="0" eaLnBrk="1" fontAlgn="auto" latinLnBrk="0" hangingPunct="1">
              <a:lnSpc>
                <a:spcPct val="100000"/>
              </a:lnSpc>
              <a:spcBef>
                <a:spcPts val="300"/>
              </a:spcBef>
              <a:spcAft>
                <a:spcPts val="0"/>
              </a:spcAft>
              <a:buClr>
                <a:srgbClr val="C00000"/>
              </a:buClr>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 new or unexpected safety issues</a:t>
            </a:r>
          </a:p>
        </p:txBody>
      </p:sp>
      <p:graphicFrame>
        <p:nvGraphicFramePr>
          <p:cNvPr id="35" name="Chart 34">
            <a:extLst>
              <a:ext uri="{FF2B5EF4-FFF2-40B4-BE49-F238E27FC236}">
                <a16:creationId xmlns:a16="http://schemas.microsoft.com/office/drawing/2014/main" id="{BB122EF8-8BAE-487C-88A2-438B0F9EDA10}"/>
              </a:ext>
            </a:extLst>
          </p:cNvPr>
          <p:cNvGraphicFramePr/>
          <p:nvPr>
            <p:extLst/>
          </p:nvPr>
        </p:nvGraphicFramePr>
        <p:xfrm>
          <a:off x="917287" y="3528971"/>
          <a:ext cx="3668700" cy="1959058"/>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a:extLst>
              <a:ext uri="{FF2B5EF4-FFF2-40B4-BE49-F238E27FC236}">
                <a16:creationId xmlns:a16="http://schemas.microsoft.com/office/drawing/2014/main" id="{A3E7AB1A-4191-4C67-8CCF-F9054E8E39BC}"/>
              </a:ext>
            </a:extLst>
          </p:cNvPr>
          <p:cNvSpPr/>
          <p:nvPr/>
        </p:nvSpPr>
        <p:spPr>
          <a:xfrm>
            <a:off x="1262443" y="3627705"/>
            <a:ext cx="346048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Arial"/>
                <a:ea typeface="+mn-ea"/>
                <a:cs typeface="+mn-cs"/>
              </a:rPr>
              <a:t>Δ</a:t>
            </a:r>
            <a:r>
              <a:rPr kumimoji="0" lang="en-US" sz="1400" b="1" i="0" u="none" strike="noStrike" kern="1200" cap="none" spc="0" normalizeH="0" baseline="0" noProof="0" dirty="0" err="1">
                <a:ln>
                  <a:noFill/>
                </a:ln>
                <a:solidFill>
                  <a:prstClr val="black"/>
                </a:solidFill>
                <a:effectLst/>
                <a:uLnTx/>
                <a:uFillTx/>
                <a:latin typeface="Arial"/>
                <a:ea typeface="+mn-ea"/>
                <a:cs typeface="+mn-cs"/>
              </a:rPr>
              <a:t>mTSS</a:t>
            </a:r>
            <a:r>
              <a:rPr kumimoji="0" lang="en-US" sz="1400" b="1" i="0" u="none" strike="noStrike" kern="1200" cap="none" spc="0" normalizeH="0" baseline="0" noProof="0" dirty="0">
                <a:ln>
                  <a:noFill/>
                </a:ln>
                <a:solidFill>
                  <a:prstClr val="black"/>
                </a:solidFill>
                <a:effectLst/>
                <a:uLnTx/>
                <a:uFillTx/>
                <a:latin typeface="Arial"/>
                <a:ea typeface="+mn-ea"/>
                <a:cs typeface="+mn-cs"/>
              </a:rPr>
              <a:t> at Week 24 (ANCOVA)</a:t>
            </a:r>
          </a:p>
        </p:txBody>
      </p:sp>
      <p:sp>
        <p:nvSpPr>
          <p:cNvPr id="37" name="TextBox 36">
            <a:extLst>
              <a:ext uri="{FF2B5EF4-FFF2-40B4-BE49-F238E27FC236}">
                <a16:creationId xmlns:a16="http://schemas.microsoft.com/office/drawing/2014/main" id="{78A9FBE9-FFEB-4A55-997A-BB852A7BC30B}"/>
              </a:ext>
            </a:extLst>
          </p:cNvPr>
          <p:cNvSpPr txBox="1"/>
          <p:nvPr/>
        </p:nvSpPr>
        <p:spPr>
          <a:xfrm rot="16200000">
            <a:off x="-201892" y="4246890"/>
            <a:ext cx="18459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LS mean change </a:t>
            </a:r>
            <a:br>
              <a:rPr kumimoji="0" lang="en-US" sz="1400" b="0" i="0" u="none" strike="noStrike" kern="1200" cap="none" spc="0" normalizeH="0" baseline="0" noProof="0" dirty="0">
                <a:ln>
                  <a:noFill/>
                </a:ln>
                <a:solidFill>
                  <a:prstClr val="black"/>
                </a:solidFill>
                <a:effectLst/>
                <a:uLnTx/>
                <a:uFillTx/>
                <a:latin typeface="Arial"/>
                <a:ea typeface="+mn-ea"/>
                <a:cs typeface="+mn-cs"/>
              </a:rPr>
            </a:br>
            <a:r>
              <a:rPr kumimoji="0" lang="en-US" sz="1400" b="0" i="0" u="none" strike="noStrike" kern="1200" cap="none" spc="0" normalizeH="0" baseline="0" noProof="0" dirty="0">
                <a:ln>
                  <a:noFill/>
                </a:ln>
                <a:solidFill>
                  <a:prstClr val="black"/>
                </a:solidFill>
                <a:effectLst/>
                <a:uLnTx/>
                <a:uFillTx/>
                <a:latin typeface="Arial"/>
                <a:ea typeface="+mn-ea"/>
                <a:cs typeface="+mn-cs"/>
              </a:rPr>
              <a:t>from BL</a:t>
            </a:r>
          </a:p>
        </p:txBody>
      </p:sp>
      <p:sp>
        <p:nvSpPr>
          <p:cNvPr id="38" name="TextBox 37">
            <a:extLst>
              <a:ext uri="{FF2B5EF4-FFF2-40B4-BE49-F238E27FC236}">
                <a16:creationId xmlns:a16="http://schemas.microsoft.com/office/drawing/2014/main" id="{E5287D6D-6603-4D00-A6D3-CD256BCEB715}"/>
              </a:ext>
            </a:extLst>
          </p:cNvPr>
          <p:cNvSpPr txBox="1"/>
          <p:nvPr/>
        </p:nvSpPr>
        <p:spPr>
          <a:xfrm>
            <a:off x="2840467" y="5198920"/>
            <a:ext cx="1830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420468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59" y="1268414"/>
            <a:ext cx="6767905" cy="2354206"/>
          </a:xfrm>
        </p:spPr>
        <p:txBody>
          <a:bodyPr/>
          <a:lstStyle/>
          <a:p>
            <a:pPr>
              <a:spcBef>
                <a:spcPts val="300"/>
              </a:spcBef>
            </a:pPr>
            <a:r>
              <a:rPr lang="en-US" sz="1600" b="1" dirty="0"/>
              <a:t>Methods </a:t>
            </a:r>
          </a:p>
          <a:p>
            <a:pPr lvl="1">
              <a:spcBef>
                <a:spcPts val="300"/>
              </a:spcBef>
            </a:pPr>
            <a:r>
              <a:rPr lang="en-US" sz="1500" dirty="0"/>
              <a:t>851 biologic-naïve patients randomized to</a:t>
            </a:r>
          </a:p>
          <a:p>
            <a:pPr lvl="2">
              <a:spcBef>
                <a:spcPts val="300"/>
              </a:spcBef>
            </a:pPr>
            <a:r>
              <a:rPr lang="en-US" sz="1200" dirty="0"/>
              <a:t>ETN 50 mg + MTX 20 mg weekly (Combo; n=283)</a:t>
            </a:r>
          </a:p>
          <a:p>
            <a:pPr lvl="2">
              <a:spcBef>
                <a:spcPts val="300"/>
              </a:spcBef>
            </a:pPr>
            <a:r>
              <a:rPr lang="en-US" sz="1200" dirty="0"/>
              <a:t>ETN 50 mg + oral PBO weekly (ETN-Mono; n=284)</a:t>
            </a:r>
          </a:p>
          <a:p>
            <a:pPr lvl="2">
              <a:spcBef>
                <a:spcPts val="300"/>
              </a:spcBef>
            </a:pPr>
            <a:r>
              <a:rPr lang="en-US" sz="1200" dirty="0"/>
              <a:t>MTX 20 mg + injectable PBO weekly (MTX-Mono; n=284)</a:t>
            </a:r>
          </a:p>
          <a:p>
            <a:pPr lvl="1">
              <a:spcBef>
                <a:spcPts val="300"/>
              </a:spcBef>
            </a:pPr>
            <a:r>
              <a:rPr lang="en-US" sz="1500" dirty="0"/>
              <a:t>48 weeks follow-up </a:t>
            </a:r>
          </a:p>
          <a:p>
            <a:pPr>
              <a:spcBef>
                <a:spcPts val="300"/>
              </a:spcBef>
            </a:pPr>
            <a:r>
              <a:rPr lang="en-US" sz="1600" b="1" dirty="0"/>
              <a:t>Results</a:t>
            </a:r>
          </a:p>
          <a:p>
            <a:pPr lvl="1">
              <a:spcBef>
                <a:spcPts val="300"/>
              </a:spcBef>
            </a:pPr>
            <a:r>
              <a:rPr lang="en-US" sz="1500" dirty="0"/>
              <a:t>Median PsA duration </a:t>
            </a:r>
            <a:r>
              <a:rPr lang="en-US" sz="1500" b="1" dirty="0"/>
              <a:t>0.6 y</a:t>
            </a:r>
          </a:p>
          <a:p>
            <a:pPr lvl="1">
              <a:spcBef>
                <a:spcPts val="300"/>
              </a:spcBef>
            </a:pPr>
            <a:r>
              <a:rPr lang="en-US" sz="1500" dirty="0" err="1"/>
              <a:t>Wk</a:t>
            </a:r>
            <a:r>
              <a:rPr lang="en-US" sz="1500" dirty="0"/>
              <a:t> 4–24, MTX arm maintained mean dose &gt;18.8 mg (median 20 mg)</a:t>
            </a:r>
          </a:p>
          <a:p>
            <a:pPr lvl="1">
              <a:spcBef>
                <a:spcPts val="300"/>
              </a:spcBef>
            </a:pPr>
            <a:r>
              <a:rPr lang="en-US" sz="1500" dirty="0"/>
              <a:t>More reports of nausea in MTX arms; no other safety differences</a:t>
            </a:r>
          </a:p>
        </p:txBody>
      </p:sp>
      <p:sp>
        <p:nvSpPr>
          <p:cNvPr id="6" name="Text Placeholder 5"/>
          <p:cNvSpPr>
            <a:spLocks noGrp="1"/>
          </p:cNvSpPr>
          <p:nvPr>
            <p:ph type="body" sz="quarter" idx="10"/>
          </p:nvPr>
        </p:nvSpPr>
        <p:spPr>
          <a:xfrm>
            <a:off x="252842" y="6297795"/>
            <a:ext cx="8306907" cy="515142"/>
          </a:xfrm>
        </p:spPr>
        <p:txBody>
          <a:bodyPr/>
          <a:lstStyle/>
          <a:p>
            <a:pPr lvl="0"/>
            <a:r>
              <a:rPr lang="en-US" dirty="0"/>
              <a:t>*P&lt;0.05; </a:t>
            </a:r>
            <a:r>
              <a:rPr lang="en-US" baseline="30000" dirty="0"/>
              <a:t>†</a:t>
            </a:r>
            <a:r>
              <a:rPr lang="en-US" dirty="0"/>
              <a:t>P&lt;0.01; </a:t>
            </a:r>
            <a:r>
              <a:rPr lang="en-US" baseline="30000" dirty="0"/>
              <a:t>‡</a:t>
            </a:r>
            <a:r>
              <a:rPr lang="en-US" dirty="0"/>
              <a:t>P≤0.001; unadjusted. Observed data</a:t>
            </a:r>
          </a:p>
          <a:p>
            <a:pPr lvl="0"/>
            <a:r>
              <a:rPr lang="en-US" dirty="0"/>
              <a:t>Mease PJ, </a:t>
            </a:r>
            <a:r>
              <a:rPr lang="nl-NL" dirty="0"/>
              <a:t>et al. ACR 2018, Chicago, #L11</a:t>
            </a:r>
          </a:p>
        </p:txBody>
      </p:sp>
      <p:sp>
        <p:nvSpPr>
          <p:cNvPr id="23" name="Rectangle 22">
            <a:extLst>
              <a:ext uri="{FF2B5EF4-FFF2-40B4-BE49-F238E27FC236}">
                <a16:creationId xmlns:a16="http://schemas.microsoft.com/office/drawing/2014/main" id="{8ACCE6B0-3420-4B97-B3F1-B522D25CFC56}"/>
              </a:ext>
            </a:extLst>
          </p:cNvPr>
          <p:cNvSpPr/>
          <p:nvPr/>
        </p:nvSpPr>
        <p:spPr>
          <a:xfrm>
            <a:off x="2651883" y="6022776"/>
            <a:ext cx="66762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Weeks</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6D1C8D0-C1FD-4EEB-A1E4-65727AB3F252}"/>
              </a:ext>
            </a:extLst>
          </p:cNvPr>
          <p:cNvSpPr/>
          <p:nvPr/>
        </p:nvSpPr>
        <p:spPr>
          <a:xfrm>
            <a:off x="2610748" y="4096002"/>
            <a:ext cx="59343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MDA</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7CA06322-BC2D-4C80-9CA6-53658E2C5CCD}"/>
              </a:ext>
            </a:extLst>
          </p:cNvPr>
          <p:cNvSpPr/>
          <p:nvPr/>
        </p:nvSpPr>
        <p:spPr>
          <a:xfrm rot="16200000">
            <a:off x="-74089" y="4867784"/>
            <a:ext cx="129234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B78D4192-9075-4E49-BE54-1D3D0EA0E9DA}"/>
              </a:ext>
            </a:extLst>
          </p:cNvPr>
          <p:cNvSpPr/>
          <p:nvPr/>
        </p:nvSpPr>
        <p:spPr>
          <a:xfrm>
            <a:off x="1075052" y="5204850"/>
            <a:ext cx="3829050" cy="552450"/>
          </a:xfrm>
          <a:custGeom>
            <a:avLst/>
            <a:gdLst>
              <a:gd name="connsiteX0" fmla="*/ 0 w 3829050"/>
              <a:gd name="connsiteY0" fmla="*/ 552450 h 552450"/>
              <a:gd name="connsiteX1" fmla="*/ 312420 w 3829050"/>
              <a:gd name="connsiteY1" fmla="*/ 457200 h 552450"/>
              <a:gd name="connsiteX2" fmla="*/ 643890 w 3829050"/>
              <a:gd name="connsiteY2" fmla="*/ 499110 h 552450"/>
              <a:gd name="connsiteX3" fmla="*/ 963930 w 3829050"/>
              <a:gd name="connsiteY3" fmla="*/ 358140 h 552450"/>
              <a:gd name="connsiteX4" fmla="*/ 1912620 w 3829050"/>
              <a:gd name="connsiteY4" fmla="*/ 152400 h 552450"/>
              <a:gd name="connsiteX5" fmla="*/ 2865120 w 3829050"/>
              <a:gd name="connsiteY5" fmla="*/ 87630 h 552450"/>
              <a:gd name="connsiteX6" fmla="*/ 3829050 w 382905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050" h="552450">
                <a:moveTo>
                  <a:pt x="0" y="552450"/>
                </a:moveTo>
                <a:lnTo>
                  <a:pt x="312420" y="457200"/>
                </a:lnTo>
                <a:lnTo>
                  <a:pt x="643890" y="499110"/>
                </a:lnTo>
                <a:lnTo>
                  <a:pt x="963930" y="358140"/>
                </a:lnTo>
                <a:lnTo>
                  <a:pt x="1912620" y="152400"/>
                </a:lnTo>
                <a:lnTo>
                  <a:pt x="2865120" y="87630"/>
                </a:lnTo>
                <a:lnTo>
                  <a:pt x="382905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81C9BE47-BCBE-434D-8C83-203899F572A1}"/>
              </a:ext>
            </a:extLst>
          </p:cNvPr>
          <p:cNvSpPr/>
          <p:nvPr/>
        </p:nvSpPr>
        <p:spPr>
          <a:xfrm>
            <a:off x="1360802" y="5635380"/>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30EF96A2-9C14-42DE-93A8-299A2E840F2D}"/>
              </a:ext>
            </a:extLst>
          </p:cNvPr>
          <p:cNvSpPr/>
          <p:nvPr/>
        </p:nvSpPr>
        <p:spPr>
          <a:xfrm>
            <a:off x="1678937" y="5673480"/>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6F42D002-3FF1-4169-AE5D-900C44156553}"/>
              </a:ext>
            </a:extLst>
          </p:cNvPr>
          <p:cNvSpPr/>
          <p:nvPr/>
        </p:nvSpPr>
        <p:spPr>
          <a:xfrm>
            <a:off x="2004692" y="5540130"/>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8237D6C5-7D88-4CFD-B39B-4358396E5C7E}"/>
              </a:ext>
            </a:extLst>
          </p:cNvPr>
          <p:cNvSpPr/>
          <p:nvPr/>
        </p:nvSpPr>
        <p:spPr>
          <a:xfrm>
            <a:off x="2957192" y="532867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428875BC-8808-4F41-A72B-F64EE40655C5}"/>
              </a:ext>
            </a:extLst>
          </p:cNvPr>
          <p:cNvSpPr/>
          <p:nvPr/>
        </p:nvSpPr>
        <p:spPr>
          <a:xfrm>
            <a:off x="3909692" y="525247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28BA5CC-1584-48E6-8E12-EDA713C6C0A3}"/>
              </a:ext>
            </a:extLst>
          </p:cNvPr>
          <p:cNvSpPr/>
          <p:nvPr/>
        </p:nvSpPr>
        <p:spPr>
          <a:xfrm>
            <a:off x="4877432" y="517246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43240E6A-16BD-4124-8AF1-C5D8AC92B94C}"/>
              </a:ext>
            </a:extLst>
          </p:cNvPr>
          <p:cNvSpPr/>
          <p:nvPr/>
        </p:nvSpPr>
        <p:spPr>
          <a:xfrm>
            <a:off x="1082672" y="4980060"/>
            <a:ext cx="3825240" cy="777240"/>
          </a:xfrm>
          <a:custGeom>
            <a:avLst/>
            <a:gdLst>
              <a:gd name="connsiteX0" fmla="*/ 0 w 3825240"/>
              <a:gd name="connsiteY0" fmla="*/ 777240 h 777240"/>
              <a:gd name="connsiteX1" fmla="*/ 316230 w 3825240"/>
              <a:gd name="connsiteY1" fmla="*/ 586740 h 777240"/>
              <a:gd name="connsiteX2" fmla="*/ 632460 w 3825240"/>
              <a:gd name="connsiteY2" fmla="*/ 655320 h 777240"/>
              <a:gd name="connsiteX3" fmla="*/ 948690 w 3825240"/>
              <a:gd name="connsiteY3" fmla="*/ 346710 h 777240"/>
              <a:gd name="connsiteX4" fmla="*/ 1905000 w 3825240"/>
              <a:gd name="connsiteY4" fmla="*/ 190500 h 777240"/>
              <a:gd name="connsiteX5" fmla="*/ 2865120 w 3825240"/>
              <a:gd name="connsiteY5" fmla="*/ 121920 h 777240"/>
              <a:gd name="connsiteX6" fmla="*/ 3825240 w 3825240"/>
              <a:gd name="connsiteY6" fmla="*/ 0 h 777240"/>
              <a:gd name="connsiteX0" fmla="*/ 0 w 3825240"/>
              <a:gd name="connsiteY0" fmla="*/ 777240 h 777240"/>
              <a:gd name="connsiteX1" fmla="*/ 316230 w 3825240"/>
              <a:gd name="connsiteY1" fmla="*/ 586740 h 777240"/>
              <a:gd name="connsiteX2" fmla="*/ 632460 w 3825240"/>
              <a:gd name="connsiteY2" fmla="*/ 655320 h 777240"/>
              <a:gd name="connsiteX3" fmla="*/ 948690 w 3825240"/>
              <a:gd name="connsiteY3" fmla="*/ 346710 h 777240"/>
              <a:gd name="connsiteX4" fmla="*/ 1905000 w 3825240"/>
              <a:gd name="connsiteY4" fmla="*/ 190500 h 777240"/>
              <a:gd name="connsiteX5" fmla="*/ 2849880 w 3825240"/>
              <a:gd name="connsiteY5" fmla="*/ 51435 h 777240"/>
              <a:gd name="connsiteX6" fmla="*/ 3825240 w 3825240"/>
              <a:gd name="connsiteY6"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240" h="777240">
                <a:moveTo>
                  <a:pt x="0" y="777240"/>
                </a:moveTo>
                <a:lnTo>
                  <a:pt x="316230" y="586740"/>
                </a:lnTo>
                <a:lnTo>
                  <a:pt x="632460" y="655320"/>
                </a:lnTo>
                <a:lnTo>
                  <a:pt x="948690" y="346710"/>
                </a:lnTo>
                <a:lnTo>
                  <a:pt x="1905000" y="190500"/>
                </a:lnTo>
                <a:lnTo>
                  <a:pt x="2849880" y="51435"/>
                </a:lnTo>
                <a:lnTo>
                  <a:pt x="38252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Isosceles Triangle 35">
            <a:extLst>
              <a:ext uri="{FF2B5EF4-FFF2-40B4-BE49-F238E27FC236}">
                <a16:creationId xmlns:a16="http://schemas.microsoft.com/office/drawing/2014/main" id="{618DBE89-F2D2-4CBF-8687-2311E065C743}"/>
              </a:ext>
            </a:extLst>
          </p:cNvPr>
          <p:cNvSpPr/>
          <p:nvPr/>
        </p:nvSpPr>
        <p:spPr>
          <a:xfrm>
            <a:off x="1341752" y="5517270"/>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37" name="Isosceles Triangle 36">
            <a:extLst>
              <a:ext uri="{FF2B5EF4-FFF2-40B4-BE49-F238E27FC236}">
                <a16:creationId xmlns:a16="http://schemas.microsoft.com/office/drawing/2014/main" id="{C9780CE1-7B16-40A1-8751-004FB50E6EB5}"/>
              </a:ext>
            </a:extLst>
          </p:cNvPr>
          <p:cNvSpPr/>
          <p:nvPr/>
        </p:nvSpPr>
        <p:spPr>
          <a:xfrm>
            <a:off x="1680842" y="5585850"/>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40" name="Isosceles Triangle 39">
            <a:extLst>
              <a:ext uri="{FF2B5EF4-FFF2-40B4-BE49-F238E27FC236}">
                <a16:creationId xmlns:a16="http://schemas.microsoft.com/office/drawing/2014/main" id="{4AB98EA0-E0D0-4BD0-8F27-2C084236172D}"/>
              </a:ext>
            </a:extLst>
          </p:cNvPr>
          <p:cNvSpPr/>
          <p:nvPr/>
        </p:nvSpPr>
        <p:spPr>
          <a:xfrm>
            <a:off x="1997072" y="5277240"/>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Isosceles Triangle 40">
            <a:extLst>
              <a:ext uri="{FF2B5EF4-FFF2-40B4-BE49-F238E27FC236}">
                <a16:creationId xmlns:a16="http://schemas.microsoft.com/office/drawing/2014/main" id="{8F404398-0505-420B-AEC0-806580A04965}"/>
              </a:ext>
            </a:extLst>
          </p:cNvPr>
          <p:cNvSpPr/>
          <p:nvPr/>
        </p:nvSpPr>
        <p:spPr>
          <a:xfrm>
            <a:off x="2941952" y="5117220"/>
            <a:ext cx="87630"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Isosceles Triangle 41">
            <a:extLst>
              <a:ext uri="{FF2B5EF4-FFF2-40B4-BE49-F238E27FC236}">
                <a16:creationId xmlns:a16="http://schemas.microsoft.com/office/drawing/2014/main" id="{A16D1C8A-A6C7-49D4-BBB6-2F5FAD659101}"/>
              </a:ext>
            </a:extLst>
          </p:cNvPr>
          <p:cNvSpPr/>
          <p:nvPr/>
        </p:nvSpPr>
        <p:spPr>
          <a:xfrm>
            <a:off x="3903977" y="4987680"/>
            <a:ext cx="87630"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Isosceles Triangle 42">
            <a:extLst>
              <a:ext uri="{FF2B5EF4-FFF2-40B4-BE49-F238E27FC236}">
                <a16:creationId xmlns:a16="http://schemas.microsoft.com/office/drawing/2014/main" id="{A384EA42-22FC-4000-882C-CC1EA71116F2}"/>
              </a:ext>
            </a:extLst>
          </p:cNvPr>
          <p:cNvSpPr/>
          <p:nvPr/>
        </p:nvSpPr>
        <p:spPr>
          <a:xfrm>
            <a:off x="4858382" y="4922910"/>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14574E1-6B36-4795-A2A1-9AAA4E47BA37}"/>
              </a:ext>
            </a:extLst>
          </p:cNvPr>
          <p:cNvSpPr/>
          <p:nvPr/>
        </p:nvSpPr>
        <p:spPr>
          <a:xfrm>
            <a:off x="1082672" y="4938150"/>
            <a:ext cx="3825240" cy="811530"/>
          </a:xfrm>
          <a:custGeom>
            <a:avLst/>
            <a:gdLst>
              <a:gd name="connsiteX0" fmla="*/ 0 w 3825240"/>
              <a:gd name="connsiteY0" fmla="*/ 811530 h 811530"/>
              <a:gd name="connsiteX1" fmla="*/ 316230 w 3825240"/>
              <a:gd name="connsiteY1" fmla="*/ 617220 h 811530"/>
              <a:gd name="connsiteX2" fmla="*/ 636270 w 3825240"/>
              <a:gd name="connsiteY2" fmla="*/ 670560 h 811530"/>
              <a:gd name="connsiteX3" fmla="*/ 948690 w 3825240"/>
              <a:gd name="connsiteY3" fmla="*/ 354330 h 811530"/>
              <a:gd name="connsiteX4" fmla="*/ 1908810 w 3825240"/>
              <a:gd name="connsiteY4" fmla="*/ 209550 h 811530"/>
              <a:gd name="connsiteX5" fmla="*/ 3825240 w 3825240"/>
              <a:gd name="connsiteY5" fmla="*/ 0 h 811530"/>
              <a:gd name="connsiteX0" fmla="*/ 0 w 3825240"/>
              <a:gd name="connsiteY0" fmla="*/ 811530 h 811530"/>
              <a:gd name="connsiteX1" fmla="*/ 316230 w 3825240"/>
              <a:gd name="connsiteY1" fmla="*/ 617220 h 811530"/>
              <a:gd name="connsiteX2" fmla="*/ 636270 w 3825240"/>
              <a:gd name="connsiteY2" fmla="*/ 670560 h 811530"/>
              <a:gd name="connsiteX3" fmla="*/ 948690 w 3825240"/>
              <a:gd name="connsiteY3" fmla="*/ 354330 h 811530"/>
              <a:gd name="connsiteX4" fmla="*/ 1908810 w 3825240"/>
              <a:gd name="connsiteY4" fmla="*/ 209550 h 811530"/>
              <a:gd name="connsiteX5" fmla="*/ 2867025 w 3825240"/>
              <a:gd name="connsiteY5" fmla="*/ 167640 h 811530"/>
              <a:gd name="connsiteX6" fmla="*/ 3825240 w 3825240"/>
              <a:gd name="connsiteY6" fmla="*/ 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240" h="811530">
                <a:moveTo>
                  <a:pt x="0" y="811530"/>
                </a:moveTo>
                <a:lnTo>
                  <a:pt x="316230" y="617220"/>
                </a:lnTo>
                <a:lnTo>
                  <a:pt x="636270" y="670560"/>
                </a:lnTo>
                <a:lnTo>
                  <a:pt x="948690" y="354330"/>
                </a:lnTo>
                <a:lnTo>
                  <a:pt x="1908810" y="209550"/>
                </a:lnTo>
                <a:cubicBezTo>
                  <a:pt x="2225675" y="172720"/>
                  <a:pt x="2550160" y="204470"/>
                  <a:pt x="2867025" y="167640"/>
                </a:cubicBezTo>
                <a:lnTo>
                  <a:pt x="382524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val 44">
            <a:extLst>
              <a:ext uri="{FF2B5EF4-FFF2-40B4-BE49-F238E27FC236}">
                <a16:creationId xmlns:a16="http://schemas.microsoft.com/office/drawing/2014/main" id="{28D26606-1909-4984-8E49-B70E32F38086}"/>
              </a:ext>
            </a:extLst>
          </p:cNvPr>
          <p:cNvSpPr/>
          <p:nvPr/>
        </p:nvSpPr>
        <p:spPr>
          <a:xfrm>
            <a:off x="1349372" y="5559180"/>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162671D4-0888-45DB-821E-C9CCC17A5406}"/>
              </a:ext>
            </a:extLst>
          </p:cNvPr>
          <p:cNvSpPr/>
          <p:nvPr/>
        </p:nvSpPr>
        <p:spPr>
          <a:xfrm>
            <a:off x="1682287" y="5555370"/>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6E39A862-3072-454A-9F34-578123E2E33B}"/>
              </a:ext>
            </a:extLst>
          </p:cNvPr>
          <p:cNvSpPr/>
          <p:nvPr/>
        </p:nvSpPr>
        <p:spPr>
          <a:xfrm>
            <a:off x="1994707" y="5246760"/>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ECC5AC18-7878-44E2-AFE4-0E1A99F98CBB}"/>
              </a:ext>
            </a:extLst>
          </p:cNvPr>
          <p:cNvSpPr/>
          <p:nvPr/>
        </p:nvSpPr>
        <p:spPr>
          <a:xfrm>
            <a:off x="2941952" y="5105790"/>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6236D9E6-F3FD-4FB0-B263-2DE0C51405DA}"/>
              </a:ext>
            </a:extLst>
          </p:cNvPr>
          <p:cNvSpPr/>
          <p:nvPr/>
        </p:nvSpPr>
        <p:spPr>
          <a:xfrm>
            <a:off x="3905882" y="5071500"/>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C0583E0E-9CB4-48A2-8EE2-C9F77E382B48}"/>
              </a:ext>
            </a:extLst>
          </p:cNvPr>
          <p:cNvSpPr/>
          <p:nvPr/>
        </p:nvSpPr>
        <p:spPr>
          <a:xfrm>
            <a:off x="4864097" y="4904517"/>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07FCC4A8-A2EA-46E7-9F30-AC9D6818A6A6}"/>
              </a:ext>
            </a:extLst>
          </p:cNvPr>
          <p:cNvSpPr/>
          <p:nvPr/>
        </p:nvSpPr>
        <p:spPr>
          <a:xfrm>
            <a:off x="1284359" y="533260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2" name="Rectangle 51">
            <a:extLst>
              <a:ext uri="{FF2B5EF4-FFF2-40B4-BE49-F238E27FC236}">
                <a16:creationId xmlns:a16="http://schemas.microsoft.com/office/drawing/2014/main" id="{FC7A3883-697C-4B5F-9148-F58F02974C7A}"/>
              </a:ext>
            </a:extLst>
          </p:cNvPr>
          <p:cNvSpPr/>
          <p:nvPr/>
        </p:nvSpPr>
        <p:spPr>
          <a:xfrm>
            <a:off x="1602034" y="5385944"/>
            <a:ext cx="242374" cy="21544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3" name="Rectangle 52">
            <a:extLst>
              <a:ext uri="{FF2B5EF4-FFF2-40B4-BE49-F238E27FC236}">
                <a16:creationId xmlns:a16="http://schemas.microsoft.com/office/drawing/2014/main" id="{3992032E-40A9-407A-8CC3-964D14547BC6}"/>
              </a:ext>
            </a:extLst>
          </p:cNvPr>
          <p:cNvSpPr/>
          <p:nvPr/>
        </p:nvSpPr>
        <p:spPr>
          <a:xfrm>
            <a:off x="2867414" y="492493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4" name="Rectangle 53">
            <a:extLst>
              <a:ext uri="{FF2B5EF4-FFF2-40B4-BE49-F238E27FC236}">
                <a16:creationId xmlns:a16="http://schemas.microsoft.com/office/drawing/2014/main" id="{8A4CD4D0-7DD3-41F3-B08D-6D2A09329914}"/>
              </a:ext>
            </a:extLst>
          </p:cNvPr>
          <p:cNvSpPr/>
          <p:nvPr/>
        </p:nvSpPr>
        <p:spPr>
          <a:xfrm>
            <a:off x="3827534" y="4812539"/>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5" name="Rectangle 54">
            <a:extLst>
              <a:ext uri="{FF2B5EF4-FFF2-40B4-BE49-F238E27FC236}">
                <a16:creationId xmlns:a16="http://schemas.microsoft.com/office/drawing/2014/main" id="{5A803D51-4AE1-4E26-872F-D303A7513491}"/>
              </a:ext>
            </a:extLst>
          </p:cNvPr>
          <p:cNvSpPr/>
          <p:nvPr/>
        </p:nvSpPr>
        <p:spPr>
          <a:xfrm>
            <a:off x="1913009" y="506209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6" name="Rectangle 55">
            <a:extLst>
              <a:ext uri="{FF2B5EF4-FFF2-40B4-BE49-F238E27FC236}">
                <a16:creationId xmlns:a16="http://schemas.microsoft.com/office/drawing/2014/main" id="{91691DCA-638B-4EDD-ADCB-D980606C4BD4}"/>
              </a:ext>
            </a:extLst>
          </p:cNvPr>
          <p:cNvSpPr/>
          <p:nvPr/>
        </p:nvSpPr>
        <p:spPr>
          <a:xfrm>
            <a:off x="1989209" y="525259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7" name="Rectangle 56">
            <a:extLst>
              <a:ext uri="{FF2B5EF4-FFF2-40B4-BE49-F238E27FC236}">
                <a16:creationId xmlns:a16="http://schemas.microsoft.com/office/drawing/2014/main" id="{ADC79C95-A5F7-4866-839A-5C5EF3C9486E}"/>
              </a:ext>
            </a:extLst>
          </p:cNvPr>
          <p:cNvSpPr/>
          <p:nvPr/>
        </p:nvSpPr>
        <p:spPr>
          <a:xfrm>
            <a:off x="4789559" y="4743959"/>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58" name="Rectangle 57">
            <a:extLst>
              <a:ext uri="{FF2B5EF4-FFF2-40B4-BE49-F238E27FC236}">
                <a16:creationId xmlns:a16="http://schemas.microsoft.com/office/drawing/2014/main" id="{3D3E5E19-6960-4C23-92C6-EDC4A99FDB33}"/>
              </a:ext>
            </a:extLst>
          </p:cNvPr>
          <p:cNvSpPr/>
          <p:nvPr/>
        </p:nvSpPr>
        <p:spPr>
          <a:xfrm>
            <a:off x="1349129" y="5545964"/>
            <a:ext cx="23916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p>
        </p:txBody>
      </p:sp>
      <p:sp>
        <p:nvSpPr>
          <p:cNvPr id="59" name="Rectangle 58">
            <a:extLst>
              <a:ext uri="{FF2B5EF4-FFF2-40B4-BE49-F238E27FC236}">
                <a16:creationId xmlns:a16="http://schemas.microsoft.com/office/drawing/2014/main" id="{25320A2C-5D03-4219-9521-DDEBA785CD8F}"/>
              </a:ext>
            </a:extLst>
          </p:cNvPr>
          <p:cNvSpPr/>
          <p:nvPr/>
        </p:nvSpPr>
        <p:spPr>
          <a:xfrm>
            <a:off x="1676789" y="5553584"/>
            <a:ext cx="23916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a:t>
            </a:r>
          </a:p>
        </p:txBody>
      </p:sp>
      <p:sp>
        <p:nvSpPr>
          <p:cNvPr id="60" name="Rectangle 59">
            <a:extLst>
              <a:ext uri="{FF2B5EF4-FFF2-40B4-BE49-F238E27FC236}">
                <a16:creationId xmlns:a16="http://schemas.microsoft.com/office/drawing/2014/main" id="{B30C1D2A-9DAE-4F7F-A4C7-9A4011F971F0}"/>
              </a:ext>
            </a:extLst>
          </p:cNvPr>
          <p:cNvSpPr/>
          <p:nvPr/>
        </p:nvSpPr>
        <p:spPr>
          <a:xfrm>
            <a:off x="3878969" y="5081144"/>
            <a:ext cx="2439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grpSp>
        <p:nvGrpSpPr>
          <p:cNvPr id="308" name="Group 307">
            <a:extLst>
              <a:ext uri="{FF2B5EF4-FFF2-40B4-BE49-F238E27FC236}">
                <a16:creationId xmlns:a16="http://schemas.microsoft.com/office/drawing/2014/main" id="{3427ADB8-48B1-43DA-9B89-4EFDA1FFE92E}"/>
              </a:ext>
            </a:extLst>
          </p:cNvPr>
          <p:cNvGrpSpPr/>
          <p:nvPr/>
        </p:nvGrpSpPr>
        <p:grpSpPr>
          <a:xfrm>
            <a:off x="5005793" y="3996581"/>
            <a:ext cx="1941263" cy="788232"/>
            <a:chOff x="1652789" y="4215583"/>
            <a:chExt cx="1941263" cy="788232"/>
          </a:xfrm>
        </p:grpSpPr>
        <p:sp>
          <p:nvSpPr>
            <p:cNvPr id="26" name="Rectangle 25">
              <a:extLst>
                <a:ext uri="{FF2B5EF4-FFF2-40B4-BE49-F238E27FC236}">
                  <a16:creationId xmlns:a16="http://schemas.microsoft.com/office/drawing/2014/main" id="{D7357F82-6EF1-4D5E-82B8-0A181C81C57B}"/>
                </a:ext>
              </a:extLst>
            </p:cNvPr>
            <p:cNvSpPr/>
            <p:nvPr/>
          </p:nvSpPr>
          <p:spPr>
            <a:xfrm>
              <a:off x="1937829" y="4215583"/>
              <a:ext cx="165622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MTX monotherapy</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62C9A7EC-AE3F-4B2C-A993-784578968D40}"/>
                </a:ext>
              </a:extLst>
            </p:cNvPr>
            <p:cNvSpPr/>
            <p:nvPr/>
          </p:nvSpPr>
          <p:spPr>
            <a:xfrm>
              <a:off x="1937829" y="4456202"/>
              <a:ext cx="163698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ETN monotherapy</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B48E1C25-D83A-4976-B3D7-122A20403409}"/>
                </a:ext>
              </a:extLst>
            </p:cNvPr>
            <p:cNvSpPr/>
            <p:nvPr/>
          </p:nvSpPr>
          <p:spPr>
            <a:xfrm>
              <a:off x="1937829" y="4696038"/>
              <a:ext cx="112562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ETN + MTX</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3DFF696D-65C9-4226-8E94-382332D04BB8}"/>
                </a:ext>
              </a:extLst>
            </p:cNvPr>
            <p:cNvSpPr/>
            <p:nvPr/>
          </p:nvSpPr>
          <p:spPr>
            <a:xfrm>
              <a:off x="1652789" y="4384860"/>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29F026A3-7038-4D93-8211-B1199D97637E}"/>
                </a:ext>
              </a:extLst>
            </p:cNvPr>
            <p:cNvSpPr/>
            <p:nvPr/>
          </p:nvSpPr>
          <p:spPr>
            <a:xfrm>
              <a:off x="1757564" y="435247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4148C2E8-2CA7-4528-8D62-418F317B8FD7}"/>
                </a:ext>
              </a:extLst>
            </p:cNvPr>
            <p:cNvSpPr/>
            <p:nvPr/>
          </p:nvSpPr>
          <p:spPr>
            <a:xfrm>
              <a:off x="1652789" y="4625479"/>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64" name="Oval 63">
              <a:extLst>
                <a:ext uri="{FF2B5EF4-FFF2-40B4-BE49-F238E27FC236}">
                  <a16:creationId xmlns:a16="http://schemas.microsoft.com/office/drawing/2014/main" id="{DC21D15C-AE51-4308-860D-36201CC99889}"/>
                </a:ext>
              </a:extLst>
            </p:cNvPr>
            <p:cNvSpPr/>
            <p:nvPr/>
          </p:nvSpPr>
          <p:spPr>
            <a:xfrm>
              <a:off x="1746134" y="458770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AD45C0ED-AED7-4A29-BACF-BF34767568C3}"/>
                </a:ext>
              </a:extLst>
            </p:cNvPr>
            <p:cNvSpPr/>
            <p:nvPr/>
          </p:nvSpPr>
          <p:spPr>
            <a:xfrm>
              <a:off x="1652789" y="4865315"/>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66" name="Isosceles Triangle 65">
              <a:extLst>
                <a:ext uri="{FF2B5EF4-FFF2-40B4-BE49-F238E27FC236}">
                  <a16:creationId xmlns:a16="http://schemas.microsoft.com/office/drawing/2014/main" id="{51B79632-E1E8-4055-AF8C-CE47DFF5C422}"/>
                </a:ext>
              </a:extLst>
            </p:cNvPr>
            <p:cNvSpPr/>
            <p:nvPr/>
          </p:nvSpPr>
          <p:spPr>
            <a:xfrm>
              <a:off x="1746134" y="4827544"/>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grpSp>
      <p:sp>
        <p:nvSpPr>
          <p:cNvPr id="90" name="Rectangle 89">
            <a:extLst>
              <a:ext uri="{FF2B5EF4-FFF2-40B4-BE49-F238E27FC236}">
                <a16:creationId xmlns:a16="http://schemas.microsoft.com/office/drawing/2014/main" id="{69C185DF-E5F4-4126-A821-6B0655C42B00}"/>
              </a:ext>
            </a:extLst>
          </p:cNvPr>
          <p:cNvSpPr/>
          <p:nvPr/>
        </p:nvSpPr>
        <p:spPr>
          <a:xfrm rot="16200000">
            <a:off x="6554108" y="1840680"/>
            <a:ext cx="129234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BFDEF5EF-8D7D-4734-AFC4-22496B71B88A}"/>
              </a:ext>
            </a:extLst>
          </p:cNvPr>
          <p:cNvSpPr/>
          <p:nvPr/>
        </p:nvSpPr>
        <p:spPr>
          <a:xfrm>
            <a:off x="9075010" y="1196752"/>
            <a:ext cx="7729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ACR20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EE66D216-BA5D-4CC8-A0E4-97B1D6553A67}"/>
              </a:ext>
            </a:extLst>
          </p:cNvPr>
          <p:cNvSpPr/>
          <p:nvPr/>
        </p:nvSpPr>
        <p:spPr>
          <a:xfrm>
            <a:off x="7693136" y="3691890"/>
            <a:ext cx="3524250" cy="579120"/>
          </a:xfrm>
          <a:custGeom>
            <a:avLst/>
            <a:gdLst>
              <a:gd name="connsiteX0" fmla="*/ 0 w 3524250"/>
              <a:gd name="connsiteY0" fmla="*/ 579120 h 579120"/>
              <a:gd name="connsiteX1" fmla="*/ 293370 w 3524250"/>
              <a:gd name="connsiteY1" fmla="*/ 495300 h 579120"/>
              <a:gd name="connsiteX2" fmla="*/ 586740 w 3524250"/>
              <a:gd name="connsiteY2" fmla="*/ 396240 h 579120"/>
              <a:gd name="connsiteX3" fmla="*/ 880110 w 3524250"/>
              <a:gd name="connsiteY3" fmla="*/ 377190 h 579120"/>
              <a:gd name="connsiteX4" fmla="*/ 1173480 w 3524250"/>
              <a:gd name="connsiteY4" fmla="*/ 228600 h 579120"/>
              <a:gd name="connsiteX5" fmla="*/ 1756410 w 3524250"/>
              <a:gd name="connsiteY5" fmla="*/ 220980 h 579120"/>
              <a:gd name="connsiteX6" fmla="*/ 2628900 w 3524250"/>
              <a:gd name="connsiteY6" fmla="*/ 87630 h 579120"/>
              <a:gd name="connsiteX7" fmla="*/ 3524250 w 3524250"/>
              <a:gd name="connsiteY7" fmla="*/ 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0" h="579120">
                <a:moveTo>
                  <a:pt x="0" y="579120"/>
                </a:moveTo>
                <a:lnTo>
                  <a:pt x="293370" y="495300"/>
                </a:lnTo>
                <a:lnTo>
                  <a:pt x="586740" y="396240"/>
                </a:lnTo>
                <a:lnTo>
                  <a:pt x="880110" y="377190"/>
                </a:lnTo>
                <a:lnTo>
                  <a:pt x="1173480" y="228600"/>
                </a:lnTo>
                <a:lnTo>
                  <a:pt x="1756410" y="220980"/>
                </a:lnTo>
                <a:lnTo>
                  <a:pt x="2628900" y="87630"/>
                </a:lnTo>
                <a:lnTo>
                  <a:pt x="352425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0723ED23-979F-470A-AE2F-AF3EDB135850}"/>
              </a:ext>
            </a:extLst>
          </p:cNvPr>
          <p:cNvSpPr/>
          <p:nvPr/>
        </p:nvSpPr>
        <p:spPr>
          <a:xfrm>
            <a:off x="7952735" y="416398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242DB17B-0E8F-4EB7-8A46-9AC63DB55BC7}"/>
              </a:ext>
            </a:extLst>
          </p:cNvPr>
          <p:cNvSpPr/>
          <p:nvPr/>
        </p:nvSpPr>
        <p:spPr>
          <a:xfrm>
            <a:off x="8249915" y="406492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630DB912-6F21-4F05-ADA5-1D38EE921D4B}"/>
              </a:ext>
            </a:extLst>
          </p:cNvPr>
          <p:cNvSpPr/>
          <p:nvPr/>
        </p:nvSpPr>
        <p:spPr>
          <a:xfrm>
            <a:off x="8536935" y="403444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4C47A1EE-315E-4CC8-A03C-AB39CB3F1362}"/>
              </a:ext>
            </a:extLst>
          </p:cNvPr>
          <p:cNvSpPr/>
          <p:nvPr/>
        </p:nvSpPr>
        <p:spPr>
          <a:xfrm>
            <a:off x="8829035" y="389474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EDE8F351-2505-485D-95F6-A303DFD0AF66}"/>
              </a:ext>
            </a:extLst>
          </p:cNvPr>
          <p:cNvSpPr/>
          <p:nvPr/>
        </p:nvSpPr>
        <p:spPr>
          <a:xfrm>
            <a:off x="9418315" y="387950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0E1919C5-A8F7-4F26-8273-2F17AA390B13}"/>
              </a:ext>
            </a:extLst>
          </p:cNvPr>
          <p:cNvSpPr/>
          <p:nvPr/>
        </p:nvSpPr>
        <p:spPr>
          <a:xfrm>
            <a:off x="10292075" y="374234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42B296B9-7B96-4577-9699-70C7E24C38E5}"/>
              </a:ext>
            </a:extLst>
          </p:cNvPr>
          <p:cNvSpPr/>
          <p:nvPr/>
        </p:nvSpPr>
        <p:spPr>
          <a:xfrm>
            <a:off x="11173455" y="3663603"/>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111" name="Freeform: Shape 110">
            <a:extLst>
              <a:ext uri="{FF2B5EF4-FFF2-40B4-BE49-F238E27FC236}">
                <a16:creationId xmlns:a16="http://schemas.microsoft.com/office/drawing/2014/main" id="{482901D7-3E37-4224-9C11-72B3C2E7F7BD}"/>
              </a:ext>
            </a:extLst>
          </p:cNvPr>
          <p:cNvSpPr/>
          <p:nvPr/>
        </p:nvSpPr>
        <p:spPr>
          <a:xfrm>
            <a:off x="7696946" y="3530600"/>
            <a:ext cx="3510280" cy="736600"/>
          </a:xfrm>
          <a:custGeom>
            <a:avLst/>
            <a:gdLst>
              <a:gd name="connsiteX0" fmla="*/ 0 w 3510280"/>
              <a:gd name="connsiteY0" fmla="*/ 736600 h 736600"/>
              <a:gd name="connsiteX1" fmla="*/ 289560 w 3510280"/>
              <a:gd name="connsiteY1" fmla="*/ 551180 h 736600"/>
              <a:gd name="connsiteX2" fmla="*/ 581660 w 3510280"/>
              <a:gd name="connsiteY2" fmla="*/ 365760 h 736600"/>
              <a:gd name="connsiteX3" fmla="*/ 876300 w 3510280"/>
              <a:gd name="connsiteY3" fmla="*/ 259080 h 736600"/>
              <a:gd name="connsiteX4" fmla="*/ 1160780 w 3510280"/>
              <a:gd name="connsiteY4" fmla="*/ 223520 h 736600"/>
              <a:gd name="connsiteX5" fmla="*/ 1750060 w 3510280"/>
              <a:gd name="connsiteY5" fmla="*/ 215900 h 736600"/>
              <a:gd name="connsiteX6" fmla="*/ 2628900 w 3510280"/>
              <a:gd name="connsiteY6" fmla="*/ 68580 h 736600"/>
              <a:gd name="connsiteX7" fmla="*/ 3510280 w 3510280"/>
              <a:gd name="connsiteY7"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0280" h="736600">
                <a:moveTo>
                  <a:pt x="0" y="736600"/>
                </a:moveTo>
                <a:lnTo>
                  <a:pt x="289560" y="551180"/>
                </a:lnTo>
                <a:lnTo>
                  <a:pt x="581660" y="365760"/>
                </a:lnTo>
                <a:lnTo>
                  <a:pt x="876300" y="259080"/>
                </a:lnTo>
                <a:lnTo>
                  <a:pt x="1160780" y="223520"/>
                </a:lnTo>
                <a:lnTo>
                  <a:pt x="1750060" y="215900"/>
                </a:lnTo>
                <a:lnTo>
                  <a:pt x="2628900" y="68580"/>
                </a:lnTo>
                <a:lnTo>
                  <a:pt x="351028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val 111">
            <a:extLst>
              <a:ext uri="{FF2B5EF4-FFF2-40B4-BE49-F238E27FC236}">
                <a16:creationId xmlns:a16="http://schemas.microsoft.com/office/drawing/2014/main" id="{985BD3F9-2DD6-4EEC-A9F7-F871A5CD1D82}"/>
              </a:ext>
            </a:extLst>
          </p:cNvPr>
          <p:cNvSpPr/>
          <p:nvPr/>
        </p:nvSpPr>
        <p:spPr>
          <a:xfrm>
            <a:off x="7938765" y="404333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Oval 112">
            <a:extLst>
              <a:ext uri="{FF2B5EF4-FFF2-40B4-BE49-F238E27FC236}">
                <a16:creationId xmlns:a16="http://schemas.microsoft.com/office/drawing/2014/main" id="{3E659DCD-E4F7-4FEE-960B-4F2EFB016520}"/>
              </a:ext>
            </a:extLst>
          </p:cNvPr>
          <p:cNvSpPr/>
          <p:nvPr/>
        </p:nvSpPr>
        <p:spPr>
          <a:xfrm>
            <a:off x="8230865" y="385537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Oval 113">
            <a:extLst>
              <a:ext uri="{FF2B5EF4-FFF2-40B4-BE49-F238E27FC236}">
                <a16:creationId xmlns:a16="http://schemas.microsoft.com/office/drawing/2014/main" id="{8093E3FC-E778-400F-B380-EFA452375EA4}"/>
              </a:ext>
            </a:extLst>
          </p:cNvPr>
          <p:cNvSpPr/>
          <p:nvPr/>
        </p:nvSpPr>
        <p:spPr>
          <a:xfrm>
            <a:off x="8528045" y="376139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Oval 114">
            <a:extLst>
              <a:ext uri="{FF2B5EF4-FFF2-40B4-BE49-F238E27FC236}">
                <a16:creationId xmlns:a16="http://schemas.microsoft.com/office/drawing/2014/main" id="{8F3F1C9A-4E36-443C-8272-239C99C8EECD}"/>
              </a:ext>
            </a:extLst>
          </p:cNvPr>
          <p:cNvSpPr/>
          <p:nvPr/>
        </p:nvSpPr>
        <p:spPr>
          <a:xfrm>
            <a:off x="8815065" y="371567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Oval 115">
            <a:extLst>
              <a:ext uri="{FF2B5EF4-FFF2-40B4-BE49-F238E27FC236}">
                <a16:creationId xmlns:a16="http://schemas.microsoft.com/office/drawing/2014/main" id="{345CD0F1-91A5-4B87-9720-97705D158B5C}"/>
              </a:ext>
            </a:extLst>
          </p:cNvPr>
          <p:cNvSpPr/>
          <p:nvPr/>
        </p:nvSpPr>
        <p:spPr>
          <a:xfrm>
            <a:off x="9406885" y="370551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Oval 116">
            <a:extLst>
              <a:ext uri="{FF2B5EF4-FFF2-40B4-BE49-F238E27FC236}">
                <a16:creationId xmlns:a16="http://schemas.microsoft.com/office/drawing/2014/main" id="{39769A09-3F60-4780-ABC4-42C67D5ECD58}"/>
              </a:ext>
            </a:extLst>
          </p:cNvPr>
          <p:cNvSpPr/>
          <p:nvPr/>
        </p:nvSpPr>
        <p:spPr>
          <a:xfrm>
            <a:off x="10283185" y="355819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8" name="Oval 117">
            <a:extLst>
              <a:ext uri="{FF2B5EF4-FFF2-40B4-BE49-F238E27FC236}">
                <a16:creationId xmlns:a16="http://schemas.microsoft.com/office/drawing/2014/main" id="{B61F61C4-13C3-4DFA-B2C3-F6C6CBEBAB50}"/>
              </a:ext>
            </a:extLst>
          </p:cNvPr>
          <p:cNvSpPr/>
          <p:nvPr/>
        </p:nvSpPr>
        <p:spPr>
          <a:xfrm>
            <a:off x="11162025" y="3494693"/>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119" name="Freeform: Shape 118">
            <a:extLst>
              <a:ext uri="{FF2B5EF4-FFF2-40B4-BE49-F238E27FC236}">
                <a16:creationId xmlns:a16="http://schemas.microsoft.com/office/drawing/2014/main" id="{D7C40216-8E97-4D68-ABDE-548B01E0B8B1}"/>
              </a:ext>
            </a:extLst>
          </p:cNvPr>
          <p:cNvSpPr/>
          <p:nvPr/>
        </p:nvSpPr>
        <p:spPr>
          <a:xfrm>
            <a:off x="7694406" y="3573780"/>
            <a:ext cx="3520440" cy="695960"/>
          </a:xfrm>
          <a:custGeom>
            <a:avLst/>
            <a:gdLst>
              <a:gd name="connsiteX0" fmla="*/ 0 w 3520440"/>
              <a:gd name="connsiteY0" fmla="*/ 695960 h 695960"/>
              <a:gd name="connsiteX1" fmla="*/ 292100 w 3520440"/>
              <a:gd name="connsiteY1" fmla="*/ 467360 h 695960"/>
              <a:gd name="connsiteX2" fmla="*/ 586740 w 3520440"/>
              <a:gd name="connsiteY2" fmla="*/ 342900 h 695960"/>
              <a:gd name="connsiteX3" fmla="*/ 878840 w 3520440"/>
              <a:gd name="connsiteY3" fmla="*/ 248920 h 695960"/>
              <a:gd name="connsiteX4" fmla="*/ 1168400 w 3520440"/>
              <a:gd name="connsiteY4" fmla="*/ 198120 h 695960"/>
              <a:gd name="connsiteX5" fmla="*/ 1755140 w 3520440"/>
              <a:gd name="connsiteY5" fmla="*/ 160020 h 695960"/>
              <a:gd name="connsiteX6" fmla="*/ 2633980 w 3520440"/>
              <a:gd name="connsiteY6" fmla="*/ 45720 h 695960"/>
              <a:gd name="connsiteX7" fmla="*/ 3520440 w 3520440"/>
              <a:gd name="connsiteY7" fmla="*/ 0 h 6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695960">
                <a:moveTo>
                  <a:pt x="0" y="695960"/>
                </a:moveTo>
                <a:lnTo>
                  <a:pt x="292100" y="467360"/>
                </a:lnTo>
                <a:lnTo>
                  <a:pt x="586740" y="342900"/>
                </a:lnTo>
                <a:lnTo>
                  <a:pt x="878840" y="248920"/>
                </a:lnTo>
                <a:lnTo>
                  <a:pt x="1168400" y="198120"/>
                </a:lnTo>
                <a:lnTo>
                  <a:pt x="1755140" y="160020"/>
                </a:lnTo>
                <a:lnTo>
                  <a:pt x="2633980" y="45720"/>
                </a:lnTo>
                <a:lnTo>
                  <a:pt x="35204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Isosceles Triangle 119">
            <a:extLst>
              <a:ext uri="{FF2B5EF4-FFF2-40B4-BE49-F238E27FC236}">
                <a16:creationId xmlns:a16="http://schemas.microsoft.com/office/drawing/2014/main" id="{18F75173-3880-4A7F-81B7-A1F2669B1EF8}"/>
              </a:ext>
            </a:extLst>
          </p:cNvPr>
          <p:cNvSpPr/>
          <p:nvPr/>
        </p:nvSpPr>
        <p:spPr>
          <a:xfrm>
            <a:off x="7937495" y="399507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Isosceles Triangle 120">
            <a:extLst>
              <a:ext uri="{FF2B5EF4-FFF2-40B4-BE49-F238E27FC236}">
                <a16:creationId xmlns:a16="http://schemas.microsoft.com/office/drawing/2014/main" id="{85B73857-4147-44FC-BB8E-58FC298DC2FC}"/>
              </a:ext>
            </a:extLst>
          </p:cNvPr>
          <p:cNvSpPr/>
          <p:nvPr/>
        </p:nvSpPr>
        <p:spPr>
          <a:xfrm>
            <a:off x="8242295" y="387061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Isosceles Triangle 121">
            <a:extLst>
              <a:ext uri="{FF2B5EF4-FFF2-40B4-BE49-F238E27FC236}">
                <a16:creationId xmlns:a16="http://schemas.microsoft.com/office/drawing/2014/main" id="{6A81F8B3-4819-4197-AE96-C0A905C080F0}"/>
              </a:ext>
            </a:extLst>
          </p:cNvPr>
          <p:cNvSpPr/>
          <p:nvPr/>
        </p:nvSpPr>
        <p:spPr>
          <a:xfrm>
            <a:off x="8534395" y="377917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3" name="Isosceles Triangle 122">
            <a:extLst>
              <a:ext uri="{FF2B5EF4-FFF2-40B4-BE49-F238E27FC236}">
                <a16:creationId xmlns:a16="http://schemas.microsoft.com/office/drawing/2014/main" id="{59376C15-28DE-4FA0-B6FB-2F527D2149D6}"/>
              </a:ext>
            </a:extLst>
          </p:cNvPr>
          <p:cNvSpPr/>
          <p:nvPr/>
        </p:nvSpPr>
        <p:spPr>
          <a:xfrm>
            <a:off x="8818875" y="372837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Isosceles Triangle 123">
            <a:extLst>
              <a:ext uri="{FF2B5EF4-FFF2-40B4-BE49-F238E27FC236}">
                <a16:creationId xmlns:a16="http://schemas.microsoft.com/office/drawing/2014/main" id="{239F7D8B-E89E-43D3-AE34-11C4154C05CC}"/>
              </a:ext>
            </a:extLst>
          </p:cNvPr>
          <p:cNvSpPr/>
          <p:nvPr/>
        </p:nvSpPr>
        <p:spPr>
          <a:xfrm>
            <a:off x="9410695" y="368519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Isosceles Triangle 124">
            <a:extLst>
              <a:ext uri="{FF2B5EF4-FFF2-40B4-BE49-F238E27FC236}">
                <a16:creationId xmlns:a16="http://schemas.microsoft.com/office/drawing/2014/main" id="{59FA7AC3-BD6C-441D-9E50-96EB28DE2DF9}"/>
              </a:ext>
            </a:extLst>
          </p:cNvPr>
          <p:cNvSpPr/>
          <p:nvPr/>
        </p:nvSpPr>
        <p:spPr>
          <a:xfrm>
            <a:off x="10289535" y="357851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6" name="Isosceles Triangle 125">
            <a:extLst>
              <a:ext uri="{FF2B5EF4-FFF2-40B4-BE49-F238E27FC236}">
                <a16:creationId xmlns:a16="http://schemas.microsoft.com/office/drawing/2014/main" id="{F595F5E4-3B65-407A-9DCE-E79BC07905DC}"/>
              </a:ext>
            </a:extLst>
          </p:cNvPr>
          <p:cNvSpPr/>
          <p:nvPr/>
        </p:nvSpPr>
        <p:spPr>
          <a:xfrm>
            <a:off x="11165835" y="353025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9FED5E35-0151-4686-A28C-175299CF22E1}"/>
              </a:ext>
            </a:extLst>
          </p:cNvPr>
          <p:cNvSpPr/>
          <p:nvPr/>
        </p:nvSpPr>
        <p:spPr>
          <a:xfrm>
            <a:off x="8741278" y="354024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28" name="Rectangle 127">
            <a:extLst>
              <a:ext uri="{FF2B5EF4-FFF2-40B4-BE49-F238E27FC236}">
                <a16:creationId xmlns:a16="http://schemas.microsoft.com/office/drawing/2014/main" id="{33A9C7F6-0D93-43B8-B123-EBDFDD2E0745}"/>
              </a:ext>
            </a:extLst>
          </p:cNvPr>
          <p:cNvSpPr/>
          <p:nvPr/>
        </p:nvSpPr>
        <p:spPr>
          <a:xfrm>
            <a:off x="7863073" y="38272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29" name="Rectangle 128">
            <a:extLst>
              <a:ext uri="{FF2B5EF4-FFF2-40B4-BE49-F238E27FC236}">
                <a16:creationId xmlns:a16="http://schemas.microsoft.com/office/drawing/2014/main" id="{843B3D18-4050-47C6-A406-5565F6BD6462}"/>
              </a:ext>
            </a:extLst>
          </p:cNvPr>
          <p:cNvSpPr/>
          <p:nvPr/>
        </p:nvSpPr>
        <p:spPr>
          <a:xfrm>
            <a:off x="11109979" y="3342838"/>
            <a:ext cx="25519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130" name="Rectangle 129">
            <a:extLst>
              <a:ext uri="{FF2B5EF4-FFF2-40B4-BE49-F238E27FC236}">
                <a16:creationId xmlns:a16="http://schemas.microsoft.com/office/drawing/2014/main" id="{B279B3D3-43B7-4D79-9378-555193A99B7D}"/>
              </a:ext>
            </a:extLst>
          </p:cNvPr>
          <p:cNvSpPr/>
          <p:nvPr/>
        </p:nvSpPr>
        <p:spPr>
          <a:xfrm>
            <a:off x="11167613" y="3511034"/>
            <a:ext cx="25519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131" name="Rectangle 130">
            <a:extLst>
              <a:ext uri="{FF2B5EF4-FFF2-40B4-BE49-F238E27FC236}">
                <a16:creationId xmlns:a16="http://schemas.microsoft.com/office/drawing/2014/main" id="{C501BBC5-2160-4F82-8EAD-F64105BF0335}"/>
              </a:ext>
            </a:extLst>
          </p:cNvPr>
          <p:cNvSpPr/>
          <p:nvPr/>
        </p:nvSpPr>
        <p:spPr>
          <a:xfrm>
            <a:off x="8160253" y="368502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2" name="Rectangle 131">
            <a:extLst>
              <a:ext uri="{FF2B5EF4-FFF2-40B4-BE49-F238E27FC236}">
                <a16:creationId xmlns:a16="http://schemas.microsoft.com/office/drawing/2014/main" id="{3E0FECE7-4461-4FDF-B5E1-DE5AB59977D0}"/>
              </a:ext>
            </a:extLst>
          </p:cNvPr>
          <p:cNvSpPr/>
          <p:nvPr/>
        </p:nvSpPr>
        <p:spPr>
          <a:xfrm>
            <a:off x="8449813" y="359104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3" name="Rectangle 132">
            <a:extLst>
              <a:ext uri="{FF2B5EF4-FFF2-40B4-BE49-F238E27FC236}">
                <a16:creationId xmlns:a16="http://schemas.microsoft.com/office/drawing/2014/main" id="{6B61F889-3C6D-4968-90A4-AD4E0939CA05}"/>
              </a:ext>
            </a:extLst>
          </p:cNvPr>
          <p:cNvSpPr/>
          <p:nvPr/>
        </p:nvSpPr>
        <p:spPr>
          <a:xfrm>
            <a:off x="7936733" y="39796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4" name="Rectangle 133">
            <a:extLst>
              <a:ext uri="{FF2B5EF4-FFF2-40B4-BE49-F238E27FC236}">
                <a16:creationId xmlns:a16="http://schemas.microsoft.com/office/drawing/2014/main" id="{5926E94E-B817-4DA8-BF14-398CA750B317}"/>
              </a:ext>
            </a:extLst>
          </p:cNvPr>
          <p:cNvSpPr/>
          <p:nvPr/>
        </p:nvSpPr>
        <p:spPr>
          <a:xfrm>
            <a:off x="8236453" y="384758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6" name="Rectangle 135">
            <a:extLst>
              <a:ext uri="{FF2B5EF4-FFF2-40B4-BE49-F238E27FC236}">
                <a16:creationId xmlns:a16="http://schemas.microsoft.com/office/drawing/2014/main" id="{80219B5F-DAB9-4034-97C6-35A4DF092018}"/>
              </a:ext>
            </a:extLst>
          </p:cNvPr>
          <p:cNvSpPr/>
          <p:nvPr/>
        </p:nvSpPr>
        <p:spPr>
          <a:xfrm>
            <a:off x="8533633" y="37383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7" name="Rectangle 136">
            <a:extLst>
              <a:ext uri="{FF2B5EF4-FFF2-40B4-BE49-F238E27FC236}">
                <a16:creationId xmlns:a16="http://schemas.microsoft.com/office/drawing/2014/main" id="{0ABA80FB-EEEA-44A5-AB18-044EE5708035}"/>
              </a:ext>
            </a:extLst>
          </p:cNvPr>
          <p:cNvSpPr/>
          <p:nvPr/>
        </p:nvSpPr>
        <p:spPr>
          <a:xfrm>
            <a:off x="9399773" y="368502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8" name="Rectangle 137">
            <a:extLst>
              <a:ext uri="{FF2B5EF4-FFF2-40B4-BE49-F238E27FC236}">
                <a16:creationId xmlns:a16="http://schemas.microsoft.com/office/drawing/2014/main" id="{44364996-3807-4319-B7AA-4A2C37FEAD21}"/>
              </a:ext>
            </a:extLst>
          </p:cNvPr>
          <p:cNvSpPr/>
          <p:nvPr/>
        </p:nvSpPr>
        <p:spPr>
          <a:xfrm>
            <a:off x="8817478" y="369518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39" name="Rectangle 138">
            <a:extLst>
              <a:ext uri="{FF2B5EF4-FFF2-40B4-BE49-F238E27FC236}">
                <a16:creationId xmlns:a16="http://schemas.microsoft.com/office/drawing/2014/main" id="{0701D571-C255-4A22-B3B9-68AD494D5744}"/>
              </a:ext>
            </a:extLst>
          </p:cNvPr>
          <p:cNvSpPr/>
          <p:nvPr/>
        </p:nvSpPr>
        <p:spPr>
          <a:xfrm>
            <a:off x="10206858" y="33827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40" name="Rectangle 139">
            <a:extLst>
              <a:ext uri="{FF2B5EF4-FFF2-40B4-BE49-F238E27FC236}">
                <a16:creationId xmlns:a16="http://schemas.microsoft.com/office/drawing/2014/main" id="{5D6FD125-12D4-4DBE-B385-70C4A40F1DBD}"/>
              </a:ext>
            </a:extLst>
          </p:cNvPr>
          <p:cNvSpPr/>
          <p:nvPr/>
        </p:nvSpPr>
        <p:spPr>
          <a:xfrm>
            <a:off x="10283923" y="3547370"/>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41" name="Freeform: Shape 140">
            <a:extLst>
              <a:ext uri="{FF2B5EF4-FFF2-40B4-BE49-F238E27FC236}">
                <a16:creationId xmlns:a16="http://schemas.microsoft.com/office/drawing/2014/main" id="{DD82C5A5-37FF-4965-8AB4-A242964DF784}"/>
              </a:ext>
            </a:extLst>
          </p:cNvPr>
          <p:cNvSpPr/>
          <p:nvPr/>
        </p:nvSpPr>
        <p:spPr>
          <a:xfrm>
            <a:off x="7689326" y="1736442"/>
            <a:ext cx="3522980" cy="825500"/>
          </a:xfrm>
          <a:custGeom>
            <a:avLst/>
            <a:gdLst>
              <a:gd name="connsiteX0" fmla="*/ 0 w 3522980"/>
              <a:gd name="connsiteY0" fmla="*/ 825500 h 825500"/>
              <a:gd name="connsiteX1" fmla="*/ 294640 w 3522980"/>
              <a:gd name="connsiteY1" fmla="*/ 525780 h 825500"/>
              <a:gd name="connsiteX2" fmla="*/ 586740 w 3522980"/>
              <a:gd name="connsiteY2" fmla="*/ 276860 h 825500"/>
              <a:gd name="connsiteX3" fmla="*/ 883920 w 3522980"/>
              <a:gd name="connsiteY3" fmla="*/ 279400 h 825500"/>
              <a:gd name="connsiteX4" fmla="*/ 1168400 w 3522980"/>
              <a:gd name="connsiteY4" fmla="*/ 147320 h 825500"/>
              <a:gd name="connsiteX5" fmla="*/ 1757680 w 3522980"/>
              <a:gd name="connsiteY5" fmla="*/ 165100 h 825500"/>
              <a:gd name="connsiteX6" fmla="*/ 2636520 w 3522980"/>
              <a:gd name="connsiteY6" fmla="*/ 48260 h 825500"/>
              <a:gd name="connsiteX7" fmla="*/ 3522980 w 3522980"/>
              <a:gd name="connsiteY7"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2980" h="825500">
                <a:moveTo>
                  <a:pt x="0" y="825500"/>
                </a:moveTo>
                <a:lnTo>
                  <a:pt x="294640" y="525780"/>
                </a:lnTo>
                <a:lnTo>
                  <a:pt x="586740" y="276860"/>
                </a:lnTo>
                <a:lnTo>
                  <a:pt x="883920" y="279400"/>
                </a:lnTo>
                <a:lnTo>
                  <a:pt x="1168400" y="147320"/>
                </a:lnTo>
                <a:lnTo>
                  <a:pt x="1757680" y="165100"/>
                </a:lnTo>
                <a:lnTo>
                  <a:pt x="2636520" y="48260"/>
                </a:lnTo>
                <a:lnTo>
                  <a:pt x="352298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59A15E7F-EB57-433E-88CA-4237676D7A92}"/>
              </a:ext>
            </a:extLst>
          </p:cNvPr>
          <p:cNvSpPr/>
          <p:nvPr/>
        </p:nvSpPr>
        <p:spPr>
          <a:xfrm>
            <a:off x="7946385" y="224028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79E1D08A-BEED-488A-8369-EC46E831BDD2}"/>
              </a:ext>
            </a:extLst>
          </p:cNvPr>
          <p:cNvSpPr/>
          <p:nvPr/>
        </p:nvSpPr>
        <p:spPr>
          <a:xfrm>
            <a:off x="8251185" y="198374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C1B439BB-5EA5-4AFD-A497-825B06ECCE39}"/>
              </a:ext>
            </a:extLst>
          </p:cNvPr>
          <p:cNvSpPr/>
          <p:nvPr/>
        </p:nvSpPr>
        <p:spPr>
          <a:xfrm>
            <a:off x="8538205" y="198374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4167DF05-3BE0-413A-B62E-C970D1AF582F}"/>
              </a:ext>
            </a:extLst>
          </p:cNvPr>
          <p:cNvSpPr/>
          <p:nvPr/>
        </p:nvSpPr>
        <p:spPr>
          <a:xfrm>
            <a:off x="8830305" y="184912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032A0546-61E2-41F3-B45B-124C4D24C722}"/>
              </a:ext>
            </a:extLst>
          </p:cNvPr>
          <p:cNvSpPr/>
          <p:nvPr/>
        </p:nvSpPr>
        <p:spPr>
          <a:xfrm>
            <a:off x="9417045" y="186944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6E237B48-D5AC-4DA8-B216-CEF69FA59089}"/>
              </a:ext>
            </a:extLst>
          </p:cNvPr>
          <p:cNvSpPr/>
          <p:nvPr/>
        </p:nvSpPr>
        <p:spPr>
          <a:xfrm>
            <a:off x="10290805" y="175768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7" name="Rectangle 156">
            <a:extLst>
              <a:ext uri="{FF2B5EF4-FFF2-40B4-BE49-F238E27FC236}">
                <a16:creationId xmlns:a16="http://schemas.microsoft.com/office/drawing/2014/main" id="{EE4E2822-3192-4AD4-AB14-32F512FA7F69}"/>
              </a:ext>
            </a:extLst>
          </p:cNvPr>
          <p:cNvSpPr/>
          <p:nvPr/>
        </p:nvSpPr>
        <p:spPr>
          <a:xfrm>
            <a:off x="11172185" y="170688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B434CB65-375C-4162-95D6-AE0340B7FBB2}"/>
              </a:ext>
            </a:extLst>
          </p:cNvPr>
          <p:cNvSpPr/>
          <p:nvPr/>
        </p:nvSpPr>
        <p:spPr>
          <a:xfrm>
            <a:off x="7689326" y="1591662"/>
            <a:ext cx="3520440" cy="962660"/>
          </a:xfrm>
          <a:custGeom>
            <a:avLst/>
            <a:gdLst>
              <a:gd name="connsiteX0" fmla="*/ 0 w 3520440"/>
              <a:gd name="connsiteY0" fmla="*/ 962660 h 962660"/>
              <a:gd name="connsiteX1" fmla="*/ 287020 w 3520440"/>
              <a:gd name="connsiteY1" fmla="*/ 452120 h 962660"/>
              <a:gd name="connsiteX2" fmla="*/ 584200 w 3520440"/>
              <a:gd name="connsiteY2" fmla="*/ 264160 h 962660"/>
              <a:gd name="connsiteX3" fmla="*/ 878840 w 3520440"/>
              <a:gd name="connsiteY3" fmla="*/ 210820 h 962660"/>
              <a:gd name="connsiteX4" fmla="*/ 1176020 w 3520440"/>
              <a:gd name="connsiteY4" fmla="*/ 162560 h 962660"/>
              <a:gd name="connsiteX5" fmla="*/ 1760220 w 3520440"/>
              <a:gd name="connsiteY5" fmla="*/ 187960 h 962660"/>
              <a:gd name="connsiteX6" fmla="*/ 2633980 w 3520440"/>
              <a:gd name="connsiteY6" fmla="*/ 71120 h 962660"/>
              <a:gd name="connsiteX7" fmla="*/ 3520440 w 3520440"/>
              <a:gd name="connsiteY7" fmla="*/ 0 h 9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962660">
                <a:moveTo>
                  <a:pt x="0" y="962660"/>
                </a:moveTo>
                <a:lnTo>
                  <a:pt x="287020" y="452120"/>
                </a:lnTo>
                <a:lnTo>
                  <a:pt x="584200" y="264160"/>
                </a:lnTo>
                <a:lnTo>
                  <a:pt x="878840" y="210820"/>
                </a:lnTo>
                <a:lnTo>
                  <a:pt x="1176020" y="162560"/>
                </a:lnTo>
                <a:lnTo>
                  <a:pt x="1760220" y="187960"/>
                </a:lnTo>
                <a:lnTo>
                  <a:pt x="2633980" y="71120"/>
                </a:lnTo>
                <a:lnTo>
                  <a:pt x="352044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Oval 158">
            <a:extLst>
              <a:ext uri="{FF2B5EF4-FFF2-40B4-BE49-F238E27FC236}">
                <a16:creationId xmlns:a16="http://schemas.microsoft.com/office/drawing/2014/main" id="{74D00DF2-E6B7-403A-907E-5D572E8C6505}"/>
              </a:ext>
            </a:extLst>
          </p:cNvPr>
          <p:cNvSpPr/>
          <p:nvPr/>
        </p:nvSpPr>
        <p:spPr>
          <a:xfrm>
            <a:off x="7931145" y="200533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0" name="Oval 159">
            <a:extLst>
              <a:ext uri="{FF2B5EF4-FFF2-40B4-BE49-F238E27FC236}">
                <a16:creationId xmlns:a16="http://schemas.microsoft.com/office/drawing/2014/main" id="{76B2F5BF-4887-4C57-BE70-7CFF50744542}"/>
              </a:ext>
            </a:extLst>
          </p:cNvPr>
          <p:cNvSpPr/>
          <p:nvPr/>
        </p:nvSpPr>
        <p:spPr>
          <a:xfrm>
            <a:off x="8238485" y="181991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1" name="Oval 160">
            <a:extLst>
              <a:ext uri="{FF2B5EF4-FFF2-40B4-BE49-F238E27FC236}">
                <a16:creationId xmlns:a16="http://schemas.microsoft.com/office/drawing/2014/main" id="{3932F0D2-7869-4D90-B164-5638F4883E43}"/>
              </a:ext>
            </a:extLst>
          </p:cNvPr>
          <p:cNvSpPr/>
          <p:nvPr/>
        </p:nvSpPr>
        <p:spPr>
          <a:xfrm>
            <a:off x="8525505" y="176149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2" name="Oval 161">
            <a:extLst>
              <a:ext uri="{FF2B5EF4-FFF2-40B4-BE49-F238E27FC236}">
                <a16:creationId xmlns:a16="http://schemas.microsoft.com/office/drawing/2014/main" id="{63D4FE54-BD24-46F2-ADA3-3F0F7C5300F9}"/>
              </a:ext>
            </a:extLst>
          </p:cNvPr>
          <p:cNvSpPr/>
          <p:nvPr/>
        </p:nvSpPr>
        <p:spPr>
          <a:xfrm>
            <a:off x="8812525" y="171577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3" name="Oval 162">
            <a:extLst>
              <a:ext uri="{FF2B5EF4-FFF2-40B4-BE49-F238E27FC236}">
                <a16:creationId xmlns:a16="http://schemas.microsoft.com/office/drawing/2014/main" id="{2675E554-D28F-4BAD-919A-387F40ED8007}"/>
              </a:ext>
            </a:extLst>
          </p:cNvPr>
          <p:cNvSpPr/>
          <p:nvPr/>
        </p:nvSpPr>
        <p:spPr>
          <a:xfrm>
            <a:off x="9401805" y="173863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4" name="Oval 163">
            <a:extLst>
              <a:ext uri="{FF2B5EF4-FFF2-40B4-BE49-F238E27FC236}">
                <a16:creationId xmlns:a16="http://schemas.microsoft.com/office/drawing/2014/main" id="{830F4E01-9CDA-4FE3-9223-69E21142F26B}"/>
              </a:ext>
            </a:extLst>
          </p:cNvPr>
          <p:cNvSpPr/>
          <p:nvPr/>
        </p:nvSpPr>
        <p:spPr>
          <a:xfrm>
            <a:off x="10275565" y="161925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5" name="Oval 164">
            <a:extLst>
              <a:ext uri="{FF2B5EF4-FFF2-40B4-BE49-F238E27FC236}">
                <a16:creationId xmlns:a16="http://schemas.microsoft.com/office/drawing/2014/main" id="{64482088-9E21-4E6E-8B91-64472A3C085A}"/>
              </a:ext>
            </a:extLst>
          </p:cNvPr>
          <p:cNvSpPr/>
          <p:nvPr/>
        </p:nvSpPr>
        <p:spPr>
          <a:xfrm>
            <a:off x="11156945" y="1555755"/>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6" name="Freeform: Shape 165">
            <a:extLst>
              <a:ext uri="{FF2B5EF4-FFF2-40B4-BE49-F238E27FC236}">
                <a16:creationId xmlns:a16="http://schemas.microsoft.com/office/drawing/2014/main" id="{A6EC6070-C806-4A6B-8626-9898E2AF129D}"/>
              </a:ext>
            </a:extLst>
          </p:cNvPr>
          <p:cNvSpPr/>
          <p:nvPr/>
        </p:nvSpPr>
        <p:spPr>
          <a:xfrm>
            <a:off x="7694406" y="1629762"/>
            <a:ext cx="3520440" cy="927100"/>
          </a:xfrm>
          <a:custGeom>
            <a:avLst/>
            <a:gdLst>
              <a:gd name="connsiteX0" fmla="*/ 0 w 3520440"/>
              <a:gd name="connsiteY0" fmla="*/ 927100 h 927100"/>
              <a:gd name="connsiteX1" fmla="*/ 294640 w 3520440"/>
              <a:gd name="connsiteY1" fmla="*/ 388620 h 927100"/>
              <a:gd name="connsiteX2" fmla="*/ 586740 w 3520440"/>
              <a:gd name="connsiteY2" fmla="*/ 213360 h 927100"/>
              <a:gd name="connsiteX3" fmla="*/ 878840 w 3520440"/>
              <a:gd name="connsiteY3" fmla="*/ 111760 h 927100"/>
              <a:gd name="connsiteX4" fmla="*/ 1165860 w 3520440"/>
              <a:gd name="connsiteY4" fmla="*/ 91440 h 927100"/>
              <a:gd name="connsiteX5" fmla="*/ 1755140 w 3520440"/>
              <a:gd name="connsiteY5" fmla="*/ 96520 h 927100"/>
              <a:gd name="connsiteX6" fmla="*/ 2631440 w 3520440"/>
              <a:gd name="connsiteY6" fmla="*/ 68580 h 927100"/>
              <a:gd name="connsiteX7" fmla="*/ 3520440 w 3520440"/>
              <a:gd name="connsiteY7"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927100">
                <a:moveTo>
                  <a:pt x="0" y="927100"/>
                </a:moveTo>
                <a:lnTo>
                  <a:pt x="294640" y="388620"/>
                </a:lnTo>
                <a:lnTo>
                  <a:pt x="586740" y="213360"/>
                </a:lnTo>
                <a:lnTo>
                  <a:pt x="878840" y="111760"/>
                </a:lnTo>
                <a:lnTo>
                  <a:pt x="1165860" y="91440"/>
                </a:lnTo>
                <a:lnTo>
                  <a:pt x="1755140" y="96520"/>
                </a:lnTo>
                <a:lnTo>
                  <a:pt x="2631440" y="68580"/>
                </a:lnTo>
                <a:lnTo>
                  <a:pt x="35204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Isosceles Triangle 166">
            <a:extLst>
              <a:ext uri="{FF2B5EF4-FFF2-40B4-BE49-F238E27FC236}">
                <a16:creationId xmlns:a16="http://schemas.microsoft.com/office/drawing/2014/main" id="{A657ABBF-930F-4060-A00F-5EC28A73C355}"/>
              </a:ext>
            </a:extLst>
          </p:cNvPr>
          <p:cNvSpPr/>
          <p:nvPr/>
        </p:nvSpPr>
        <p:spPr>
          <a:xfrm>
            <a:off x="7937495" y="199263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8" name="Isosceles Triangle 167">
            <a:extLst>
              <a:ext uri="{FF2B5EF4-FFF2-40B4-BE49-F238E27FC236}">
                <a16:creationId xmlns:a16="http://schemas.microsoft.com/office/drawing/2014/main" id="{B60E4F41-4256-4437-850B-ECF6B678690F}"/>
              </a:ext>
            </a:extLst>
          </p:cNvPr>
          <p:cNvSpPr/>
          <p:nvPr/>
        </p:nvSpPr>
        <p:spPr>
          <a:xfrm>
            <a:off x="8239755" y="180213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9" name="Isosceles Triangle 168">
            <a:extLst>
              <a:ext uri="{FF2B5EF4-FFF2-40B4-BE49-F238E27FC236}">
                <a16:creationId xmlns:a16="http://schemas.microsoft.com/office/drawing/2014/main" id="{B5551B97-D7CE-471E-BDC5-CAABA7781E4F}"/>
              </a:ext>
            </a:extLst>
          </p:cNvPr>
          <p:cNvSpPr/>
          <p:nvPr/>
        </p:nvSpPr>
        <p:spPr>
          <a:xfrm>
            <a:off x="8531855" y="170053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Isosceles Triangle 169">
            <a:extLst>
              <a:ext uri="{FF2B5EF4-FFF2-40B4-BE49-F238E27FC236}">
                <a16:creationId xmlns:a16="http://schemas.microsoft.com/office/drawing/2014/main" id="{5944BCA7-F15C-4C9A-AB7A-EEA1FE73C60A}"/>
              </a:ext>
            </a:extLst>
          </p:cNvPr>
          <p:cNvSpPr/>
          <p:nvPr/>
        </p:nvSpPr>
        <p:spPr>
          <a:xfrm>
            <a:off x="8816335" y="167259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1" name="Isosceles Triangle 170">
            <a:extLst>
              <a:ext uri="{FF2B5EF4-FFF2-40B4-BE49-F238E27FC236}">
                <a16:creationId xmlns:a16="http://schemas.microsoft.com/office/drawing/2014/main" id="{AD52E1C2-53E5-4DA3-A258-29BAD823BF1C}"/>
              </a:ext>
            </a:extLst>
          </p:cNvPr>
          <p:cNvSpPr/>
          <p:nvPr/>
        </p:nvSpPr>
        <p:spPr>
          <a:xfrm>
            <a:off x="9405615" y="168021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DAE5CEDB-9EF6-454E-B499-23583F502C6C}"/>
              </a:ext>
            </a:extLst>
          </p:cNvPr>
          <p:cNvSpPr/>
          <p:nvPr/>
        </p:nvSpPr>
        <p:spPr>
          <a:xfrm>
            <a:off x="10281915" y="165481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3" name="Isosceles Triangle 172">
            <a:extLst>
              <a:ext uri="{FF2B5EF4-FFF2-40B4-BE49-F238E27FC236}">
                <a16:creationId xmlns:a16="http://schemas.microsoft.com/office/drawing/2014/main" id="{61A8B69F-9003-4856-A81F-3BD9F8D1C108}"/>
              </a:ext>
            </a:extLst>
          </p:cNvPr>
          <p:cNvSpPr/>
          <p:nvPr/>
        </p:nvSpPr>
        <p:spPr>
          <a:xfrm>
            <a:off x="11170915" y="1591315"/>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9" name="Rectangle 188">
            <a:extLst>
              <a:ext uri="{FF2B5EF4-FFF2-40B4-BE49-F238E27FC236}">
                <a16:creationId xmlns:a16="http://schemas.microsoft.com/office/drawing/2014/main" id="{49DE71DD-E487-440B-A29D-1BCE6B1E23DA}"/>
              </a:ext>
            </a:extLst>
          </p:cNvPr>
          <p:cNvSpPr/>
          <p:nvPr/>
        </p:nvSpPr>
        <p:spPr>
          <a:xfrm>
            <a:off x="9075010" y="2970508"/>
            <a:ext cx="7729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ACR50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91" name="Rectangle 190">
            <a:extLst>
              <a:ext uri="{FF2B5EF4-FFF2-40B4-BE49-F238E27FC236}">
                <a16:creationId xmlns:a16="http://schemas.microsoft.com/office/drawing/2014/main" id="{F37FE757-4F42-4517-985C-36E97F8DBDB6}"/>
              </a:ext>
            </a:extLst>
          </p:cNvPr>
          <p:cNvSpPr/>
          <p:nvPr/>
        </p:nvSpPr>
        <p:spPr>
          <a:xfrm>
            <a:off x="7865613" y="183498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2" name="Rectangle 191">
            <a:extLst>
              <a:ext uri="{FF2B5EF4-FFF2-40B4-BE49-F238E27FC236}">
                <a16:creationId xmlns:a16="http://schemas.microsoft.com/office/drawing/2014/main" id="{AF230F2A-2318-44C0-B496-DDCCBB1ED30F}"/>
              </a:ext>
            </a:extLst>
          </p:cNvPr>
          <p:cNvSpPr/>
          <p:nvPr/>
        </p:nvSpPr>
        <p:spPr>
          <a:xfrm>
            <a:off x="9335638" y="35097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3" name="Rectangle 192">
            <a:extLst>
              <a:ext uri="{FF2B5EF4-FFF2-40B4-BE49-F238E27FC236}">
                <a16:creationId xmlns:a16="http://schemas.microsoft.com/office/drawing/2014/main" id="{F6A502A1-3513-4051-BA63-145DBD56045C}"/>
              </a:ext>
            </a:extLst>
          </p:cNvPr>
          <p:cNvSpPr/>
          <p:nvPr/>
        </p:nvSpPr>
        <p:spPr>
          <a:xfrm>
            <a:off x="8157078" y="164702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4" name="Rectangle 193">
            <a:extLst>
              <a:ext uri="{FF2B5EF4-FFF2-40B4-BE49-F238E27FC236}">
                <a16:creationId xmlns:a16="http://schemas.microsoft.com/office/drawing/2014/main" id="{2D4C25D9-5717-48C8-8E63-44D42DC720ED}"/>
              </a:ext>
            </a:extLst>
          </p:cNvPr>
          <p:cNvSpPr/>
          <p:nvPr/>
        </p:nvSpPr>
        <p:spPr>
          <a:xfrm>
            <a:off x="8802238" y="1704811"/>
            <a:ext cx="23436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195" name="Rectangle 194">
            <a:extLst>
              <a:ext uri="{FF2B5EF4-FFF2-40B4-BE49-F238E27FC236}">
                <a16:creationId xmlns:a16="http://schemas.microsoft.com/office/drawing/2014/main" id="{14404CB6-A13E-47B2-955E-ABE64D1D9941}"/>
              </a:ext>
            </a:extLst>
          </p:cNvPr>
          <p:cNvSpPr/>
          <p:nvPr/>
        </p:nvSpPr>
        <p:spPr>
          <a:xfrm>
            <a:off x="8456163" y="1539711"/>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6" name="Rectangle 195">
            <a:extLst>
              <a:ext uri="{FF2B5EF4-FFF2-40B4-BE49-F238E27FC236}">
                <a16:creationId xmlns:a16="http://schemas.microsoft.com/office/drawing/2014/main" id="{EBDAD142-C620-40B8-BC1B-B3A10AABE53B}"/>
              </a:ext>
            </a:extLst>
          </p:cNvPr>
          <p:cNvSpPr/>
          <p:nvPr/>
        </p:nvSpPr>
        <p:spPr>
          <a:xfrm>
            <a:off x="7924668" y="196452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7" name="Rectangle 196">
            <a:extLst>
              <a:ext uri="{FF2B5EF4-FFF2-40B4-BE49-F238E27FC236}">
                <a16:creationId xmlns:a16="http://schemas.microsoft.com/office/drawing/2014/main" id="{8BB7003A-DE40-42F4-92A2-96D8E6A7C089}"/>
              </a:ext>
            </a:extLst>
          </p:cNvPr>
          <p:cNvSpPr/>
          <p:nvPr/>
        </p:nvSpPr>
        <p:spPr>
          <a:xfrm>
            <a:off x="8218038" y="179561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8" name="Rectangle 197">
            <a:extLst>
              <a:ext uri="{FF2B5EF4-FFF2-40B4-BE49-F238E27FC236}">
                <a16:creationId xmlns:a16="http://schemas.microsoft.com/office/drawing/2014/main" id="{2FD28053-D28E-4E4E-BE0F-8C1769A05954}"/>
              </a:ext>
            </a:extLst>
          </p:cNvPr>
          <p:cNvSpPr/>
          <p:nvPr/>
        </p:nvSpPr>
        <p:spPr>
          <a:xfrm>
            <a:off x="8519028" y="173211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199" name="Rectangle 198">
            <a:extLst>
              <a:ext uri="{FF2B5EF4-FFF2-40B4-BE49-F238E27FC236}">
                <a16:creationId xmlns:a16="http://schemas.microsoft.com/office/drawing/2014/main" id="{E45F2D70-3C77-4BCF-BF1B-8D93A1102728}"/>
              </a:ext>
            </a:extLst>
          </p:cNvPr>
          <p:cNvSpPr/>
          <p:nvPr/>
        </p:nvSpPr>
        <p:spPr>
          <a:xfrm>
            <a:off x="8743818" y="1509866"/>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00" name="Rectangle 199">
            <a:extLst>
              <a:ext uri="{FF2B5EF4-FFF2-40B4-BE49-F238E27FC236}">
                <a16:creationId xmlns:a16="http://schemas.microsoft.com/office/drawing/2014/main" id="{DCBC670F-9177-474A-98B4-59D79A28E7BD}"/>
              </a:ext>
            </a:extLst>
          </p:cNvPr>
          <p:cNvSpPr/>
          <p:nvPr/>
        </p:nvSpPr>
        <p:spPr>
          <a:xfrm>
            <a:off x="9336273" y="1513041"/>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01" name="Rectangle 200">
            <a:extLst>
              <a:ext uri="{FF2B5EF4-FFF2-40B4-BE49-F238E27FC236}">
                <a16:creationId xmlns:a16="http://schemas.microsoft.com/office/drawing/2014/main" id="{EEA4D367-EF8B-424C-B0E1-291966E996F4}"/>
              </a:ext>
            </a:extLst>
          </p:cNvPr>
          <p:cNvSpPr/>
          <p:nvPr/>
        </p:nvSpPr>
        <p:spPr>
          <a:xfrm>
            <a:off x="9402313" y="1712431"/>
            <a:ext cx="23436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202" name="Rectangle 201">
            <a:extLst>
              <a:ext uri="{FF2B5EF4-FFF2-40B4-BE49-F238E27FC236}">
                <a16:creationId xmlns:a16="http://schemas.microsoft.com/office/drawing/2014/main" id="{EE4F893B-4902-4721-AE05-56B1E876C3F3}"/>
              </a:ext>
            </a:extLst>
          </p:cNvPr>
          <p:cNvSpPr/>
          <p:nvPr/>
        </p:nvSpPr>
        <p:spPr>
          <a:xfrm>
            <a:off x="10193558" y="1461526"/>
            <a:ext cx="23756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a:t>
            </a:r>
          </a:p>
        </p:txBody>
      </p:sp>
      <p:sp>
        <p:nvSpPr>
          <p:cNvPr id="203" name="Rectangle 202">
            <a:extLst>
              <a:ext uri="{FF2B5EF4-FFF2-40B4-BE49-F238E27FC236}">
                <a16:creationId xmlns:a16="http://schemas.microsoft.com/office/drawing/2014/main" id="{6A12635D-5751-4792-A1DD-7E8076D4BB6E}"/>
              </a:ext>
            </a:extLst>
          </p:cNvPr>
          <p:cNvSpPr/>
          <p:nvPr/>
        </p:nvSpPr>
        <p:spPr>
          <a:xfrm>
            <a:off x="11083158" y="1382231"/>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04" name="Rectangle 203">
            <a:extLst>
              <a:ext uri="{FF2B5EF4-FFF2-40B4-BE49-F238E27FC236}">
                <a16:creationId xmlns:a16="http://schemas.microsoft.com/office/drawing/2014/main" id="{3F95D98A-ED96-417A-825B-D5D2A6C01DEF}"/>
              </a:ext>
            </a:extLst>
          </p:cNvPr>
          <p:cNvSpPr/>
          <p:nvPr/>
        </p:nvSpPr>
        <p:spPr>
          <a:xfrm>
            <a:off x="11172058" y="1571461"/>
            <a:ext cx="2439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267" name="Rectangle 266">
            <a:extLst>
              <a:ext uri="{FF2B5EF4-FFF2-40B4-BE49-F238E27FC236}">
                <a16:creationId xmlns:a16="http://schemas.microsoft.com/office/drawing/2014/main" id="{FB83B356-629F-45D0-ABF3-504F8004CEAD}"/>
              </a:ext>
            </a:extLst>
          </p:cNvPr>
          <p:cNvSpPr/>
          <p:nvPr/>
        </p:nvSpPr>
        <p:spPr>
          <a:xfrm>
            <a:off x="9075010" y="4618333"/>
            <a:ext cx="7729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ACR70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68" name="Rectangle 267">
            <a:extLst>
              <a:ext uri="{FF2B5EF4-FFF2-40B4-BE49-F238E27FC236}">
                <a16:creationId xmlns:a16="http://schemas.microsoft.com/office/drawing/2014/main" id="{5DA85790-1BBB-456B-88DF-C3724E59E5FC}"/>
              </a:ext>
            </a:extLst>
          </p:cNvPr>
          <p:cNvSpPr/>
          <p:nvPr/>
        </p:nvSpPr>
        <p:spPr>
          <a:xfrm>
            <a:off x="9118277" y="6125537"/>
            <a:ext cx="66761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Weeks</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841A0ABF-ADE5-498A-B193-43285E790FCD}"/>
              </a:ext>
            </a:extLst>
          </p:cNvPr>
          <p:cNvSpPr/>
          <p:nvPr/>
        </p:nvSpPr>
        <p:spPr>
          <a:xfrm>
            <a:off x="7689326" y="5608320"/>
            <a:ext cx="3535680" cy="294640"/>
          </a:xfrm>
          <a:custGeom>
            <a:avLst/>
            <a:gdLst>
              <a:gd name="connsiteX0" fmla="*/ 0 w 3535680"/>
              <a:gd name="connsiteY0" fmla="*/ 294640 h 294640"/>
              <a:gd name="connsiteX1" fmla="*/ 292100 w 3535680"/>
              <a:gd name="connsiteY1" fmla="*/ 259080 h 294640"/>
              <a:gd name="connsiteX2" fmla="*/ 589280 w 3535680"/>
              <a:gd name="connsiteY2" fmla="*/ 236220 h 294640"/>
              <a:gd name="connsiteX3" fmla="*/ 891540 w 3535680"/>
              <a:gd name="connsiteY3" fmla="*/ 231140 h 294640"/>
              <a:gd name="connsiteX4" fmla="*/ 1181100 w 3535680"/>
              <a:gd name="connsiteY4" fmla="*/ 167640 h 294640"/>
              <a:gd name="connsiteX5" fmla="*/ 1775460 w 3535680"/>
              <a:gd name="connsiteY5" fmla="*/ 132080 h 294640"/>
              <a:gd name="connsiteX6" fmla="*/ 2664460 w 3535680"/>
              <a:gd name="connsiteY6" fmla="*/ 63500 h 294640"/>
              <a:gd name="connsiteX7" fmla="*/ 3535680 w 3535680"/>
              <a:gd name="connsiteY7" fmla="*/ 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680" h="294640">
                <a:moveTo>
                  <a:pt x="0" y="294640"/>
                </a:moveTo>
                <a:lnTo>
                  <a:pt x="292100" y="259080"/>
                </a:lnTo>
                <a:lnTo>
                  <a:pt x="589280" y="236220"/>
                </a:lnTo>
                <a:lnTo>
                  <a:pt x="891540" y="231140"/>
                </a:lnTo>
                <a:lnTo>
                  <a:pt x="1181100" y="167640"/>
                </a:lnTo>
                <a:lnTo>
                  <a:pt x="1775460" y="132080"/>
                </a:lnTo>
                <a:lnTo>
                  <a:pt x="2664460" y="63500"/>
                </a:lnTo>
                <a:lnTo>
                  <a:pt x="353568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Rectangle 272">
            <a:extLst>
              <a:ext uri="{FF2B5EF4-FFF2-40B4-BE49-F238E27FC236}">
                <a16:creationId xmlns:a16="http://schemas.microsoft.com/office/drawing/2014/main" id="{F6C20396-4C23-460F-B5BF-9379301FBBBC}"/>
              </a:ext>
            </a:extLst>
          </p:cNvPr>
          <p:cNvSpPr/>
          <p:nvPr/>
        </p:nvSpPr>
        <p:spPr>
          <a:xfrm>
            <a:off x="7959085" y="583720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tangle 273">
            <a:extLst>
              <a:ext uri="{FF2B5EF4-FFF2-40B4-BE49-F238E27FC236}">
                <a16:creationId xmlns:a16="http://schemas.microsoft.com/office/drawing/2014/main" id="{C807041D-2366-423D-8DB6-A9B61E451632}"/>
              </a:ext>
            </a:extLst>
          </p:cNvPr>
          <p:cNvSpPr/>
          <p:nvPr/>
        </p:nvSpPr>
        <p:spPr>
          <a:xfrm>
            <a:off x="8246105" y="580926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tangle 274">
            <a:extLst>
              <a:ext uri="{FF2B5EF4-FFF2-40B4-BE49-F238E27FC236}">
                <a16:creationId xmlns:a16="http://schemas.microsoft.com/office/drawing/2014/main" id="{38CE6E1B-47B0-4051-B14F-74C5CFC5362D}"/>
              </a:ext>
            </a:extLst>
          </p:cNvPr>
          <p:cNvSpPr/>
          <p:nvPr/>
        </p:nvSpPr>
        <p:spPr>
          <a:xfrm>
            <a:off x="8550905" y="581180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tangle 275">
            <a:extLst>
              <a:ext uri="{FF2B5EF4-FFF2-40B4-BE49-F238E27FC236}">
                <a16:creationId xmlns:a16="http://schemas.microsoft.com/office/drawing/2014/main" id="{8A6ABE13-6937-45CA-B653-87EF68761BB4}"/>
              </a:ext>
            </a:extLst>
          </p:cNvPr>
          <p:cNvSpPr/>
          <p:nvPr/>
        </p:nvSpPr>
        <p:spPr>
          <a:xfrm>
            <a:off x="8835385" y="574322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tangle 276">
            <a:extLst>
              <a:ext uri="{FF2B5EF4-FFF2-40B4-BE49-F238E27FC236}">
                <a16:creationId xmlns:a16="http://schemas.microsoft.com/office/drawing/2014/main" id="{508AA3F0-2B3A-4866-AA92-2F1DDB8E222A}"/>
              </a:ext>
            </a:extLst>
          </p:cNvPr>
          <p:cNvSpPr/>
          <p:nvPr/>
        </p:nvSpPr>
        <p:spPr>
          <a:xfrm>
            <a:off x="9432285" y="570512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tangle 277">
            <a:extLst>
              <a:ext uri="{FF2B5EF4-FFF2-40B4-BE49-F238E27FC236}">
                <a16:creationId xmlns:a16="http://schemas.microsoft.com/office/drawing/2014/main" id="{87E44097-CDE5-4BB1-BEDD-09250DDFBED7}"/>
              </a:ext>
            </a:extLst>
          </p:cNvPr>
          <p:cNvSpPr/>
          <p:nvPr/>
        </p:nvSpPr>
        <p:spPr>
          <a:xfrm>
            <a:off x="10313665" y="563908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9" name="Rectangle 278">
            <a:extLst>
              <a:ext uri="{FF2B5EF4-FFF2-40B4-BE49-F238E27FC236}">
                <a16:creationId xmlns:a16="http://schemas.microsoft.com/office/drawing/2014/main" id="{798CA4EB-0FDF-455F-898C-50DF8465FE4F}"/>
              </a:ext>
            </a:extLst>
          </p:cNvPr>
          <p:cNvSpPr/>
          <p:nvPr/>
        </p:nvSpPr>
        <p:spPr>
          <a:xfrm>
            <a:off x="11189965" y="5570508"/>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8B514A54-E088-401B-AF21-31C7E515AA1A}"/>
              </a:ext>
            </a:extLst>
          </p:cNvPr>
          <p:cNvSpPr/>
          <p:nvPr/>
        </p:nvSpPr>
        <p:spPr>
          <a:xfrm>
            <a:off x="7691866" y="5443220"/>
            <a:ext cx="3535680" cy="459740"/>
          </a:xfrm>
          <a:custGeom>
            <a:avLst/>
            <a:gdLst>
              <a:gd name="connsiteX0" fmla="*/ 0 w 3535680"/>
              <a:gd name="connsiteY0" fmla="*/ 459740 h 459740"/>
              <a:gd name="connsiteX1" fmla="*/ 292100 w 3535680"/>
              <a:gd name="connsiteY1" fmla="*/ 403860 h 459740"/>
              <a:gd name="connsiteX2" fmla="*/ 594360 w 3535680"/>
              <a:gd name="connsiteY2" fmla="*/ 289560 h 459740"/>
              <a:gd name="connsiteX3" fmla="*/ 889000 w 3535680"/>
              <a:gd name="connsiteY3" fmla="*/ 203200 h 459740"/>
              <a:gd name="connsiteX4" fmla="*/ 1170940 w 3535680"/>
              <a:gd name="connsiteY4" fmla="*/ 172720 h 459740"/>
              <a:gd name="connsiteX5" fmla="*/ 1778000 w 3535680"/>
              <a:gd name="connsiteY5" fmla="*/ 142240 h 459740"/>
              <a:gd name="connsiteX6" fmla="*/ 2656840 w 3535680"/>
              <a:gd name="connsiteY6" fmla="*/ 73660 h 459740"/>
              <a:gd name="connsiteX7" fmla="*/ 3535680 w 3535680"/>
              <a:gd name="connsiteY7" fmla="*/ 0 h 4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680" h="459740">
                <a:moveTo>
                  <a:pt x="0" y="459740"/>
                </a:moveTo>
                <a:lnTo>
                  <a:pt x="292100" y="403860"/>
                </a:lnTo>
                <a:lnTo>
                  <a:pt x="594360" y="289560"/>
                </a:lnTo>
                <a:lnTo>
                  <a:pt x="889000" y="203200"/>
                </a:lnTo>
                <a:lnTo>
                  <a:pt x="1170940" y="172720"/>
                </a:lnTo>
                <a:lnTo>
                  <a:pt x="1778000" y="142240"/>
                </a:lnTo>
                <a:lnTo>
                  <a:pt x="2656840" y="73660"/>
                </a:lnTo>
                <a:lnTo>
                  <a:pt x="353568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Isosceles Triangle 280">
            <a:extLst>
              <a:ext uri="{FF2B5EF4-FFF2-40B4-BE49-F238E27FC236}">
                <a16:creationId xmlns:a16="http://schemas.microsoft.com/office/drawing/2014/main" id="{19B318C1-ABB8-4156-849E-C41667A70EBC}"/>
              </a:ext>
            </a:extLst>
          </p:cNvPr>
          <p:cNvSpPr/>
          <p:nvPr/>
        </p:nvSpPr>
        <p:spPr>
          <a:xfrm>
            <a:off x="7942575" y="5798473"/>
            <a:ext cx="87630"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2" name="Isosceles Triangle 281">
            <a:extLst>
              <a:ext uri="{FF2B5EF4-FFF2-40B4-BE49-F238E27FC236}">
                <a16:creationId xmlns:a16="http://schemas.microsoft.com/office/drawing/2014/main" id="{0F813228-E675-4FDC-A7BE-391322FB0A6E}"/>
              </a:ext>
            </a:extLst>
          </p:cNvPr>
          <p:cNvSpPr/>
          <p:nvPr/>
        </p:nvSpPr>
        <p:spPr>
          <a:xfrm>
            <a:off x="8237215" y="568671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Isosceles Triangle 282">
            <a:extLst>
              <a:ext uri="{FF2B5EF4-FFF2-40B4-BE49-F238E27FC236}">
                <a16:creationId xmlns:a16="http://schemas.microsoft.com/office/drawing/2014/main" id="{DE36BCE5-2ABB-494F-8F7E-E53501E752FF}"/>
              </a:ext>
            </a:extLst>
          </p:cNvPr>
          <p:cNvSpPr/>
          <p:nvPr/>
        </p:nvSpPr>
        <p:spPr>
          <a:xfrm>
            <a:off x="8543412" y="559781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4" name="Isosceles Triangle 283">
            <a:extLst>
              <a:ext uri="{FF2B5EF4-FFF2-40B4-BE49-F238E27FC236}">
                <a16:creationId xmlns:a16="http://schemas.microsoft.com/office/drawing/2014/main" id="{3B1D0EDB-D18F-431D-83AD-2FB615C5ED7E}"/>
              </a:ext>
            </a:extLst>
          </p:cNvPr>
          <p:cNvSpPr/>
          <p:nvPr/>
        </p:nvSpPr>
        <p:spPr>
          <a:xfrm>
            <a:off x="8826495" y="556987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Isosceles Triangle 284">
            <a:extLst>
              <a:ext uri="{FF2B5EF4-FFF2-40B4-BE49-F238E27FC236}">
                <a16:creationId xmlns:a16="http://schemas.microsoft.com/office/drawing/2014/main" id="{8147014D-50A7-4421-AD49-00F5D4BA4424}"/>
              </a:ext>
            </a:extLst>
          </p:cNvPr>
          <p:cNvSpPr/>
          <p:nvPr/>
        </p:nvSpPr>
        <p:spPr>
          <a:xfrm>
            <a:off x="9429872" y="554193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Isosceles Triangle 285">
            <a:extLst>
              <a:ext uri="{FF2B5EF4-FFF2-40B4-BE49-F238E27FC236}">
                <a16:creationId xmlns:a16="http://schemas.microsoft.com/office/drawing/2014/main" id="{CF488CDA-1930-4223-852B-74ABC90CEE16}"/>
              </a:ext>
            </a:extLst>
          </p:cNvPr>
          <p:cNvSpPr/>
          <p:nvPr/>
        </p:nvSpPr>
        <p:spPr>
          <a:xfrm>
            <a:off x="10316332" y="5475893"/>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7" name="Isosceles Triangle 286">
            <a:extLst>
              <a:ext uri="{FF2B5EF4-FFF2-40B4-BE49-F238E27FC236}">
                <a16:creationId xmlns:a16="http://schemas.microsoft.com/office/drawing/2014/main" id="{AC7D4EE1-ED3F-4A0E-8AA9-279D22A7FEFB}"/>
              </a:ext>
            </a:extLst>
          </p:cNvPr>
          <p:cNvSpPr/>
          <p:nvPr/>
        </p:nvSpPr>
        <p:spPr>
          <a:xfrm>
            <a:off x="11181075" y="5389533"/>
            <a:ext cx="87630"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AB539C11-A3F0-47A3-AA07-75A0AC322451}"/>
              </a:ext>
            </a:extLst>
          </p:cNvPr>
          <p:cNvSpPr/>
          <p:nvPr/>
        </p:nvSpPr>
        <p:spPr>
          <a:xfrm>
            <a:off x="7696946" y="5438140"/>
            <a:ext cx="3533140" cy="459740"/>
          </a:xfrm>
          <a:custGeom>
            <a:avLst/>
            <a:gdLst>
              <a:gd name="connsiteX0" fmla="*/ 0 w 3533140"/>
              <a:gd name="connsiteY0" fmla="*/ 459740 h 459740"/>
              <a:gd name="connsiteX1" fmla="*/ 289560 w 3533140"/>
              <a:gd name="connsiteY1" fmla="*/ 406400 h 459740"/>
              <a:gd name="connsiteX2" fmla="*/ 589280 w 3533140"/>
              <a:gd name="connsiteY2" fmla="*/ 287020 h 459740"/>
              <a:gd name="connsiteX3" fmla="*/ 883920 w 3533140"/>
              <a:gd name="connsiteY3" fmla="*/ 177800 h 459740"/>
              <a:gd name="connsiteX4" fmla="*/ 1170940 w 3533140"/>
              <a:gd name="connsiteY4" fmla="*/ 167640 h 459740"/>
              <a:gd name="connsiteX5" fmla="*/ 1765300 w 3533140"/>
              <a:gd name="connsiteY5" fmla="*/ 121920 h 459740"/>
              <a:gd name="connsiteX6" fmla="*/ 2649220 w 3533140"/>
              <a:gd name="connsiteY6" fmla="*/ 12700 h 459740"/>
              <a:gd name="connsiteX7" fmla="*/ 3533140 w 3533140"/>
              <a:gd name="connsiteY7" fmla="*/ 0 h 4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40" h="459740">
                <a:moveTo>
                  <a:pt x="0" y="459740"/>
                </a:moveTo>
                <a:lnTo>
                  <a:pt x="289560" y="406400"/>
                </a:lnTo>
                <a:lnTo>
                  <a:pt x="589280" y="287020"/>
                </a:lnTo>
                <a:lnTo>
                  <a:pt x="883920" y="177800"/>
                </a:lnTo>
                <a:lnTo>
                  <a:pt x="1170940" y="167640"/>
                </a:lnTo>
                <a:lnTo>
                  <a:pt x="1765300" y="121920"/>
                </a:lnTo>
                <a:lnTo>
                  <a:pt x="2649220" y="12700"/>
                </a:lnTo>
                <a:lnTo>
                  <a:pt x="353314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Oval 288">
            <a:extLst>
              <a:ext uri="{FF2B5EF4-FFF2-40B4-BE49-F238E27FC236}">
                <a16:creationId xmlns:a16="http://schemas.microsoft.com/office/drawing/2014/main" id="{75F4CEB6-9A07-4A1B-B06E-4E7FB95D84B9}"/>
              </a:ext>
            </a:extLst>
          </p:cNvPr>
          <p:cNvSpPr/>
          <p:nvPr/>
        </p:nvSpPr>
        <p:spPr>
          <a:xfrm>
            <a:off x="7942575" y="581053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0" name="Oval 289">
            <a:extLst>
              <a:ext uri="{FF2B5EF4-FFF2-40B4-BE49-F238E27FC236}">
                <a16:creationId xmlns:a16="http://schemas.microsoft.com/office/drawing/2014/main" id="{4174B0C4-2183-48D6-AA3A-91C794922031}"/>
              </a:ext>
            </a:extLst>
          </p:cNvPr>
          <p:cNvSpPr/>
          <p:nvPr/>
        </p:nvSpPr>
        <p:spPr>
          <a:xfrm>
            <a:off x="8248772" y="567845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Oval 290">
            <a:extLst>
              <a:ext uri="{FF2B5EF4-FFF2-40B4-BE49-F238E27FC236}">
                <a16:creationId xmlns:a16="http://schemas.microsoft.com/office/drawing/2014/main" id="{A0184E69-241A-4BE5-93F7-F47F66683ECF}"/>
              </a:ext>
            </a:extLst>
          </p:cNvPr>
          <p:cNvSpPr/>
          <p:nvPr/>
        </p:nvSpPr>
        <p:spPr>
          <a:xfrm>
            <a:off x="8539475" y="557685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Oval 291">
            <a:extLst>
              <a:ext uri="{FF2B5EF4-FFF2-40B4-BE49-F238E27FC236}">
                <a16:creationId xmlns:a16="http://schemas.microsoft.com/office/drawing/2014/main" id="{389DC2AC-71A6-45F3-A75D-D65F027021D7}"/>
              </a:ext>
            </a:extLst>
          </p:cNvPr>
          <p:cNvSpPr/>
          <p:nvPr/>
        </p:nvSpPr>
        <p:spPr>
          <a:xfrm>
            <a:off x="8826495" y="557431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Oval 292">
            <a:extLst>
              <a:ext uri="{FF2B5EF4-FFF2-40B4-BE49-F238E27FC236}">
                <a16:creationId xmlns:a16="http://schemas.microsoft.com/office/drawing/2014/main" id="{B1A73BE3-FF1A-4CB7-8924-C2C7BD660AD6}"/>
              </a:ext>
            </a:extLst>
          </p:cNvPr>
          <p:cNvSpPr/>
          <p:nvPr/>
        </p:nvSpPr>
        <p:spPr>
          <a:xfrm>
            <a:off x="9420855" y="551589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4" name="Oval 293">
            <a:extLst>
              <a:ext uri="{FF2B5EF4-FFF2-40B4-BE49-F238E27FC236}">
                <a16:creationId xmlns:a16="http://schemas.microsoft.com/office/drawing/2014/main" id="{E8A2F91A-86C8-48D7-855F-DF7D052731C8}"/>
              </a:ext>
            </a:extLst>
          </p:cNvPr>
          <p:cNvSpPr/>
          <p:nvPr/>
        </p:nvSpPr>
        <p:spPr>
          <a:xfrm>
            <a:off x="10307315" y="540921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5" name="Oval 294">
            <a:extLst>
              <a:ext uri="{FF2B5EF4-FFF2-40B4-BE49-F238E27FC236}">
                <a16:creationId xmlns:a16="http://schemas.microsoft.com/office/drawing/2014/main" id="{B3AA076C-649D-4242-B876-7705F8746D79}"/>
              </a:ext>
            </a:extLst>
          </p:cNvPr>
          <p:cNvSpPr/>
          <p:nvPr/>
        </p:nvSpPr>
        <p:spPr>
          <a:xfrm>
            <a:off x="11183615" y="540667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6" name="Rectangle 295">
            <a:extLst>
              <a:ext uri="{FF2B5EF4-FFF2-40B4-BE49-F238E27FC236}">
                <a16:creationId xmlns:a16="http://schemas.microsoft.com/office/drawing/2014/main" id="{996BBE4C-96A2-43DA-8232-725B4B5F2A15}"/>
              </a:ext>
            </a:extLst>
          </p:cNvPr>
          <p:cNvSpPr/>
          <p:nvPr/>
        </p:nvSpPr>
        <p:spPr>
          <a:xfrm>
            <a:off x="8157713" y="55036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97" name="Rectangle 296">
            <a:extLst>
              <a:ext uri="{FF2B5EF4-FFF2-40B4-BE49-F238E27FC236}">
                <a16:creationId xmlns:a16="http://schemas.microsoft.com/office/drawing/2014/main" id="{BBDF72C3-E041-43CB-8FD5-9C26FFD96B45}"/>
              </a:ext>
            </a:extLst>
          </p:cNvPr>
          <p:cNvSpPr/>
          <p:nvPr/>
        </p:nvSpPr>
        <p:spPr>
          <a:xfrm>
            <a:off x="10300838" y="543762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98" name="Rectangle 297">
            <a:extLst>
              <a:ext uri="{FF2B5EF4-FFF2-40B4-BE49-F238E27FC236}">
                <a16:creationId xmlns:a16="http://schemas.microsoft.com/office/drawing/2014/main" id="{A8BBEA4E-E60D-4D95-BF66-2FCB9A40CC5A}"/>
              </a:ext>
            </a:extLst>
          </p:cNvPr>
          <p:cNvSpPr/>
          <p:nvPr/>
        </p:nvSpPr>
        <p:spPr>
          <a:xfrm>
            <a:off x="8457433" y="540714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99" name="Rectangle 298">
            <a:extLst>
              <a:ext uri="{FF2B5EF4-FFF2-40B4-BE49-F238E27FC236}">
                <a16:creationId xmlns:a16="http://schemas.microsoft.com/office/drawing/2014/main" id="{7F0C2E32-FC18-4764-BC2A-95B5D21C6574}"/>
              </a:ext>
            </a:extLst>
          </p:cNvPr>
          <p:cNvSpPr/>
          <p:nvPr/>
        </p:nvSpPr>
        <p:spPr>
          <a:xfrm>
            <a:off x="8754613" y="54020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0" name="Rectangle 299">
            <a:extLst>
              <a:ext uri="{FF2B5EF4-FFF2-40B4-BE49-F238E27FC236}">
                <a16:creationId xmlns:a16="http://schemas.microsoft.com/office/drawing/2014/main" id="{F97AFA26-2572-4714-AB7F-9DB44A83AF3B}"/>
              </a:ext>
            </a:extLst>
          </p:cNvPr>
          <p:cNvSpPr/>
          <p:nvPr/>
        </p:nvSpPr>
        <p:spPr>
          <a:xfrm>
            <a:off x="9333733" y="5301208"/>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1" name="Rectangle 300">
            <a:extLst>
              <a:ext uri="{FF2B5EF4-FFF2-40B4-BE49-F238E27FC236}">
                <a16:creationId xmlns:a16="http://schemas.microsoft.com/office/drawing/2014/main" id="{22FD7D13-1B37-429A-865E-C6DF8D7D6EA3}"/>
              </a:ext>
            </a:extLst>
          </p:cNvPr>
          <p:cNvSpPr/>
          <p:nvPr/>
        </p:nvSpPr>
        <p:spPr>
          <a:xfrm>
            <a:off x="10230353" y="52369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2" name="Rectangle 301">
            <a:extLst>
              <a:ext uri="{FF2B5EF4-FFF2-40B4-BE49-F238E27FC236}">
                <a16:creationId xmlns:a16="http://schemas.microsoft.com/office/drawing/2014/main" id="{17B38673-8F74-4EC2-909C-358F685B2118}"/>
              </a:ext>
            </a:extLst>
          </p:cNvPr>
          <p:cNvSpPr/>
          <p:nvPr/>
        </p:nvSpPr>
        <p:spPr>
          <a:xfrm>
            <a:off x="8246613" y="565860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3" name="Rectangle 302">
            <a:extLst>
              <a:ext uri="{FF2B5EF4-FFF2-40B4-BE49-F238E27FC236}">
                <a16:creationId xmlns:a16="http://schemas.microsoft.com/office/drawing/2014/main" id="{9BAF4793-8716-4C5D-88D5-8BF2E79A30CF}"/>
              </a:ext>
            </a:extLst>
          </p:cNvPr>
          <p:cNvSpPr/>
          <p:nvPr/>
        </p:nvSpPr>
        <p:spPr>
          <a:xfrm>
            <a:off x="8538713" y="557224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4" name="Rectangle 303">
            <a:extLst>
              <a:ext uri="{FF2B5EF4-FFF2-40B4-BE49-F238E27FC236}">
                <a16:creationId xmlns:a16="http://schemas.microsoft.com/office/drawing/2014/main" id="{F7EAA170-8241-4C9B-95D7-F0C8260F8C39}"/>
              </a:ext>
            </a:extLst>
          </p:cNvPr>
          <p:cNvSpPr/>
          <p:nvPr/>
        </p:nvSpPr>
        <p:spPr>
          <a:xfrm>
            <a:off x="8828273" y="553922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5" name="Rectangle 304">
            <a:extLst>
              <a:ext uri="{FF2B5EF4-FFF2-40B4-BE49-F238E27FC236}">
                <a16:creationId xmlns:a16="http://schemas.microsoft.com/office/drawing/2014/main" id="{73EC0DAE-E179-445C-BEF6-07EA7D5B13D6}"/>
              </a:ext>
            </a:extLst>
          </p:cNvPr>
          <p:cNvSpPr/>
          <p:nvPr/>
        </p:nvSpPr>
        <p:spPr>
          <a:xfrm>
            <a:off x="9420093" y="550874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6" name="Rectangle 305">
            <a:extLst>
              <a:ext uri="{FF2B5EF4-FFF2-40B4-BE49-F238E27FC236}">
                <a16:creationId xmlns:a16="http://schemas.microsoft.com/office/drawing/2014/main" id="{E25B57A8-A771-4D7D-B618-111812739E50}"/>
              </a:ext>
            </a:extLst>
          </p:cNvPr>
          <p:cNvSpPr/>
          <p:nvPr/>
        </p:nvSpPr>
        <p:spPr>
          <a:xfrm>
            <a:off x="11111098" y="521918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307" name="Rectangle 306">
            <a:extLst>
              <a:ext uri="{FF2B5EF4-FFF2-40B4-BE49-F238E27FC236}">
                <a16:creationId xmlns:a16="http://schemas.microsoft.com/office/drawing/2014/main" id="{5109C821-4952-424E-8832-4DAA95231007}"/>
              </a:ext>
            </a:extLst>
          </p:cNvPr>
          <p:cNvSpPr/>
          <p:nvPr/>
        </p:nvSpPr>
        <p:spPr>
          <a:xfrm>
            <a:off x="11182218" y="5376664"/>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a:r>
          </a:p>
        </p:txBody>
      </p:sp>
      <p:sp>
        <p:nvSpPr>
          <p:cNvPr id="269" name="Isosceles Triangle 268">
            <a:extLst>
              <a:ext uri="{FF2B5EF4-FFF2-40B4-BE49-F238E27FC236}">
                <a16:creationId xmlns:a16="http://schemas.microsoft.com/office/drawing/2014/main" id="{3AAF945D-DEED-4853-B678-C555F3D6AA62}"/>
              </a:ext>
            </a:extLst>
          </p:cNvPr>
          <p:cNvSpPr/>
          <p:nvPr/>
        </p:nvSpPr>
        <p:spPr>
          <a:xfrm>
            <a:off x="2941952" y="5116266"/>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7">
            <a:extLst>
              <a:ext uri="{FF2B5EF4-FFF2-40B4-BE49-F238E27FC236}">
                <a16:creationId xmlns:a16="http://schemas.microsoft.com/office/drawing/2014/main" id="{085DD33E-E190-44EA-9C80-E0D12CE4A51E}"/>
              </a:ext>
            </a:extLst>
          </p:cNvPr>
          <p:cNvSpPr>
            <a:spLocks noGrp="1"/>
          </p:cNvSpPr>
          <p:nvPr>
            <p:ph type="title"/>
          </p:nvPr>
        </p:nvSpPr>
        <p:spPr/>
        <p:txBody>
          <a:bodyPr/>
          <a:lstStyle/>
          <a:p>
            <a:r>
              <a:rPr lang="en-GB" dirty="0"/>
              <a:t>SEAM-PsA: </a:t>
            </a:r>
            <a:r>
              <a:rPr lang="en-US" dirty="0"/>
              <a:t>ETN and MTX as monotherapy or in combination in PsA – Primary results from a double-blind Phase 3 </a:t>
            </a:r>
            <a:r>
              <a:rPr lang="en-GB" dirty="0"/>
              <a:t>RCT</a:t>
            </a:r>
            <a:endParaRPr lang="en-US" dirty="0"/>
          </a:p>
        </p:txBody>
      </p:sp>
      <p:sp>
        <p:nvSpPr>
          <p:cNvPr id="271" name="Rectangle 270">
            <a:extLst>
              <a:ext uri="{FF2B5EF4-FFF2-40B4-BE49-F238E27FC236}">
                <a16:creationId xmlns:a16="http://schemas.microsoft.com/office/drawing/2014/main" id="{1265EC0B-2D01-4B0E-BECC-6F86BD0A7688}"/>
              </a:ext>
            </a:extLst>
          </p:cNvPr>
          <p:cNvSpPr/>
          <p:nvPr/>
        </p:nvSpPr>
        <p:spPr>
          <a:xfrm rot="16200000">
            <a:off x="6554108" y="3530025"/>
            <a:ext cx="129234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42" name="Rectangle 341">
            <a:extLst>
              <a:ext uri="{FF2B5EF4-FFF2-40B4-BE49-F238E27FC236}">
                <a16:creationId xmlns:a16="http://schemas.microsoft.com/office/drawing/2014/main" id="{FBA1AA9D-036F-426E-9769-838BB08882BA}"/>
              </a:ext>
            </a:extLst>
          </p:cNvPr>
          <p:cNvSpPr/>
          <p:nvPr/>
        </p:nvSpPr>
        <p:spPr>
          <a:xfrm rot="16200000">
            <a:off x="6533170" y="5144405"/>
            <a:ext cx="129234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1" name="Group 230">
            <a:extLst>
              <a:ext uri="{FF2B5EF4-FFF2-40B4-BE49-F238E27FC236}">
                <a16:creationId xmlns:a16="http://schemas.microsoft.com/office/drawing/2014/main" id="{4B86DE42-91F8-4599-8947-5ECF60C5EB75}"/>
              </a:ext>
            </a:extLst>
          </p:cNvPr>
          <p:cNvGrpSpPr/>
          <p:nvPr/>
        </p:nvGrpSpPr>
        <p:grpSpPr>
          <a:xfrm>
            <a:off x="608906" y="4097405"/>
            <a:ext cx="4538106" cy="2008034"/>
            <a:chOff x="608906" y="4097405"/>
            <a:chExt cx="4538106" cy="2008034"/>
          </a:xfrm>
        </p:grpSpPr>
        <p:sp>
          <p:nvSpPr>
            <p:cNvPr id="17" name="Rectangle 16">
              <a:extLst>
                <a:ext uri="{FF2B5EF4-FFF2-40B4-BE49-F238E27FC236}">
                  <a16:creationId xmlns:a16="http://schemas.microsoft.com/office/drawing/2014/main" id="{EAD322BF-30CC-4E8A-97A0-B7FAD35C8678}"/>
                </a:ext>
              </a:extLst>
            </p:cNvPr>
            <p:cNvSpPr/>
            <p:nvPr/>
          </p:nvSpPr>
          <p:spPr>
            <a:xfrm>
              <a:off x="1262591" y="5806996"/>
              <a:ext cx="269626"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EB9E6E3-1811-480B-B04B-60A7D83B485A}"/>
                </a:ext>
              </a:extLst>
            </p:cNvPr>
            <p:cNvSpPr/>
            <p:nvPr/>
          </p:nvSpPr>
          <p:spPr>
            <a:xfrm>
              <a:off x="1575011" y="5806996"/>
              <a:ext cx="269626"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30" name="Chart 229">
              <a:extLst>
                <a:ext uri="{FF2B5EF4-FFF2-40B4-BE49-F238E27FC236}">
                  <a16:creationId xmlns:a16="http://schemas.microsoft.com/office/drawing/2014/main" id="{26C9BEA2-5CC6-4EE0-87DD-D89FBB9BC0EC}"/>
                </a:ext>
              </a:extLst>
            </p:cNvPr>
            <p:cNvGraphicFramePr/>
            <p:nvPr>
              <p:extLst/>
            </p:nvPr>
          </p:nvGraphicFramePr>
          <p:xfrm>
            <a:off x="608906" y="4097405"/>
            <a:ext cx="4538106" cy="2008034"/>
          </p:xfrm>
          <a:graphic>
            <a:graphicData uri="http://schemas.openxmlformats.org/drawingml/2006/chart">
              <c:chart xmlns:c="http://schemas.openxmlformats.org/drawingml/2006/chart" xmlns:r="http://schemas.openxmlformats.org/officeDocument/2006/relationships" r:id="rId3"/>
            </a:graphicData>
          </a:graphic>
        </p:graphicFrame>
        <p:cxnSp>
          <p:nvCxnSpPr>
            <p:cNvPr id="228" name="Straight Connector 227">
              <a:extLst>
                <a:ext uri="{FF2B5EF4-FFF2-40B4-BE49-F238E27FC236}">
                  <a16:creationId xmlns:a16="http://schemas.microsoft.com/office/drawing/2014/main" id="{47E223E3-0672-4B48-A75D-BE150E44421B}"/>
                </a:ext>
              </a:extLst>
            </p:cNvPr>
            <p:cNvCxnSpPr>
              <a:cxnSpLocks/>
            </p:cNvCxnSpPr>
            <p:nvPr/>
          </p:nvCxnSpPr>
          <p:spPr>
            <a:xfrm>
              <a:off x="1393187" y="5769898"/>
              <a:ext cx="0" cy="48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615336B-99FA-4F86-988B-3DEC18FF7CE3}"/>
                </a:ext>
              </a:extLst>
            </p:cNvPr>
            <p:cNvCxnSpPr>
              <a:cxnSpLocks/>
            </p:cNvCxnSpPr>
            <p:nvPr/>
          </p:nvCxnSpPr>
          <p:spPr>
            <a:xfrm>
              <a:off x="1716233" y="5769898"/>
              <a:ext cx="0" cy="48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608C8F34-FE03-40CB-A154-5B793876C674}"/>
              </a:ext>
            </a:extLst>
          </p:cNvPr>
          <p:cNvGrpSpPr/>
          <p:nvPr/>
        </p:nvGrpSpPr>
        <p:grpSpPr>
          <a:xfrm>
            <a:off x="7271435" y="4651825"/>
            <a:ext cx="4131642" cy="1569607"/>
            <a:chOff x="7276199" y="4640709"/>
            <a:chExt cx="4131642" cy="1569607"/>
          </a:xfrm>
        </p:grpSpPr>
        <p:sp>
          <p:nvSpPr>
            <p:cNvPr id="241" name="Rectangle 240">
              <a:extLst>
                <a:ext uri="{FF2B5EF4-FFF2-40B4-BE49-F238E27FC236}">
                  <a16:creationId xmlns:a16="http://schemas.microsoft.com/office/drawing/2014/main" id="{25544BB5-9E87-46F3-BE64-102F0503B1ED}"/>
                </a:ext>
              </a:extLst>
            </p:cNvPr>
            <p:cNvSpPr/>
            <p:nvPr/>
          </p:nvSpPr>
          <p:spPr>
            <a:xfrm>
              <a:off x="7864080"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Rectangle 241">
              <a:extLst>
                <a:ext uri="{FF2B5EF4-FFF2-40B4-BE49-F238E27FC236}">
                  <a16:creationId xmlns:a16="http://schemas.microsoft.com/office/drawing/2014/main" id="{D1A0BDDE-E678-4B84-AC7F-DCAF353884FA}"/>
                </a:ext>
              </a:extLst>
            </p:cNvPr>
            <p:cNvSpPr/>
            <p:nvPr/>
          </p:nvSpPr>
          <p:spPr>
            <a:xfrm>
              <a:off x="8148518"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43" name="Chart 242">
              <a:extLst>
                <a:ext uri="{FF2B5EF4-FFF2-40B4-BE49-F238E27FC236}">
                  <a16:creationId xmlns:a16="http://schemas.microsoft.com/office/drawing/2014/main" id="{5A0F6648-8266-4433-9E69-BA575AE3E0A5}"/>
                </a:ext>
              </a:extLst>
            </p:cNvPr>
            <p:cNvGraphicFramePr/>
            <p:nvPr>
              <p:extLst/>
            </p:nvPr>
          </p:nvGraphicFramePr>
          <p:xfrm>
            <a:off x="7276199" y="4640709"/>
            <a:ext cx="4131642" cy="15343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4" name="Straight Connector 243">
              <a:extLst>
                <a:ext uri="{FF2B5EF4-FFF2-40B4-BE49-F238E27FC236}">
                  <a16:creationId xmlns:a16="http://schemas.microsoft.com/office/drawing/2014/main" id="{44FD0FA3-33DD-4AFD-BF30-FB1E6FE8D5D5}"/>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9BF9C59-781E-4B4E-B531-FFAC0FC913E7}"/>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0755DF3D-859C-4B8B-AD03-9881AFA586D5}"/>
                </a:ext>
              </a:extLst>
            </p:cNvPr>
            <p:cNvSpPr/>
            <p:nvPr/>
          </p:nvSpPr>
          <p:spPr>
            <a:xfrm>
              <a:off x="8675827" y="5933317"/>
              <a:ext cx="35458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16</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47" name="Straight Connector 246">
              <a:extLst>
                <a:ext uri="{FF2B5EF4-FFF2-40B4-BE49-F238E27FC236}">
                  <a16:creationId xmlns:a16="http://schemas.microsoft.com/office/drawing/2014/main" id="{ED5A84A9-D6EE-4DCE-A2AE-11337BBBB152}"/>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id="{335FD4C5-10BB-48F4-AD61-43D6870AAEBE}"/>
              </a:ext>
            </a:extLst>
          </p:cNvPr>
          <p:cNvGrpSpPr/>
          <p:nvPr/>
        </p:nvGrpSpPr>
        <p:grpSpPr>
          <a:xfrm>
            <a:off x="7271435" y="3026761"/>
            <a:ext cx="4131642" cy="1569607"/>
            <a:chOff x="7276199" y="4640709"/>
            <a:chExt cx="4131642" cy="1569607"/>
          </a:xfrm>
        </p:grpSpPr>
        <p:sp>
          <p:nvSpPr>
            <p:cNvPr id="250" name="Rectangle 249">
              <a:extLst>
                <a:ext uri="{FF2B5EF4-FFF2-40B4-BE49-F238E27FC236}">
                  <a16:creationId xmlns:a16="http://schemas.microsoft.com/office/drawing/2014/main" id="{F27C1D5F-F03F-4659-B5A6-40BF83649B8A}"/>
                </a:ext>
              </a:extLst>
            </p:cNvPr>
            <p:cNvSpPr/>
            <p:nvPr/>
          </p:nvSpPr>
          <p:spPr>
            <a:xfrm>
              <a:off x="7864080"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Rectangle 250">
              <a:extLst>
                <a:ext uri="{FF2B5EF4-FFF2-40B4-BE49-F238E27FC236}">
                  <a16:creationId xmlns:a16="http://schemas.microsoft.com/office/drawing/2014/main" id="{849BD762-786C-45FE-94D9-1B5FC58C421C}"/>
                </a:ext>
              </a:extLst>
            </p:cNvPr>
            <p:cNvSpPr/>
            <p:nvPr/>
          </p:nvSpPr>
          <p:spPr>
            <a:xfrm>
              <a:off x="8148518"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70" name="Chart 269">
              <a:extLst>
                <a:ext uri="{FF2B5EF4-FFF2-40B4-BE49-F238E27FC236}">
                  <a16:creationId xmlns:a16="http://schemas.microsoft.com/office/drawing/2014/main" id="{087A9CD8-9706-42C6-B73C-8E4A840A968E}"/>
                </a:ext>
              </a:extLst>
            </p:cNvPr>
            <p:cNvGraphicFramePr/>
            <p:nvPr>
              <p:extLst/>
            </p:nvPr>
          </p:nvGraphicFramePr>
          <p:xfrm>
            <a:off x="7276199" y="4640709"/>
            <a:ext cx="4131642" cy="1534374"/>
          </p:xfrm>
          <a:graphic>
            <a:graphicData uri="http://schemas.openxmlformats.org/drawingml/2006/chart">
              <c:chart xmlns:c="http://schemas.openxmlformats.org/drawingml/2006/chart" xmlns:r="http://schemas.openxmlformats.org/officeDocument/2006/relationships" r:id="rId5"/>
            </a:graphicData>
          </a:graphic>
        </p:graphicFrame>
        <p:cxnSp>
          <p:nvCxnSpPr>
            <p:cNvPr id="309" name="Straight Connector 308">
              <a:extLst>
                <a:ext uri="{FF2B5EF4-FFF2-40B4-BE49-F238E27FC236}">
                  <a16:creationId xmlns:a16="http://schemas.microsoft.com/office/drawing/2014/main" id="{136B9A8F-6FDE-4413-A14E-2E423F985D80}"/>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A2408CC-40EF-449B-9AD2-3BAECE3714C6}"/>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Rectangle 310">
              <a:extLst>
                <a:ext uri="{FF2B5EF4-FFF2-40B4-BE49-F238E27FC236}">
                  <a16:creationId xmlns:a16="http://schemas.microsoft.com/office/drawing/2014/main" id="{CB4FAE6F-C11F-49A2-89A2-FC6C3E4D7F72}"/>
                </a:ext>
              </a:extLst>
            </p:cNvPr>
            <p:cNvSpPr/>
            <p:nvPr/>
          </p:nvSpPr>
          <p:spPr>
            <a:xfrm>
              <a:off x="8675827" y="5933317"/>
              <a:ext cx="35458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16</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12" name="Straight Connector 311">
              <a:extLst>
                <a:ext uri="{FF2B5EF4-FFF2-40B4-BE49-F238E27FC236}">
                  <a16:creationId xmlns:a16="http://schemas.microsoft.com/office/drawing/2014/main" id="{1A45C1D4-1514-42E2-B533-48CA3D7BD430}"/>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E92E6301-7D81-4341-8B02-B5DDEF9BB53A}"/>
              </a:ext>
            </a:extLst>
          </p:cNvPr>
          <p:cNvGrpSpPr/>
          <p:nvPr/>
        </p:nvGrpSpPr>
        <p:grpSpPr>
          <a:xfrm>
            <a:off x="7271435" y="1313180"/>
            <a:ext cx="4131642" cy="1569607"/>
            <a:chOff x="7276199" y="4640709"/>
            <a:chExt cx="4131642" cy="1569607"/>
          </a:xfrm>
        </p:grpSpPr>
        <p:sp>
          <p:nvSpPr>
            <p:cNvPr id="314" name="Rectangle 313">
              <a:extLst>
                <a:ext uri="{FF2B5EF4-FFF2-40B4-BE49-F238E27FC236}">
                  <a16:creationId xmlns:a16="http://schemas.microsoft.com/office/drawing/2014/main" id="{4556073A-8D8E-4A6F-A365-BF64DFD77964}"/>
                </a:ext>
              </a:extLst>
            </p:cNvPr>
            <p:cNvSpPr/>
            <p:nvPr/>
          </p:nvSpPr>
          <p:spPr>
            <a:xfrm>
              <a:off x="7864080"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F1E8F5B5-ED72-48D0-9C8A-DB4215E47960}"/>
                </a:ext>
              </a:extLst>
            </p:cNvPr>
            <p:cNvSpPr/>
            <p:nvPr/>
          </p:nvSpPr>
          <p:spPr>
            <a:xfrm>
              <a:off x="8148518" y="5937509"/>
              <a:ext cx="245476" cy="21166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316" name="Chart 315">
              <a:extLst>
                <a:ext uri="{FF2B5EF4-FFF2-40B4-BE49-F238E27FC236}">
                  <a16:creationId xmlns:a16="http://schemas.microsoft.com/office/drawing/2014/main" id="{B2E6EAC8-F03C-4102-B8AC-2F08AD6DD3A2}"/>
                </a:ext>
              </a:extLst>
            </p:cNvPr>
            <p:cNvGraphicFramePr/>
            <p:nvPr>
              <p:extLst/>
            </p:nvPr>
          </p:nvGraphicFramePr>
          <p:xfrm>
            <a:off x="7276199" y="4640709"/>
            <a:ext cx="4131642" cy="1534374"/>
          </p:xfrm>
          <a:graphic>
            <a:graphicData uri="http://schemas.openxmlformats.org/drawingml/2006/chart">
              <c:chart xmlns:c="http://schemas.openxmlformats.org/drawingml/2006/chart" xmlns:r="http://schemas.openxmlformats.org/officeDocument/2006/relationships" r:id="rId6"/>
            </a:graphicData>
          </a:graphic>
        </p:graphicFrame>
        <p:cxnSp>
          <p:nvCxnSpPr>
            <p:cNvPr id="317" name="Straight Connector 316">
              <a:extLst>
                <a:ext uri="{FF2B5EF4-FFF2-40B4-BE49-F238E27FC236}">
                  <a16:creationId xmlns:a16="http://schemas.microsoft.com/office/drawing/2014/main" id="{64922D0F-E0EE-4178-AB12-85C4991F444A}"/>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81C625B-49A6-4C26-9FB9-89911AD49936}"/>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Rectangle 318">
              <a:extLst>
                <a:ext uri="{FF2B5EF4-FFF2-40B4-BE49-F238E27FC236}">
                  <a16:creationId xmlns:a16="http://schemas.microsoft.com/office/drawing/2014/main" id="{F5FC518B-5E89-457A-A465-439B46D43A8C}"/>
                </a:ext>
              </a:extLst>
            </p:cNvPr>
            <p:cNvSpPr/>
            <p:nvPr/>
          </p:nvSpPr>
          <p:spPr>
            <a:xfrm>
              <a:off x="8675827" y="5933317"/>
              <a:ext cx="35458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16</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20" name="Straight Connector 319">
              <a:extLst>
                <a:ext uri="{FF2B5EF4-FFF2-40B4-BE49-F238E27FC236}">
                  <a16:creationId xmlns:a16="http://schemas.microsoft.com/office/drawing/2014/main" id="{323C2931-3636-48EB-8BD2-7E6994C64978}"/>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Rectangle: Rounded Corners 232">
            <a:extLst>
              <a:ext uri="{FF2B5EF4-FFF2-40B4-BE49-F238E27FC236}">
                <a16:creationId xmlns:a16="http://schemas.microsoft.com/office/drawing/2014/main" id="{61130B24-66F2-4A8D-B7E6-A769ECF98C4D}"/>
              </a:ext>
            </a:extLst>
          </p:cNvPr>
          <p:cNvSpPr/>
          <p:nvPr/>
        </p:nvSpPr>
        <p:spPr>
          <a:xfrm>
            <a:off x="9288293" y="1513041"/>
            <a:ext cx="345757" cy="13679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1" name="TextBox 320">
            <a:extLst>
              <a:ext uri="{FF2B5EF4-FFF2-40B4-BE49-F238E27FC236}">
                <a16:creationId xmlns:a16="http://schemas.microsoft.com/office/drawing/2014/main" id="{708274DD-0EE5-4CC5-A37F-73957BA71474}"/>
              </a:ext>
            </a:extLst>
          </p:cNvPr>
          <p:cNvSpPr txBox="1"/>
          <p:nvPr/>
        </p:nvSpPr>
        <p:spPr>
          <a:xfrm>
            <a:off x="9469176" y="2112499"/>
            <a:ext cx="12861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1° endpoint</a:t>
            </a:r>
          </a:p>
        </p:txBody>
      </p:sp>
    </p:spTree>
    <p:extLst>
      <p:ext uri="{BB962C8B-B14F-4D97-AF65-F5344CB8AC3E}">
        <p14:creationId xmlns:p14="http://schemas.microsoft.com/office/powerpoint/2010/main" val="342095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74">
            <a:extLst>
              <a:ext uri="{FF2B5EF4-FFF2-40B4-BE49-F238E27FC236}">
                <a16:creationId xmlns:a16="http://schemas.microsoft.com/office/drawing/2014/main" id="{E51AC2FD-9663-4E15-9F00-9442D48B0E28}"/>
              </a:ext>
            </a:extLst>
          </p:cNvPr>
          <p:cNvGraphicFramePr/>
          <p:nvPr>
            <p:extLst/>
          </p:nvPr>
        </p:nvGraphicFramePr>
        <p:xfrm>
          <a:off x="7583488" y="1476146"/>
          <a:ext cx="4503844" cy="20360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5360" y="116632"/>
            <a:ext cx="11521280" cy="1008112"/>
          </a:xfrm>
        </p:spPr>
        <p:txBody>
          <a:bodyPr/>
          <a:lstStyle/>
          <a:p>
            <a:r>
              <a:rPr lang="en-GB" dirty="0"/>
              <a:t>SEAM-</a:t>
            </a:r>
            <a:r>
              <a:rPr lang="en-GB" dirty="0" err="1"/>
              <a:t>PsA</a:t>
            </a:r>
            <a:r>
              <a:rPr lang="en-GB" dirty="0"/>
              <a:t>: </a:t>
            </a:r>
            <a:r>
              <a:rPr lang="en-US" dirty="0"/>
              <a:t>ETN and MTX as monotherapy or in combination in </a:t>
            </a:r>
            <a:r>
              <a:rPr lang="en-US" dirty="0" err="1"/>
              <a:t>PsA</a:t>
            </a:r>
            <a:r>
              <a:rPr lang="en-US" dirty="0"/>
              <a:t> – Primary results from a double-blind Phase 3 </a:t>
            </a:r>
            <a:r>
              <a:rPr lang="en-GB" dirty="0"/>
              <a:t>RCT</a:t>
            </a:r>
            <a:r>
              <a:rPr lang="en-GB" sz="2000" i="1" dirty="0"/>
              <a:t>(continued)</a:t>
            </a:r>
            <a:endParaRPr lang="en-US" i="1" dirty="0"/>
          </a:p>
        </p:txBody>
      </p:sp>
      <p:sp>
        <p:nvSpPr>
          <p:cNvPr id="6" name="Text Placeholder 5"/>
          <p:cNvSpPr>
            <a:spLocks noGrp="1"/>
          </p:cNvSpPr>
          <p:nvPr>
            <p:ph type="body" sz="quarter" idx="10"/>
          </p:nvPr>
        </p:nvSpPr>
        <p:spPr>
          <a:xfrm>
            <a:off x="245421" y="6211031"/>
            <a:ext cx="10632435" cy="602345"/>
          </a:xfrm>
        </p:spPr>
        <p:txBody>
          <a:bodyPr/>
          <a:lstStyle/>
          <a:p>
            <a:pPr>
              <a:spcBef>
                <a:spcPts val="0"/>
              </a:spcBef>
            </a:pPr>
            <a:r>
              <a:rPr lang="en-GB" sz="1050" dirty="0"/>
              <a:t>*P</a:t>
            </a:r>
            <a:r>
              <a:rPr lang="en-GB" sz="1050"/>
              <a:t>&lt;0.05. </a:t>
            </a:r>
            <a:r>
              <a:rPr lang="en-GB" sz="1050" baseline="30000" dirty="0" err="1"/>
              <a:t>a</a:t>
            </a:r>
            <a:r>
              <a:rPr lang="en-GB" sz="1050" dirty="0" err="1"/>
              <a:t>For</a:t>
            </a:r>
            <a:r>
              <a:rPr lang="en-GB" sz="1050" dirty="0"/>
              <a:t> patients with ≥3% BSA involved with psoriasis at baseline; </a:t>
            </a:r>
            <a:r>
              <a:rPr lang="en-GB" sz="1050" baseline="30000" dirty="0" err="1"/>
              <a:t>b</a:t>
            </a:r>
            <a:r>
              <a:rPr lang="en-GB" sz="1050" dirty="0" err="1"/>
              <a:t>mTSS</a:t>
            </a:r>
            <a:r>
              <a:rPr lang="en-GB" sz="1050" dirty="0"/>
              <a:t> change from baseline ≤0. LDI, </a:t>
            </a:r>
            <a:r>
              <a:rPr lang="en-US" sz="1050" dirty="0"/>
              <a:t>Leeds Dactylitis Index; </a:t>
            </a:r>
            <a:br>
              <a:rPr lang="en-US" sz="1050" dirty="0"/>
            </a:br>
            <a:r>
              <a:rPr lang="en-US" sz="1050" dirty="0"/>
              <a:t>SPARCC, </a:t>
            </a:r>
            <a:r>
              <a:rPr lang="en-GB" sz="1050" dirty="0">
                <a:solidFill>
                  <a:schemeClr val="dk1"/>
                </a:solidFill>
              </a:rPr>
              <a:t>Spondyloarthritis Research Consortium of Canada Enthesitis Index; </a:t>
            </a:r>
            <a:r>
              <a:rPr lang="en-GB" sz="1050" dirty="0" err="1">
                <a:solidFill>
                  <a:schemeClr val="dk1"/>
                </a:solidFill>
              </a:rPr>
              <a:t>sPGA</a:t>
            </a:r>
            <a:r>
              <a:rPr lang="en-GB" sz="1050" dirty="0">
                <a:solidFill>
                  <a:schemeClr val="dk1"/>
                </a:solidFill>
              </a:rPr>
              <a:t>, static Physician Global Assessment</a:t>
            </a:r>
            <a:r>
              <a:rPr lang="en-GB" sz="1050" dirty="0"/>
              <a:t> </a:t>
            </a:r>
            <a:endParaRPr lang="en-US" sz="1050" dirty="0"/>
          </a:p>
          <a:p>
            <a:pPr lvl="0">
              <a:spcBef>
                <a:spcPts val="0"/>
              </a:spcBef>
            </a:pPr>
            <a:r>
              <a:rPr lang="en-US" dirty="0"/>
              <a:t>Mease PJ, </a:t>
            </a:r>
            <a:r>
              <a:rPr lang="nl-NL" dirty="0"/>
              <a:t>et al. ACR 2018, Chicago, #L11</a:t>
            </a:r>
          </a:p>
        </p:txBody>
      </p:sp>
      <p:sp>
        <p:nvSpPr>
          <p:cNvPr id="15" name="Text Placeholder 14">
            <a:extLst>
              <a:ext uri="{FF2B5EF4-FFF2-40B4-BE49-F238E27FC236}">
                <a16:creationId xmlns:a16="http://schemas.microsoft.com/office/drawing/2014/main" id="{179DE642-2E12-477C-BB28-5C6480A016D8}"/>
              </a:ext>
            </a:extLst>
          </p:cNvPr>
          <p:cNvSpPr>
            <a:spLocks noGrp="1"/>
          </p:cNvSpPr>
          <p:nvPr>
            <p:ph type="body" sz="quarter" idx="11"/>
          </p:nvPr>
        </p:nvSpPr>
        <p:spPr>
          <a:xfrm>
            <a:off x="336876" y="5593123"/>
            <a:ext cx="10729912" cy="614037"/>
          </a:xfrm>
        </p:spPr>
        <p:txBody>
          <a:bodyPr/>
          <a:lstStyle/>
          <a:p>
            <a:r>
              <a:rPr lang="en-US" sz="1800" dirty="0">
                <a:solidFill>
                  <a:schemeClr val="bg1"/>
                </a:solidFill>
                <a:latin typeface="Arial" panose="020B0604020202020204" pitchFamily="34" charset="0"/>
                <a:cs typeface="Arial" panose="020B0604020202020204" pitchFamily="34" charset="0"/>
              </a:rPr>
              <a:t>MTX effective in all endpoints. Greater efficacy with ETN vs MTX monotherapy in ACR responses,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PsA-specific composite measures, and radiographic endpoints, with no benefit from concomitant MTX</a:t>
            </a:r>
          </a:p>
        </p:txBody>
      </p:sp>
      <p:graphicFrame>
        <p:nvGraphicFramePr>
          <p:cNvPr id="18" name="Chart 17">
            <a:extLst>
              <a:ext uri="{FF2B5EF4-FFF2-40B4-BE49-F238E27FC236}">
                <a16:creationId xmlns:a16="http://schemas.microsoft.com/office/drawing/2014/main" id="{7A270D98-2E9D-4052-B2EA-DBA6923E2FC8}"/>
              </a:ext>
            </a:extLst>
          </p:cNvPr>
          <p:cNvGraphicFramePr/>
          <p:nvPr>
            <p:extLst/>
          </p:nvPr>
        </p:nvGraphicFramePr>
        <p:xfrm>
          <a:off x="295615" y="1818346"/>
          <a:ext cx="3240397" cy="1893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4A46102A-0048-490B-AADE-56AD928900F6}"/>
              </a:ext>
            </a:extLst>
          </p:cNvPr>
          <p:cNvGraphicFramePr/>
          <p:nvPr>
            <p:extLst/>
          </p:nvPr>
        </p:nvGraphicFramePr>
        <p:xfrm>
          <a:off x="465855" y="3828192"/>
          <a:ext cx="3260750" cy="1761048"/>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a:extLst>
              <a:ext uri="{FF2B5EF4-FFF2-40B4-BE49-F238E27FC236}">
                <a16:creationId xmlns:a16="http://schemas.microsoft.com/office/drawing/2014/main" id="{C5972B82-129F-428F-9578-BDD7E05F09C3}"/>
              </a:ext>
            </a:extLst>
          </p:cNvPr>
          <p:cNvSpPr/>
          <p:nvPr/>
        </p:nvSpPr>
        <p:spPr>
          <a:xfrm>
            <a:off x="955263" y="1770362"/>
            <a:ext cx="2557908" cy="290486"/>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BSA </a:t>
            </a:r>
            <a:r>
              <a:rPr kumimoji="0" lang="en-US" sz="1200" b="1" i="0" u="none" strike="noStrike" kern="1200" cap="none" spc="0" normalizeH="0" baseline="0" noProof="0" dirty="0" err="1">
                <a:ln>
                  <a:noFill/>
                </a:ln>
                <a:solidFill>
                  <a:prstClr val="black"/>
                </a:solidFill>
                <a:effectLst/>
                <a:uLnTx/>
                <a:uFillTx/>
                <a:latin typeface="Arial"/>
                <a:ea typeface="Calibri" panose="020F0502020204030204" pitchFamily="34" charset="0"/>
                <a:cs typeface="Arial" panose="020B0604020202020204" pitchFamily="34" charset="0"/>
              </a:rPr>
              <a:t>improvement</a:t>
            </a:r>
            <a:r>
              <a:rPr kumimoji="0" lang="en-US" sz="1200" b="1" i="0" u="none" strike="noStrike" kern="1200" cap="none" spc="0" normalizeH="0" baseline="30000" noProof="0" dirty="0" err="1">
                <a:ln>
                  <a:noFill/>
                </a:ln>
                <a:solidFill>
                  <a:prstClr val="black"/>
                </a:solidFill>
                <a:effectLst/>
                <a:uLnTx/>
                <a:uFillTx/>
                <a:latin typeface="Arial"/>
                <a:ea typeface="Calibri" panose="020F0502020204030204" pitchFamily="34" charset="0"/>
                <a:cs typeface="Arial" panose="020B0604020202020204" pitchFamily="34" charset="0"/>
              </a:rPr>
              <a:t>a</a:t>
            </a:r>
            <a:endParaRPr kumimoji="0" lang="en-US"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41D51CB-6696-4A10-A943-1E6CFD50A2B5}"/>
              </a:ext>
            </a:extLst>
          </p:cNvPr>
          <p:cNvSpPr txBox="1"/>
          <p:nvPr/>
        </p:nvSpPr>
        <p:spPr>
          <a:xfrm rot="16200000">
            <a:off x="-357988" y="2481212"/>
            <a:ext cx="1672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Mean improvement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from BL (%)</a:t>
            </a:r>
          </a:p>
        </p:txBody>
      </p:sp>
      <p:sp>
        <p:nvSpPr>
          <p:cNvPr id="23" name="TextBox 22">
            <a:extLst>
              <a:ext uri="{FF2B5EF4-FFF2-40B4-BE49-F238E27FC236}">
                <a16:creationId xmlns:a16="http://schemas.microsoft.com/office/drawing/2014/main" id="{3EC3A590-4762-43A4-B378-3AABAF35C924}"/>
              </a:ext>
            </a:extLst>
          </p:cNvPr>
          <p:cNvSpPr txBox="1"/>
          <p:nvPr/>
        </p:nvSpPr>
        <p:spPr>
          <a:xfrm rot="16200000">
            <a:off x="-147014" y="4482016"/>
            <a:ext cx="14347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24" name="Rectangle 23">
            <a:extLst>
              <a:ext uri="{FF2B5EF4-FFF2-40B4-BE49-F238E27FC236}">
                <a16:creationId xmlns:a16="http://schemas.microsoft.com/office/drawing/2014/main" id="{D4EF99C9-EDC8-4CB8-B617-584AA71E9181}"/>
              </a:ext>
            </a:extLst>
          </p:cNvPr>
          <p:cNvSpPr/>
          <p:nvPr/>
        </p:nvSpPr>
        <p:spPr>
          <a:xfrm>
            <a:off x="1093538" y="3537137"/>
            <a:ext cx="2276720" cy="461665"/>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Arial"/>
                <a:ea typeface="Calibri" panose="020F0502020204030204" pitchFamily="34" charset="0"/>
                <a:cs typeface="Arial" panose="020B0604020202020204" pitchFamily="34" charset="0"/>
              </a:rPr>
              <a:t>sPGA</a:t>
            </a:r>
            <a:r>
              <a:rPr kumimoji="0" lang="en-GB"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 status “Clear” or </a:t>
            </a:r>
            <a:br>
              <a:rPr kumimoji="0" lang="en-GB"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br>
            <a:r>
              <a:rPr kumimoji="0" lang="en-GB"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“Almost clear” (0/1)</a:t>
            </a:r>
            <a:r>
              <a:rPr kumimoji="0" lang="en-GB" sz="1200" b="1" i="0" u="none" strike="noStrike" kern="1200" cap="none" spc="0" normalizeH="0" baseline="30000" noProof="0" dirty="0">
                <a:ln>
                  <a:noFill/>
                </a:ln>
                <a:solidFill>
                  <a:prstClr val="black"/>
                </a:solidFill>
                <a:effectLst/>
                <a:uLnTx/>
                <a:uFillTx/>
                <a:latin typeface="Arial"/>
                <a:ea typeface="Calibri" panose="020F0502020204030204" pitchFamily="34" charset="0"/>
                <a:cs typeface="Arial" panose="020B0604020202020204" pitchFamily="34" charset="0"/>
              </a:rPr>
              <a:t>a</a:t>
            </a:r>
            <a:endParaRPr kumimoji="0" lang="en-US" sz="1200" b="1" i="0" u="none" strike="noStrike" kern="1200" cap="none" spc="0" normalizeH="0" baseline="30000" noProof="0" dirty="0">
              <a:ln>
                <a:noFill/>
              </a:ln>
              <a:solidFill>
                <a:prstClr val="black"/>
              </a:solidFill>
              <a:effectLst/>
              <a:uLnTx/>
              <a:uFillTx/>
              <a:latin typeface="Arial"/>
              <a:ea typeface="Calibri" panose="020F0502020204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FA3734D-EF0D-442A-9C0E-21F3DD27ECBF}"/>
              </a:ext>
            </a:extLst>
          </p:cNvPr>
          <p:cNvSpPr/>
          <p:nvPr/>
        </p:nvSpPr>
        <p:spPr>
          <a:xfrm>
            <a:off x="708868" y="1162256"/>
            <a:ext cx="2379664" cy="338554"/>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a:ea typeface="Calibri" panose="020F0502020204030204" pitchFamily="34" charset="0"/>
                <a:cs typeface="Arial" panose="020B0604020202020204" pitchFamily="34" charset="0"/>
              </a:rPr>
              <a:t>SKIN</a:t>
            </a:r>
          </a:p>
        </p:txBody>
      </p:sp>
      <p:sp>
        <p:nvSpPr>
          <p:cNvPr id="9" name="Text Placeholder 5"/>
          <p:cNvSpPr txBox="1">
            <a:spLocks/>
          </p:cNvSpPr>
          <p:nvPr/>
        </p:nvSpPr>
        <p:spPr>
          <a:xfrm>
            <a:off x="4001616" y="1170084"/>
            <a:ext cx="3369942" cy="340735"/>
          </a:xfrm>
          <a:prstGeom prst="rect">
            <a:avLst/>
          </a:prstGeom>
        </p:spPr>
        <p:txBody>
          <a:bodyPr vert="horz" wrap="square" lIns="90000" tIns="46800" rIns="90000" bIns="46800" rtlCol="0" anchor="b">
            <a:spAutoFit/>
          </a:bodyPr>
          <a:lstStyle>
            <a:lvl1pPr marL="0" indent="0" algn="l" defTabSz="685800" rtl="0" eaLnBrk="1" latinLnBrk="0" hangingPunct="1">
              <a:spcBef>
                <a:spcPts val="400"/>
              </a:spcBef>
              <a:buClr>
                <a:srgbClr val="C00000"/>
              </a:buClr>
              <a:buFontTx/>
              <a:buNone/>
              <a:defRPr sz="1200" kern="1200">
                <a:solidFill>
                  <a:schemeClr val="tx1"/>
                </a:solidFill>
                <a:latin typeface="Arial" pitchFamily="34" charset="0"/>
                <a:ea typeface="+mn-ea"/>
                <a:cs typeface="Arial" pitchFamily="34" charset="0"/>
              </a:defRPr>
            </a:lvl1pPr>
            <a:lvl2pPr marL="136922"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00"/>
              </a:spcBef>
              <a:spcAft>
                <a:spcPts val="0"/>
              </a:spcAft>
              <a:buClr>
                <a:srgbClr val="C00000"/>
              </a:buClr>
              <a:buSzTx/>
              <a:buFontTx/>
              <a:buNone/>
              <a:tabLst/>
              <a:defRPr/>
            </a:pPr>
            <a:r>
              <a:rPr kumimoji="0" lang="en-US" sz="16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DACTYLITIS AND ENTHESITIS</a:t>
            </a:r>
          </a:p>
        </p:txBody>
      </p:sp>
      <p:graphicFrame>
        <p:nvGraphicFramePr>
          <p:cNvPr id="31" name="Chart 30">
            <a:extLst>
              <a:ext uri="{FF2B5EF4-FFF2-40B4-BE49-F238E27FC236}">
                <a16:creationId xmlns:a16="http://schemas.microsoft.com/office/drawing/2014/main" id="{481A92FB-6DB2-4379-96FB-9B59523C8BB4}"/>
              </a:ext>
            </a:extLst>
          </p:cNvPr>
          <p:cNvGraphicFramePr/>
          <p:nvPr>
            <p:extLst/>
          </p:nvPr>
        </p:nvGraphicFramePr>
        <p:xfrm>
          <a:off x="3914988" y="1894236"/>
          <a:ext cx="3240397" cy="1805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463EA9DD-B338-4AAC-AD62-D85FC8B719FC}"/>
              </a:ext>
            </a:extLst>
          </p:cNvPr>
          <p:cNvGraphicFramePr/>
          <p:nvPr>
            <p:extLst/>
          </p:nvPr>
        </p:nvGraphicFramePr>
        <p:xfrm>
          <a:off x="4093668" y="3604194"/>
          <a:ext cx="3260750" cy="1925166"/>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a:extLst>
              <a:ext uri="{FF2B5EF4-FFF2-40B4-BE49-F238E27FC236}">
                <a16:creationId xmlns:a16="http://schemas.microsoft.com/office/drawing/2014/main" id="{4719F948-F5E0-49DB-9108-71780D33CD81}"/>
              </a:ext>
            </a:extLst>
          </p:cNvPr>
          <p:cNvSpPr txBox="1"/>
          <p:nvPr/>
        </p:nvSpPr>
        <p:spPr>
          <a:xfrm rot="16200000">
            <a:off x="3468073" y="2621196"/>
            <a:ext cx="13440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34" name="TextBox 33">
            <a:extLst>
              <a:ext uri="{FF2B5EF4-FFF2-40B4-BE49-F238E27FC236}">
                <a16:creationId xmlns:a16="http://schemas.microsoft.com/office/drawing/2014/main" id="{EDCC8CA9-3B37-494D-9C5A-89538F8E3EF0}"/>
              </a:ext>
            </a:extLst>
          </p:cNvPr>
          <p:cNvSpPr txBox="1"/>
          <p:nvPr/>
        </p:nvSpPr>
        <p:spPr>
          <a:xfrm rot="16200000">
            <a:off x="3591821" y="4449901"/>
            <a:ext cx="1096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4" name="Rectangle 3">
            <a:extLst>
              <a:ext uri="{FF2B5EF4-FFF2-40B4-BE49-F238E27FC236}">
                <a16:creationId xmlns:a16="http://schemas.microsoft.com/office/drawing/2014/main" id="{8A5F2301-37AF-44F7-BE2B-F90DE627CF85}"/>
              </a:ext>
            </a:extLst>
          </p:cNvPr>
          <p:cNvSpPr/>
          <p:nvPr/>
        </p:nvSpPr>
        <p:spPr>
          <a:xfrm>
            <a:off x="5085496" y="3681621"/>
            <a:ext cx="16095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SPARCC resolution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EDE0430F-B7CC-4A71-BF3D-BFF93E1C51DD}"/>
              </a:ext>
            </a:extLst>
          </p:cNvPr>
          <p:cNvSpPr/>
          <p:nvPr/>
        </p:nvSpPr>
        <p:spPr>
          <a:xfrm>
            <a:off x="4806447" y="1783849"/>
            <a:ext cx="216764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LDI resolution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E14B9ACF-FA65-4F13-8E10-AB0839431336}"/>
              </a:ext>
            </a:extLst>
          </p:cNvPr>
          <p:cNvGrpSpPr/>
          <p:nvPr/>
        </p:nvGrpSpPr>
        <p:grpSpPr>
          <a:xfrm>
            <a:off x="2009931" y="1481437"/>
            <a:ext cx="4086070" cy="276999"/>
            <a:chOff x="7202229" y="1410603"/>
            <a:chExt cx="3453084" cy="226184"/>
          </a:xfrm>
        </p:grpSpPr>
        <p:sp>
          <p:nvSpPr>
            <p:cNvPr id="14" name="Rectangle 13">
              <a:extLst>
                <a:ext uri="{FF2B5EF4-FFF2-40B4-BE49-F238E27FC236}">
                  <a16:creationId xmlns:a16="http://schemas.microsoft.com/office/drawing/2014/main" id="{70461F69-A31F-49D0-A4CA-336BCAD9475C}"/>
                </a:ext>
              </a:extLst>
            </p:cNvPr>
            <p:cNvSpPr/>
            <p:nvPr/>
          </p:nvSpPr>
          <p:spPr>
            <a:xfrm>
              <a:off x="7258867" y="1410603"/>
              <a:ext cx="3396446" cy="22618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MTX-Mono</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ETN-Mono</a:t>
              </a:r>
              <a:r>
                <a:rPr kumimoji="0" lang="en-GB" sz="1200" b="0" i="0" u="none" strike="noStrike" kern="1200" cap="none" spc="0" normalizeH="0" baseline="0" noProof="0" dirty="0">
                  <a:ln>
                    <a:noFill/>
                  </a:ln>
                  <a:solidFill>
                    <a:prstClr val="black"/>
                  </a:solidFill>
                  <a:effectLst/>
                  <a:uLnTx/>
                  <a:uFillTx/>
                  <a:latin typeface="Arial"/>
                  <a:ea typeface="+mn-ea"/>
                  <a:cs typeface="+mn-cs"/>
                </a:rPr>
                <a:t>          ETN + MTX </a:t>
              </a:r>
              <a:r>
                <a:rPr kumimoji="0" lang="en-GB" sz="1200" b="0" i="0" u="none" strike="noStrike" kern="1200" cap="none" spc="0" normalizeH="0" baseline="0" noProof="0" dirty="0">
                  <a:ln>
                    <a:noFill/>
                  </a:ln>
                  <a:solidFill>
                    <a:srgbClr val="000000"/>
                  </a:solidFill>
                  <a:effectLst/>
                  <a:uLnTx/>
                  <a:uFillTx/>
                  <a:latin typeface="Arial"/>
                  <a:ea typeface="+mn-ea"/>
                  <a:cs typeface="+mn-cs"/>
                </a:rPr>
                <a:t>Combo</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3EAB736-1241-4DD4-AE1D-298B8F0640EC}"/>
                </a:ext>
              </a:extLst>
            </p:cNvPr>
            <p:cNvSpPr/>
            <p:nvPr/>
          </p:nvSpPr>
          <p:spPr>
            <a:xfrm>
              <a:off x="7202229" y="1476723"/>
              <a:ext cx="98600" cy="986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CE79F8F-CCF4-4D7B-AA51-CE3B2B6C0A43}"/>
                </a:ext>
              </a:extLst>
            </p:cNvPr>
            <p:cNvSpPr/>
            <p:nvPr/>
          </p:nvSpPr>
          <p:spPr>
            <a:xfrm>
              <a:off x="8183933" y="1474394"/>
              <a:ext cx="98600" cy="98600"/>
            </a:xfrm>
            <a:prstGeom prst="rect">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21A19085-0FF3-4C62-B81C-66DBF8C6D73E}"/>
                </a:ext>
              </a:extLst>
            </p:cNvPr>
            <p:cNvSpPr/>
            <p:nvPr/>
          </p:nvSpPr>
          <p:spPr>
            <a:xfrm>
              <a:off x="9165636" y="1464787"/>
              <a:ext cx="98600" cy="98600"/>
            </a:xfrm>
            <a:prstGeom prst="rect">
              <a:avLst/>
            </a:prstGeom>
            <a:solidFill>
              <a:srgbClr val="00906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25" name="Chart 24">
            <a:extLst>
              <a:ext uri="{FF2B5EF4-FFF2-40B4-BE49-F238E27FC236}">
                <a16:creationId xmlns:a16="http://schemas.microsoft.com/office/drawing/2014/main" id="{7C6CC334-E844-44BA-97E8-3DD6055BAB70}"/>
              </a:ext>
            </a:extLst>
          </p:cNvPr>
          <p:cNvGraphicFramePr/>
          <p:nvPr>
            <p:extLst/>
          </p:nvPr>
        </p:nvGraphicFramePr>
        <p:xfrm>
          <a:off x="7972317" y="4156609"/>
          <a:ext cx="2236059" cy="1377207"/>
        </p:xfrm>
        <a:graphic>
          <a:graphicData uri="http://schemas.openxmlformats.org/drawingml/2006/chart">
            <c:chart xmlns:c="http://schemas.openxmlformats.org/drawingml/2006/chart" xmlns:r="http://schemas.openxmlformats.org/officeDocument/2006/relationships" r:id="rId8"/>
          </a:graphicData>
        </a:graphic>
      </p:graphicFrame>
      <p:sp>
        <p:nvSpPr>
          <p:cNvPr id="27" name="Rectangle 26">
            <a:extLst>
              <a:ext uri="{FF2B5EF4-FFF2-40B4-BE49-F238E27FC236}">
                <a16:creationId xmlns:a16="http://schemas.microsoft.com/office/drawing/2014/main" id="{15BD5625-B90C-4207-8238-71ECB50AFA31}"/>
              </a:ext>
            </a:extLst>
          </p:cNvPr>
          <p:cNvSpPr/>
          <p:nvPr/>
        </p:nvSpPr>
        <p:spPr>
          <a:xfrm>
            <a:off x="8511530" y="1180527"/>
            <a:ext cx="3162263" cy="338554"/>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a:ea typeface="Calibri" panose="020F0502020204030204" pitchFamily="34" charset="0"/>
                <a:cs typeface="Arial" panose="020B0604020202020204" pitchFamily="34" charset="0"/>
              </a:rPr>
              <a:t>RADIOGRAPHIC</a:t>
            </a:r>
          </a:p>
        </p:txBody>
      </p:sp>
      <p:sp>
        <p:nvSpPr>
          <p:cNvPr id="28" name="TextBox 27">
            <a:extLst>
              <a:ext uri="{FF2B5EF4-FFF2-40B4-BE49-F238E27FC236}">
                <a16:creationId xmlns:a16="http://schemas.microsoft.com/office/drawing/2014/main" id="{8F81C497-EEDB-4FE1-8620-F4E1DDB5D39C}"/>
              </a:ext>
            </a:extLst>
          </p:cNvPr>
          <p:cNvSpPr txBox="1"/>
          <p:nvPr/>
        </p:nvSpPr>
        <p:spPr>
          <a:xfrm rot="16200000">
            <a:off x="7354051" y="4554168"/>
            <a:ext cx="11490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Mean change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from BL </a:t>
            </a:r>
          </a:p>
        </p:txBody>
      </p:sp>
      <p:graphicFrame>
        <p:nvGraphicFramePr>
          <p:cNvPr id="29" name="Chart 28">
            <a:extLst>
              <a:ext uri="{FF2B5EF4-FFF2-40B4-BE49-F238E27FC236}">
                <a16:creationId xmlns:a16="http://schemas.microsoft.com/office/drawing/2014/main" id="{F4A44FDE-7553-4873-BBCA-707B29797EC1}"/>
              </a:ext>
            </a:extLst>
          </p:cNvPr>
          <p:cNvGraphicFramePr/>
          <p:nvPr>
            <p:extLst/>
          </p:nvPr>
        </p:nvGraphicFramePr>
        <p:xfrm>
          <a:off x="10166363" y="4093054"/>
          <a:ext cx="1668087" cy="1444063"/>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29">
            <a:extLst>
              <a:ext uri="{FF2B5EF4-FFF2-40B4-BE49-F238E27FC236}">
                <a16:creationId xmlns:a16="http://schemas.microsoft.com/office/drawing/2014/main" id="{1871F277-2CE1-44E7-8396-59544BA7C37C}"/>
              </a:ext>
            </a:extLst>
          </p:cNvPr>
          <p:cNvSpPr txBox="1"/>
          <p:nvPr/>
        </p:nvSpPr>
        <p:spPr>
          <a:xfrm rot="16200000">
            <a:off x="9507564" y="4657122"/>
            <a:ext cx="114906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8" name="Rectangle 7">
            <a:extLst>
              <a:ext uri="{FF2B5EF4-FFF2-40B4-BE49-F238E27FC236}">
                <a16:creationId xmlns:a16="http://schemas.microsoft.com/office/drawing/2014/main" id="{163689C6-E28D-4EE3-96CB-B2B1E36877FE}"/>
              </a:ext>
            </a:extLst>
          </p:cNvPr>
          <p:cNvSpPr/>
          <p:nvPr/>
        </p:nvSpPr>
        <p:spPr>
          <a:xfrm>
            <a:off x="9908698" y="3728809"/>
            <a:ext cx="213390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Arial"/>
                <a:ea typeface="+mn-ea"/>
                <a:cs typeface="+mn-cs"/>
              </a:rPr>
              <a:t>mTSS</a:t>
            </a:r>
            <a:r>
              <a:rPr kumimoji="0" lang="en-GB" sz="1200" b="1" i="0" u="none" strike="noStrike" kern="1200" cap="none" spc="0" normalizeH="0" baseline="0" noProof="0" dirty="0">
                <a:ln>
                  <a:noFill/>
                </a:ln>
                <a:solidFill>
                  <a:prstClr val="black"/>
                </a:solidFill>
                <a:effectLst/>
                <a:uLnTx/>
                <a:uFillTx/>
                <a:latin typeface="Arial"/>
                <a:ea typeface="+mn-ea"/>
                <a:cs typeface="+mn-cs"/>
              </a:rPr>
              <a:t> non-</a:t>
            </a:r>
            <a:r>
              <a:rPr kumimoji="0" lang="en-GB" sz="1200" b="1" i="0" u="none" strike="noStrike" kern="1200" cap="none" spc="0" normalizeH="0" baseline="0" noProof="0" dirty="0" err="1">
                <a:ln>
                  <a:noFill/>
                </a:ln>
                <a:solidFill>
                  <a:prstClr val="black"/>
                </a:solidFill>
                <a:effectLst/>
                <a:uLnTx/>
                <a:uFillTx/>
                <a:latin typeface="Arial"/>
                <a:ea typeface="+mn-ea"/>
                <a:cs typeface="+mn-cs"/>
              </a:rPr>
              <a:t>progression</a:t>
            </a:r>
            <a:r>
              <a:rPr kumimoji="0" lang="en-GB" sz="1200" b="1" i="0" u="none" strike="noStrike" kern="1200" cap="none" spc="0" normalizeH="0" baseline="30000" noProof="0" dirty="0" err="1">
                <a:ln>
                  <a:noFill/>
                </a:ln>
                <a:solidFill>
                  <a:prstClr val="black"/>
                </a:solidFill>
                <a:effectLst/>
                <a:uLnTx/>
                <a:uFillTx/>
                <a:latin typeface="Arial"/>
                <a:ea typeface="+mn-ea"/>
                <a:cs typeface="+mn-cs"/>
              </a:rPr>
              <a:t>b</a:t>
            </a:r>
            <a:r>
              <a:rPr kumimoji="0" lang="en-US" sz="1200" b="1" i="0" u="none" strike="noStrike" kern="1200" cap="none" spc="0" normalizeH="0" baseline="30000" noProof="0" dirty="0">
                <a:ln>
                  <a:noFill/>
                </a:ln>
                <a:solidFill>
                  <a:prstClr val="black"/>
                </a:solidFill>
                <a:effectLst/>
                <a:uLnTx/>
                <a:uFillTx/>
                <a:latin typeface="Arial"/>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8E37925-A7C4-4054-BB01-6367BBC27B32}"/>
              </a:ext>
            </a:extLst>
          </p:cNvPr>
          <p:cNvSpPr/>
          <p:nvPr/>
        </p:nvSpPr>
        <p:spPr>
          <a:xfrm>
            <a:off x="8772752" y="3728809"/>
            <a:ext cx="7757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mTSS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9CEC44D6-114F-4E37-ADB3-20CFB8D39CDD}"/>
              </a:ext>
            </a:extLst>
          </p:cNvPr>
          <p:cNvSpPr txBox="1"/>
          <p:nvPr/>
        </p:nvSpPr>
        <p:spPr>
          <a:xfrm rot="16200000">
            <a:off x="7121934" y="2138796"/>
            <a:ext cx="1567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Change from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BL in </a:t>
            </a:r>
            <a:r>
              <a:rPr kumimoji="0" lang="en-US" sz="1200" b="0" i="0" u="none" strike="noStrike" kern="1200" cap="none" spc="0" normalizeH="0" baseline="0" noProof="0" dirty="0" err="1">
                <a:ln>
                  <a:noFill/>
                </a:ln>
                <a:solidFill>
                  <a:prstClr val="black"/>
                </a:solidFill>
                <a:effectLst/>
                <a:uLnTx/>
                <a:uFillTx/>
                <a:latin typeface="Arial"/>
                <a:ea typeface="+mn-ea"/>
                <a:cs typeface="+mn-cs"/>
              </a:rPr>
              <a:t>mTSS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6687A25C-B050-43EE-A3C4-251299933641}"/>
              </a:ext>
            </a:extLst>
          </p:cNvPr>
          <p:cNvSpPr/>
          <p:nvPr/>
        </p:nvSpPr>
        <p:spPr>
          <a:xfrm>
            <a:off x="9230207" y="3316652"/>
            <a:ext cx="1726337" cy="184666"/>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Cumulative probability</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74F36804-FD9C-457A-8042-0B6A0E29E878}"/>
              </a:ext>
            </a:extLst>
          </p:cNvPr>
          <p:cNvSpPr/>
          <p:nvPr/>
        </p:nvSpPr>
        <p:spPr>
          <a:xfrm>
            <a:off x="8461879" y="1942668"/>
            <a:ext cx="3292961" cy="739140"/>
          </a:xfrm>
          <a:custGeom>
            <a:avLst/>
            <a:gdLst>
              <a:gd name="connsiteX0" fmla="*/ 0 w 3520440"/>
              <a:gd name="connsiteY0" fmla="*/ 739140 h 739140"/>
              <a:gd name="connsiteX1" fmla="*/ 38100 w 3520440"/>
              <a:gd name="connsiteY1" fmla="*/ 601980 h 739140"/>
              <a:gd name="connsiteX2" fmla="*/ 124460 w 3520440"/>
              <a:gd name="connsiteY2" fmla="*/ 601980 h 739140"/>
              <a:gd name="connsiteX3" fmla="*/ 137160 w 3520440"/>
              <a:gd name="connsiteY3" fmla="*/ 533400 h 739140"/>
              <a:gd name="connsiteX4" fmla="*/ 3147060 w 3520440"/>
              <a:gd name="connsiteY4" fmla="*/ 533400 h 739140"/>
              <a:gd name="connsiteX5" fmla="*/ 3164840 w 3520440"/>
              <a:gd name="connsiteY5" fmla="*/ 469900 h 739140"/>
              <a:gd name="connsiteX6" fmla="*/ 3388360 w 3520440"/>
              <a:gd name="connsiteY6" fmla="*/ 469900 h 739140"/>
              <a:gd name="connsiteX7" fmla="*/ 3411220 w 3520440"/>
              <a:gd name="connsiteY7" fmla="*/ 403860 h 739140"/>
              <a:gd name="connsiteX8" fmla="*/ 3474720 w 3520440"/>
              <a:gd name="connsiteY8" fmla="*/ 403860 h 739140"/>
              <a:gd name="connsiteX9" fmla="*/ 3502660 w 3520440"/>
              <a:gd name="connsiteY9" fmla="*/ 71120 h 739140"/>
              <a:gd name="connsiteX10" fmla="*/ 3520440 w 3520440"/>
              <a:gd name="connsiteY10" fmla="*/ 0 h 7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440" h="739140">
                <a:moveTo>
                  <a:pt x="0" y="739140"/>
                </a:moveTo>
                <a:lnTo>
                  <a:pt x="38100" y="601980"/>
                </a:lnTo>
                <a:lnTo>
                  <a:pt x="124460" y="601980"/>
                </a:lnTo>
                <a:lnTo>
                  <a:pt x="137160" y="533400"/>
                </a:lnTo>
                <a:lnTo>
                  <a:pt x="3147060" y="533400"/>
                </a:lnTo>
                <a:lnTo>
                  <a:pt x="3164840" y="469900"/>
                </a:lnTo>
                <a:lnTo>
                  <a:pt x="3388360" y="469900"/>
                </a:lnTo>
                <a:lnTo>
                  <a:pt x="3411220" y="403860"/>
                </a:lnTo>
                <a:lnTo>
                  <a:pt x="3474720" y="403860"/>
                </a:lnTo>
                <a:lnTo>
                  <a:pt x="3502660" y="71120"/>
                </a:lnTo>
                <a:lnTo>
                  <a:pt x="352044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DEC1E751-9914-4CF5-AEEA-B21BF025FA1C}"/>
              </a:ext>
            </a:extLst>
          </p:cNvPr>
          <p:cNvSpPr/>
          <p:nvPr/>
        </p:nvSpPr>
        <p:spPr>
          <a:xfrm>
            <a:off x="8466641" y="1940351"/>
            <a:ext cx="3285840" cy="1066800"/>
          </a:xfrm>
          <a:custGeom>
            <a:avLst/>
            <a:gdLst>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159760 w 3512820"/>
              <a:gd name="connsiteY7" fmla="*/ 467360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137535 w 3512820"/>
              <a:gd name="connsiteY7" fmla="*/ 530543 h 1066800"/>
              <a:gd name="connsiteX8" fmla="*/ 3347084 w 3512820"/>
              <a:gd name="connsiteY8" fmla="*/ 484822 h 1066800"/>
              <a:gd name="connsiteX9" fmla="*/ 3502660 w 3512820"/>
              <a:gd name="connsiteY9" fmla="*/ 467360 h 1066800"/>
              <a:gd name="connsiteX10" fmla="*/ 3512820 w 3512820"/>
              <a:gd name="connsiteY10"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32349"/>
              <a:gd name="connsiteY0" fmla="*/ 1066800 h 1066800"/>
              <a:gd name="connsiteX1" fmla="*/ 30480 w 3532349"/>
              <a:gd name="connsiteY1" fmla="*/ 670560 h 1066800"/>
              <a:gd name="connsiteX2" fmla="*/ 55880 w 3532349"/>
              <a:gd name="connsiteY2" fmla="*/ 670560 h 1066800"/>
              <a:gd name="connsiteX3" fmla="*/ 66040 w 3532349"/>
              <a:gd name="connsiteY3" fmla="*/ 601980 h 1066800"/>
              <a:gd name="connsiteX4" fmla="*/ 142240 w 3532349"/>
              <a:gd name="connsiteY4" fmla="*/ 601980 h 1066800"/>
              <a:gd name="connsiteX5" fmla="*/ 162560 w 3532349"/>
              <a:gd name="connsiteY5" fmla="*/ 535940 h 1066800"/>
              <a:gd name="connsiteX6" fmla="*/ 3139440 w 3532349"/>
              <a:gd name="connsiteY6" fmla="*/ 535940 h 1066800"/>
              <a:gd name="connsiteX7" fmla="*/ 3502660 w 3532349"/>
              <a:gd name="connsiteY7" fmla="*/ 467360 h 1066800"/>
              <a:gd name="connsiteX8" fmla="*/ 3512820 w 3532349"/>
              <a:gd name="connsiteY8"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502660 w 3512820"/>
              <a:gd name="connsiteY7" fmla="*/ 467360 h 1066800"/>
              <a:gd name="connsiteX8" fmla="*/ 3512820 w 3512820"/>
              <a:gd name="connsiteY8"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502660 w 3512820"/>
              <a:gd name="connsiteY7" fmla="*/ 467360 h 1066800"/>
              <a:gd name="connsiteX8" fmla="*/ 3512820 w 3512820"/>
              <a:gd name="connsiteY8"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139440 w 3517996"/>
              <a:gd name="connsiteY6" fmla="*/ 535940 h 1066800"/>
              <a:gd name="connsiteX7" fmla="*/ 3335973 w 3517996"/>
              <a:gd name="connsiteY7" fmla="*/ 543243 h 1066800"/>
              <a:gd name="connsiteX8" fmla="*/ 3502660 w 3517996"/>
              <a:gd name="connsiteY8" fmla="*/ 467360 h 1066800"/>
              <a:gd name="connsiteX9" fmla="*/ 3512820 w 3517996"/>
              <a:gd name="connsiteY9"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335973 w 3517996"/>
              <a:gd name="connsiteY6" fmla="*/ 543243 h 1066800"/>
              <a:gd name="connsiteX7" fmla="*/ 3502660 w 3517996"/>
              <a:gd name="connsiteY7" fmla="*/ 467360 h 1066800"/>
              <a:gd name="connsiteX8" fmla="*/ 3512820 w 3517996"/>
              <a:gd name="connsiteY8"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335973 w 3517996"/>
              <a:gd name="connsiteY6" fmla="*/ 543243 h 1066800"/>
              <a:gd name="connsiteX7" fmla="*/ 3502660 w 3517996"/>
              <a:gd name="connsiteY7" fmla="*/ 467360 h 1066800"/>
              <a:gd name="connsiteX8" fmla="*/ 3512820 w 3517996"/>
              <a:gd name="connsiteY8"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60 w 3517089"/>
              <a:gd name="connsiteY8" fmla="*/ 467360 h 1066800"/>
              <a:gd name="connsiteX9" fmla="*/ 3512820 w 3517089"/>
              <a:gd name="connsiteY9"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60 w 3517089"/>
              <a:gd name="connsiteY8" fmla="*/ 467360 h 1066800"/>
              <a:gd name="connsiteX9" fmla="*/ 3512820 w 3517089"/>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335973 w 3512820"/>
              <a:gd name="connsiteY6" fmla="*/ 543243 h 1066800"/>
              <a:gd name="connsiteX7" fmla="*/ 3348673 w 3512820"/>
              <a:gd name="connsiteY7" fmla="*/ 486093 h 1066800"/>
              <a:gd name="connsiteX8" fmla="*/ 3482022 w 3512820"/>
              <a:gd name="connsiteY8" fmla="*/ 470535 h 1066800"/>
              <a:gd name="connsiteX9" fmla="*/ 3512820 w 3512820"/>
              <a:gd name="connsiteY9"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59 w 3517089"/>
              <a:gd name="connsiteY8" fmla="*/ 480060 h 1066800"/>
              <a:gd name="connsiteX9" fmla="*/ 3512820 w 3517089"/>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335973 w 3512820"/>
              <a:gd name="connsiteY6" fmla="*/ 543243 h 1066800"/>
              <a:gd name="connsiteX7" fmla="*/ 3348673 w 3512820"/>
              <a:gd name="connsiteY7" fmla="*/ 486093 h 1066800"/>
              <a:gd name="connsiteX8" fmla="*/ 3502659 w 3512820"/>
              <a:gd name="connsiteY8" fmla="*/ 480060 h 1066800"/>
              <a:gd name="connsiteX9" fmla="*/ 3512820 w 3512820"/>
              <a:gd name="connsiteY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2820" h="1066800">
                <a:moveTo>
                  <a:pt x="0" y="1066800"/>
                </a:moveTo>
                <a:lnTo>
                  <a:pt x="30480" y="670560"/>
                </a:lnTo>
                <a:lnTo>
                  <a:pt x="55880" y="670560"/>
                </a:lnTo>
                <a:lnTo>
                  <a:pt x="66040" y="601980"/>
                </a:lnTo>
                <a:lnTo>
                  <a:pt x="142240" y="601980"/>
                </a:lnTo>
                <a:lnTo>
                  <a:pt x="162560" y="535940"/>
                </a:lnTo>
                <a:lnTo>
                  <a:pt x="3335973" y="543243"/>
                </a:lnTo>
                <a:cubicBezTo>
                  <a:pt x="3355023" y="534247"/>
                  <a:pt x="3329623" y="495089"/>
                  <a:pt x="3348673" y="486093"/>
                </a:cubicBezTo>
                <a:lnTo>
                  <a:pt x="3502659" y="480060"/>
                </a:lnTo>
                <a:lnTo>
                  <a:pt x="35128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6D01EE80-5AE0-4D3E-90B6-48D0E33D4525}"/>
              </a:ext>
            </a:extLst>
          </p:cNvPr>
          <p:cNvSpPr/>
          <p:nvPr/>
        </p:nvSpPr>
        <p:spPr>
          <a:xfrm>
            <a:off x="8448864" y="1849213"/>
            <a:ext cx="3310217" cy="1157923"/>
          </a:xfrm>
          <a:custGeom>
            <a:avLst/>
            <a:gdLst>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24860 w 3512820"/>
              <a:gd name="connsiteY9" fmla="*/ 596900 h 1127760"/>
              <a:gd name="connsiteX10" fmla="*/ 3350260 w 3512820"/>
              <a:gd name="connsiteY10" fmla="*/ 530860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80422 w 3512820"/>
              <a:gd name="connsiteY9" fmla="*/ 590550 h 1127760"/>
              <a:gd name="connsiteX10" fmla="*/ 3350260 w 3512820"/>
              <a:gd name="connsiteY10" fmla="*/ 530860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80422 w 3512820"/>
              <a:gd name="connsiteY9" fmla="*/ 590550 h 1127760"/>
              <a:gd name="connsiteX10" fmla="*/ 3383597 w 3512820"/>
              <a:gd name="connsiteY10" fmla="*/ 532448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22028"/>
              <a:gd name="connsiteY0" fmla="*/ 1127760 h 1127760"/>
              <a:gd name="connsiteX1" fmla="*/ 22860 w 3522028"/>
              <a:gd name="connsiteY1" fmla="*/ 1064260 h 1127760"/>
              <a:gd name="connsiteX2" fmla="*/ 43180 w 3522028"/>
              <a:gd name="connsiteY2" fmla="*/ 805180 h 1127760"/>
              <a:gd name="connsiteX3" fmla="*/ 55880 w 3522028"/>
              <a:gd name="connsiteY3" fmla="*/ 805180 h 1127760"/>
              <a:gd name="connsiteX4" fmla="*/ 71120 w 3522028"/>
              <a:gd name="connsiteY4" fmla="*/ 736600 h 1127760"/>
              <a:gd name="connsiteX5" fmla="*/ 96520 w 3522028"/>
              <a:gd name="connsiteY5" fmla="*/ 736600 h 1127760"/>
              <a:gd name="connsiteX6" fmla="*/ 119380 w 3522028"/>
              <a:gd name="connsiteY6" fmla="*/ 665480 h 1127760"/>
              <a:gd name="connsiteX7" fmla="*/ 314960 w 3522028"/>
              <a:gd name="connsiteY7" fmla="*/ 665480 h 1127760"/>
              <a:gd name="connsiteX8" fmla="*/ 337820 w 3522028"/>
              <a:gd name="connsiteY8" fmla="*/ 596900 h 1127760"/>
              <a:gd name="connsiteX9" fmla="*/ 3380422 w 3522028"/>
              <a:gd name="connsiteY9" fmla="*/ 590550 h 1127760"/>
              <a:gd name="connsiteX10" fmla="*/ 3383597 w 3522028"/>
              <a:gd name="connsiteY10" fmla="*/ 532448 h 1127760"/>
              <a:gd name="connsiteX11" fmla="*/ 3522028 w 3522028"/>
              <a:gd name="connsiteY11" fmla="*/ 529272 h 1127760"/>
              <a:gd name="connsiteX12" fmla="*/ 3500120 w 3522028"/>
              <a:gd name="connsiteY12" fmla="*/ 411480 h 1127760"/>
              <a:gd name="connsiteX13" fmla="*/ 3512820 w 3522028"/>
              <a:gd name="connsiteY13" fmla="*/ 0 h 1127760"/>
              <a:gd name="connsiteX0" fmla="*/ 0 w 3563620"/>
              <a:gd name="connsiteY0" fmla="*/ 1127760 h 1127760"/>
              <a:gd name="connsiteX1" fmla="*/ 22860 w 3563620"/>
              <a:gd name="connsiteY1" fmla="*/ 1064260 h 1127760"/>
              <a:gd name="connsiteX2" fmla="*/ 43180 w 3563620"/>
              <a:gd name="connsiteY2" fmla="*/ 805180 h 1127760"/>
              <a:gd name="connsiteX3" fmla="*/ 55880 w 3563620"/>
              <a:gd name="connsiteY3" fmla="*/ 805180 h 1127760"/>
              <a:gd name="connsiteX4" fmla="*/ 71120 w 3563620"/>
              <a:gd name="connsiteY4" fmla="*/ 736600 h 1127760"/>
              <a:gd name="connsiteX5" fmla="*/ 96520 w 3563620"/>
              <a:gd name="connsiteY5" fmla="*/ 736600 h 1127760"/>
              <a:gd name="connsiteX6" fmla="*/ 119380 w 3563620"/>
              <a:gd name="connsiteY6" fmla="*/ 665480 h 1127760"/>
              <a:gd name="connsiteX7" fmla="*/ 314960 w 3563620"/>
              <a:gd name="connsiteY7" fmla="*/ 665480 h 1127760"/>
              <a:gd name="connsiteX8" fmla="*/ 337820 w 3563620"/>
              <a:gd name="connsiteY8" fmla="*/ 596900 h 1127760"/>
              <a:gd name="connsiteX9" fmla="*/ 3380422 w 3563620"/>
              <a:gd name="connsiteY9" fmla="*/ 590550 h 1127760"/>
              <a:gd name="connsiteX10" fmla="*/ 3383597 w 3563620"/>
              <a:gd name="connsiteY10" fmla="*/ 532448 h 1127760"/>
              <a:gd name="connsiteX11" fmla="*/ 3522028 w 3563620"/>
              <a:gd name="connsiteY11" fmla="*/ 529272 h 1127760"/>
              <a:gd name="connsiteX12" fmla="*/ 3563620 w 3563620"/>
              <a:gd name="connsiteY12" fmla="*/ 395605 h 1127760"/>
              <a:gd name="connsiteX13" fmla="*/ 3512820 w 3563620"/>
              <a:gd name="connsiteY13" fmla="*/ 0 h 1127760"/>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63620 w 3565207"/>
              <a:gd name="connsiteY12" fmla="*/ 425768 h 1157923"/>
              <a:gd name="connsiteX13" fmla="*/ 3565207 w 3565207"/>
              <a:gd name="connsiteY13" fmla="*/ 0 h 1157923"/>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47745 w 3565207"/>
              <a:gd name="connsiteY12" fmla="*/ 432118 h 1157923"/>
              <a:gd name="connsiteX13" fmla="*/ 3565207 w 3565207"/>
              <a:gd name="connsiteY13" fmla="*/ 0 h 1157923"/>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35045 w 3565207"/>
              <a:gd name="connsiteY12" fmla="*/ 432118 h 1157923"/>
              <a:gd name="connsiteX13" fmla="*/ 3565207 w 3565207"/>
              <a:gd name="connsiteY13" fmla="*/ 0 h 115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5207" h="1157923">
                <a:moveTo>
                  <a:pt x="0" y="1157923"/>
                </a:moveTo>
                <a:lnTo>
                  <a:pt x="22860" y="1094423"/>
                </a:lnTo>
                <a:lnTo>
                  <a:pt x="43180" y="835343"/>
                </a:lnTo>
                <a:lnTo>
                  <a:pt x="55880" y="835343"/>
                </a:lnTo>
                <a:lnTo>
                  <a:pt x="71120" y="766763"/>
                </a:lnTo>
                <a:lnTo>
                  <a:pt x="96520" y="766763"/>
                </a:lnTo>
                <a:lnTo>
                  <a:pt x="119380" y="695643"/>
                </a:lnTo>
                <a:lnTo>
                  <a:pt x="314960" y="695643"/>
                </a:lnTo>
                <a:lnTo>
                  <a:pt x="337820" y="627063"/>
                </a:lnTo>
                <a:lnTo>
                  <a:pt x="3380422" y="620713"/>
                </a:lnTo>
                <a:lnTo>
                  <a:pt x="3383597" y="562611"/>
                </a:lnTo>
                <a:lnTo>
                  <a:pt x="3522028" y="559435"/>
                </a:lnTo>
                <a:lnTo>
                  <a:pt x="3535045" y="432118"/>
                </a:lnTo>
                <a:lnTo>
                  <a:pt x="3565207" y="0"/>
                </a:lnTo>
              </a:path>
            </a:pathLst>
          </a:custGeom>
          <a:ln w="19050">
            <a:solidFill>
              <a:srgbClr val="00CC99"/>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0" name="Group 69">
            <a:extLst>
              <a:ext uri="{FF2B5EF4-FFF2-40B4-BE49-F238E27FC236}">
                <a16:creationId xmlns:a16="http://schemas.microsoft.com/office/drawing/2014/main" id="{A5D9E7A0-4AD7-47CA-BCCA-EEF63DD170F7}"/>
              </a:ext>
            </a:extLst>
          </p:cNvPr>
          <p:cNvGrpSpPr/>
          <p:nvPr/>
        </p:nvGrpSpPr>
        <p:grpSpPr>
          <a:xfrm>
            <a:off x="8747677" y="1563348"/>
            <a:ext cx="1685186" cy="587887"/>
            <a:chOff x="1690889" y="4215583"/>
            <a:chExt cx="1814998" cy="757454"/>
          </a:xfrm>
        </p:grpSpPr>
        <p:sp>
          <p:nvSpPr>
            <p:cNvPr id="71" name="Rectangle 70">
              <a:extLst>
                <a:ext uri="{FF2B5EF4-FFF2-40B4-BE49-F238E27FC236}">
                  <a16:creationId xmlns:a16="http://schemas.microsoft.com/office/drawing/2014/main" id="{9DFD42E3-55E2-48F5-B077-624D9EE116E2}"/>
                </a:ext>
              </a:extLst>
            </p:cNvPr>
            <p:cNvSpPr/>
            <p:nvPr/>
          </p:nvSpPr>
          <p:spPr>
            <a:xfrm>
              <a:off x="1937829" y="4215583"/>
              <a:ext cx="9733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MTX-Mono</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04871D46-7652-4B52-BEC0-D39B53D8E6B7}"/>
                </a:ext>
              </a:extLst>
            </p:cNvPr>
            <p:cNvSpPr/>
            <p:nvPr/>
          </p:nvSpPr>
          <p:spPr>
            <a:xfrm>
              <a:off x="1937829" y="4456202"/>
              <a:ext cx="9557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ETN-Mono</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CB95AF60-69BE-477F-AC04-AEBA137531C3}"/>
                </a:ext>
              </a:extLst>
            </p:cNvPr>
            <p:cNvSpPr/>
            <p:nvPr/>
          </p:nvSpPr>
          <p:spPr>
            <a:xfrm>
              <a:off x="1937829" y="4696038"/>
              <a:ext cx="156805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ETN + MTX Combo</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FB756B7D-DEC2-407C-B588-DE887188E072}"/>
                </a:ext>
              </a:extLst>
            </p:cNvPr>
            <p:cNvSpPr/>
            <p:nvPr/>
          </p:nvSpPr>
          <p:spPr>
            <a:xfrm flipV="1">
              <a:off x="1690889" y="4343316"/>
              <a:ext cx="274320" cy="45719"/>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C268DB83-CC90-4FF0-9A4D-C6ECBF355392}"/>
                </a:ext>
              </a:extLst>
            </p:cNvPr>
            <p:cNvSpPr/>
            <p:nvPr/>
          </p:nvSpPr>
          <p:spPr>
            <a:xfrm>
              <a:off x="1709940" y="4625683"/>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E36527CF-2CDB-4DD0-BE05-050F701351A2}"/>
                </a:ext>
              </a:extLst>
            </p:cNvPr>
            <p:cNvSpPr/>
            <p:nvPr/>
          </p:nvSpPr>
          <p:spPr>
            <a:xfrm>
              <a:off x="1702320" y="4870172"/>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1E4CE5BF-C8EC-4E96-A913-3BEE050DF625}"/>
              </a:ext>
            </a:extLst>
          </p:cNvPr>
          <p:cNvSpPr txBox="1"/>
          <p:nvPr/>
        </p:nvSpPr>
        <p:spPr>
          <a:xfrm>
            <a:off x="1782685" y="2031465"/>
            <a:ext cx="3310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39" name="TextBox 38">
            <a:extLst>
              <a:ext uri="{FF2B5EF4-FFF2-40B4-BE49-F238E27FC236}">
                <a16:creationId xmlns:a16="http://schemas.microsoft.com/office/drawing/2014/main" id="{19E3D662-1882-474E-B1B8-BFEB11F19A95}"/>
              </a:ext>
            </a:extLst>
          </p:cNvPr>
          <p:cNvSpPr txBox="1"/>
          <p:nvPr/>
        </p:nvSpPr>
        <p:spPr>
          <a:xfrm>
            <a:off x="11327031" y="3926210"/>
            <a:ext cx="2679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0531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883">
              <a:srgbClr val="C8D1E1"/>
            </a:gs>
            <a:gs pos="20354">
              <a:schemeClr val="accent1">
                <a:lumMod val="40000"/>
                <a:lumOff val="60000"/>
              </a:schemeClr>
            </a:gs>
            <a:gs pos="8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FDC8-E0A8-4F8A-9E25-EF30CD1F97B2}"/>
              </a:ext>
            </a:extLst>
          </p:cNvPr>
          <p:cNvSpPr>
            <a:spLocks noGrp="1"/>
          </p:cNvSpPr>
          <p:nvPr>
            <p:ph type="title"/>
          </p:nvPr>
        </p:nvSpPr>
        <p:spPr/>
        <p:txBody>
          <a:bodyPr/>
          <a:lstStyle/>
          <a:p>
            <a:r>
              <a:rPr lang="en-US" dirty="0"/>
              <a:t>SLE</a:t>
            </a:r>
          </a:p>
        </p:txBody>
      </p:sp>
    </p:spTree>
    <p:extLst>
      <p:ext uri="{BB962C8B-B14F-4D97-AF65-F5344CB8AC3E}">
        <p14:creationId xmlns:p14="http://schemas.microsoft.com/office/powerpoint/2010/main" val="372179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JAKNIBS are Hot!!</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r>
              <a:rPr lang="en-US" dirty="0"/>
              <a:t>Tofacitinib approved for use in </a:t>
            </a:r>
            <a:r>
              <a:rPr lang="en-US" dirty="0" err="1"/>
              <a:t>PsA</a:t>
            </a:r>
            <a:r>
              <a:rPr lang="en-US" dirty="0"/>
              <a:t> and Ulcerative Colitis</a:t>
            </a:r>
          </a:p>
          <a:p>
            <a:r>
              <a:rPr lang="en-US" dirty="0" err="1"/>
              <a:t>Baricitinib</a:t>
            </a:r>
            <a:r>
              <a:rPr lang="en-US" dirty="0"/>
              <a:t> approved for use in RA</a:t>
            </a:r>
          </a:p>
        </p:txBody>
      </p:sp>
    </p:spTree>
    <p:extLst>
      <p:ext uri="{BB962C8B-B14F-4D97-AF65-F5344CB8AC3E}">
        <p14:creationId xmlns:p14="http://schemas.microsoft.com/office/powerpoint/2010/main" val="148324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Validation of new EULAR/ACR SLE classification criteria</a:t>
            </a:r>
          </a:p>
        </p:txBody>
      </p:sp>
      <p:sp>
        <p:nvSpPr>
          <p:cNvPr id="5" name="Content Placeholder 4"/>
          <p:cNvSpPr>
            <a:spLocks noGrp="1"/>
          </p:cNvSpPr>
          <p:nvPr>
            <p:ph sz="half" idx="1"/>
          </p:nvPr>
        </p:nvSpPr>
        <p:spPr/>
        <p:txBody>
          <a:bodyPr/>
          <a:lstStyle/>
          <a:p>
            <a:r>
              <a:rPr lang="en-US" sz="1800" noProof="0" dirty="0"/>
              <a:t>23 international SLE centers</a:t>
            </a:r>
          </a:p>
          <a:p>
            <a:r>
              <a:rPr lang="en-US" sz="1800" noProof="0" dirty="0"/>
              <a:t>Diagnoses verified for 1193 SLE and</a:t>
            </a:r>
            <a:br>
              <a:rPr lang="en-US" sz="1800" noProof="0" dirty="0"/>
            </a:br>
            <a:r>
              <a:rPr lang="en-US" sz="1800" noProof="0" dirty="0"/>
              <a:t>1059 non-SLE patients</a:t>
            </a:r>
          </a:p>
          <a:p>
            <a:pPr lvl="1"/>
            <a:r>
              <a:rPr lang="en-US" sz="1600" noProof="0" dirty="0"/>
              <a:t>Derivation cohort: 500 random </a:t>
            </a:r>
            <a:br>
              <a:rPr lang="en-US" sz="1600" noProof="0" dirty="0"/>
            </a:br>
            <a:r>
              <a:rPr lang="en-US" sz="1600" noProof="0" dirty="0"/>
              <a:t>SLE and non-SLE patients</a:t>
            </a:r>
          </a:p>
          <a:p>
            <a:pPr lvl="1"/>
            <a:r>
              <a:rPr lang="en-US" sz="1600" noProof="0" dirty="0"/>
              <a:t>Validation cohort: rest of SLE</a:t>
            </a:r>
            <a:br>
              <a:rPr lang="en-US" sz="1600" noProof="0" dirty="0"/>
            </a:br>
            <a:r>
              <a:rPr lang="en-US" sz="1600" noProof="0" dirty="0"/>
              <a:t>and non-SLE patients</a:t>
            </a:r>
          </a:p>
          <a:p>
            <a:endParaRPr lang="en-US" noProof="0" dirty="0"/>
          </a:p>
        </p:txBody>
      </p:sp>
      <p:graphicFrame>
        <p:nvGraphicFramePr>
          <p:cNvPr id="8" name="Content Placeholder 2"/>
          <p:cNvGraphicFramePr>
            <a:graphicFrameLocks noGrp="1"/>
          </p:cNvGraphicFramePr>
          <p:nvPr>
            <p:ph sz="half" idx="2"/>
            <p:extLst/>
          </p:nvPr>
        </p:nvGraphicFramePr>
        <p:xfrm>
          <a:off x="4626496" y="2120476"/>
          <a:ext cx="7218807" cy="3268218"/>
        </p:xfrm>
        <a:graphic>
          <a:graphicData uri="http://schemas.openxmlformats.org/drawingml/2006/table">
            <a:tbl>
              <a:tblPr firstRow="1" bandRow="1">
                <a:tableStyleId>{073A0DAA-6AF3-43AB-8588-CEC1D06C72B9}</a:tableStyleId>
              </a:tblPr>
              <a:tblGrid>
                <a:gridCol w="1528119">
                  <a:extLst>
                    <a:ext uri="{9D8B030D-6E8A-4147-A177-3AD203B41FA5}">
                      <a16:colId xmlns:a16="http://schemas.microsoft.com/office/drawing/2014/main" val="2159312905"/>
                    </a:ext>
                  </a:extLst>
                </a:gridCol>
                <a:gridCol w="1080120">
                  <a:extLst>
                    <a:ext uri="{9D8B030D-6E8A-4147-A177-3AD203B41FA5}">
                      <a16:colId xmlns:a16="http://schemas.microsoft.com/office/drawing/2014/main" val="1268628079"/>
                    </a:ext>
                  </a:extLst>
                </a:gridCol>
                <a:gridCol w="936104">
                  <a:extLst>
                    <a:ext uri="{9D8B030D-6E8A-4147-A177-3AD203B41FA5}">
                      <a16:colId xmlns:a16="http://schemas.microsoft.com/office/drawing/2014/main" val="1113522450"/>
                    </a:ext>
                  </a:extLst>
                </a:gridCol>
                <a:gridCol w="1080120">
                  <a:extLst>
                    <a:ext uri="{9D8B030D-6E8A-4147-A177-3AD203B41FA5}">
                      <a16:colId xmlns:a16="http://schemas.microsoft.com/office/drawing/2014/main" val="2769934439"/>
                    </a:ext>
                  </a:extLst>
                </a:gridCol>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6152">
                  <a:extLst>
                    <a:ext uri="{9D8B030D-6E8A-4147-A177-3AD203B41FA5}">
                      <a16:colId xmlns:a16="http://schemas.microsoft.com/office/drawing/2014/main" val="20002"/>
                    </a:ext>
                  </a:extLst>
                </a:gridCol>
              </a:tblGrid>
              <a:tr h="278130">
                <a:tc>
                  <a:txBody>
                    <a:bodyPr/>
                    <a:lstStyle/>
                    <a:p>
                      <a:pPr>
                        <a:lnSpc>
                          <a:spcPct val="90000"/>
                        </a:lnSpc>
                      </a:pPr>
                      <a:r>
                        <a:rPr lang="en-GB" sz="1200" dirty="0"/>
                        <a:t>Manifestation</a:t>
                      </a:r>
                    </a:p>
                  </a:txBody>
                  <a:tcPr marL="87653" marR="87653" marT="34290" marB="34290"/>
                </a:tc>
                <a:tc>
                  <a:txBody>
                    <a:bodyPr/>
                    <a:lstStyle/>
                    <a:p>
                      <a:pPr>
                        <a:lnSpc>
                          <a:spcPct val="90000"/>
                        </a:lnSpc>
                      </a:pPr>
                      <a:endParaRPr lang="en-GB" sz="1200" dirty="0"/>
                    </a:p>
                  </a:txBody>
                  <a:tcPr marL="87653" marR="87653" marT="34290" marB="34290"/>
                </a:tc>
                <a:tc>
                  <a:txBody>
                    <a:bodyPr/>
                    <a:lstStyle/>
                    <a:p>
                      <a:pPr algn="ctr">
                        <a:lnSpc>
                          <a:spcPct val="90000"/>
                        </a:lnSpc>
                      </a:pPr>
                      <a:r>
                        <a:rPr lang="en-GB" sz="1200" dirty="0"/>
                        <a:t>Points</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endParaRPr lang="en-GB" sz="1200" dirty="0"/>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Points</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endParaRPr lang="en-GB" sz="1200" dirty="0"/>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Points</a:t>
                      </a:r>
                    </a:p>
                  </a:txBody>
                  <a:tcPr marL="87653" marR="87653" marT="34290" marB="34290"/>
                </a:tc>
                <a:extLst>
                  <a:ext uri="{0D108BD9-81ED-4DB2-BD59-A6C34878D82A}">
                    <a16:rowId xmlns:a16="http://schemas.microsoft.com/office/drawing/2014/main" val="10000"/>
                  </a:ext>
                </a:extLst>
              </a:tr>
              <a:tr h="227373">
                <a:tc>
                  <a:txBody>
                    <a:bodyPr/>
                    <a:lstStyle/>
                    <a:p>
                      <a:pPr>
                        <a:lnSpc>
                          <a:spcPct val="90000"/>
                        </a:lnSpc>
                      </a:pPr>
                      <a:r>
                        <a:rPr lang="en-GB" sz="1200" b="1" dirty="0"/>
                        <a:t>Renal</a:t>
                      </a:r>
                    </a:p>
                  </a:txBody>
                  <a:tcPr marL="87653" marR="87653" marT="34290" marB="34290"/>
                </a:tc>
                <a:tc>
                  <a:txBody>
                    <a:bodyPr/>
                    <a:lstStyle/>
                    <a:p>
                      <a:pPr>
                        <a:lnSpc>
                          <a:spcPct val="90000"/>
                        </a:lnSpc>
                      </a:pPr>
                      <a:r>
                        <a:rPr lang="en-GB" sz="1200" dirty="0"/>
                        <a:t>Class 3/4</a:t>
                      </a:r>
                    </a:p>
                    <a:p>
                      <a:pPr>
                        <a:lnSpc>
                          <a:spcPct val="90000"/>
                        </a:lnSpc>
                      </a:pPr>
                      <a:r>
                        <a:rPr lang="en-GB" sz="1200" dirty="0"/>
                        <a:t>nephritis</a:t>
                      </a:r>
                    </a:p>
                  </a:txBody>
                  <a:tcPr marL="87653" marR="87653" marT="34290" marB="34290"/>
                </a:tc>
                <a:tc>
                  <a:txBody>
                    <a:bodyPr/>
                    <a:lstStyle/>
                    <a:p>
                      <a:pPr algn="ctr">
                        <a:lnSpc>
                          <a:spcPct val="90000"/>
                        </a:lnSpc>
                      </a:pPr>
                      <a:r>
                        <a:rPr lang="en-GB" sz="1200" dirty="0"/>
                        <a:t>10</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Class 2/5 nephritis</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8</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Proteinuria </a:t>
                      </a:r>
                      <a:br>
                        <a:rPr lang="en-GB" sz="1200" dirty="0"/>
                      </a:br>
                      <a:r>
                        <a:rPr lang="en-GB" sz="1200" dirty="0"/>
                        <a:t>≥0.5 g/d</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4</a:t>
                      </a:r>
                    </a:p>
                  </a:txBody>
                  <a:tcPr marL="87653" marR="87653" marT="34290" marB="34290"/>
                </a:tc>
                <a:extLst>
                  <a:ext uri="{0D108BD9-81ED-4DB2-BD59-A6C34878D82A}">
                    <a16:rowId xmlns:a16="http://schemas.microsoft.com/office/drawing/2014/main" val="10001"/>
                  </a:ext>
                </a:extLst>
              </a:tr>
              <a:tr h="0">
                <a:tc>
                  <a:txBody>
                    <a:bodyPr/>
                    <a:lstStyle/>
                    <a:p>
                      <a:pPr>
                        <a:lnSpc>
                          <a:spcPct val="90000"/>
                        </a:lnSpc>
                      </a:pPr>
                      <a:r>
                        <a:rPr lang="en-GB" sz="1200" b="1" dirty="0"/>
                        <a:t>Specific antibodies</a:t>
                      </a:r>
                    </a:p>
                  </a:txBody>
                  <a:tcPr marL="87653" marR="87653" marT="34290" marB="34290"/>
                </a:tc>
                <a:tc>
                  <a:txBody>
                    <a:bodyPr/>
                    <a:lstStyle/>
                    <a:p>
                      <a:pPr>
                        <a:lnSpc>
                          <a:spcPct val="90000"/>
                        </a:lnSpc>
                      </a:pPr>
                      <a:r>
                        <a:rPr lang="en-GB" sz="1200" dirty="0"/>
                        <a:t>Anti-Sm or</a:t>
                      </a:r>
                    </a:p>
                    <a:p>
                      <a:pPr>
                        <a:lnSpc>
                          <a:spcPct val="90000"/>
                        </a:lnSpc>
                      </a:pPr>
                      <a:r>
                        <a:rPr lang="en-GB" sz="1200" dirty="0"/>
                        <a:t>Anti-dsDNA</a:t>
                      </a:r>
                    </a:p>
                  </a:txBody>
                  <a:tcPr marL="87653" marR="87653" marT="34290" marB="34290"/>
                </a:tc>
                <a:tc>
                  <a:txBody>
                    <a:bodyPr/>
                    <a:lstStyle/>
                    <a:p>
                      <a:pPr algn="ctr">
                        <a:lnSpc>
                          <a:spcPct val="90000"/>
                        </a:lnSpc>
                      </a:pPr>
                      <a:r>
                        <a:rPr lang="en-GB" sz="1200" dirty="0"/>
                        <a:t>6</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2"/>
                  </a:ext>
                </a:extLst>
              </a:tr>
              <a:tr h="0">
                <a:tc>
                  <a:txBody>
                    <a:bodyPr/>
                    <a:lstStyle/>
                    <a:p>
                      <a:pPr>
                        <a:lnSpc>
                          <a:spcPct val="90000"/>
                        </a:lnSpc>
                      </a:pPr>
                      <a:r>
                        <a:rPr lang="en-GB" sz="1200" b="1" dirty="0"/>
                        <a:t>Mucocutaneous</a:t>
                      </a:r>
                    </a:p>
                  </a:txBody>
                  <a:tcPr marL="87653" marR="87653" marT="34290" marB="34290"/>
                </a:tc>
                <a:tc>
                  <a:txBody>
                    <a:bodyPr/>
                    <a:lstStyle/>
                    <a:p>
                      <a:pPr>
                        <a:lnSpc>
                          <a:spcPct val="90000"/>
                        </a:lnSpc>
                      </a:pPr>
                      <a:r>
                        <a:rPr lang="en-GB" sz="1200" dirty="0"/>
                        <a:t>ACLE</a:t>
                      </a:r>
                    </a:p>
                  </a:txBody>
                  <a:tcPr marL="87653" marR="87653" marT="34290" marB="34290"/>
                </a:tc>
                <a:tc>
                  <a:txBody>
                    <a:bodyPr/>
                    <a:lstStyle/>
                    <a:p>
                      <a:pPr algn="ctr">
                        <a:lnSpc>
                          <a:spcPct val="90000"/>
                        </a:lnSpc>
                      </a:pPr>
                      <a:r>
                        <a:rPr lang="en-GB" sz="1200" dirty="0"/>
                        <a:t>6</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SCLE</a:t>
                      </a:r>
                      <a:r>
                        <a:rPr lang="en-GB" sz="1200" baseline="0" dirty="0"/>
                        <a:t> or </a:t>
                      </a:r>
                      <a:r>
                        <a:rPr lang="en-GB" sz="1200" dirty="0"/>
                        <a:t>DLE</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4</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Alopecia</a:t>
                      </a:r>
                      <a:r>
                        <a:rPr lang="en-GB" sz="1200" baseline="0" dirty="0"/>
                        <a:t> or oral ulcers</a:t>
                      </a:r>
                      <a:endParaRPr lang="en-GB" sz="1200" dirty="0"/>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2</a:t>
                      </a:r>
                    </a:p>
                  </a:txBody>
                  <a:tcPr marL="87653" marR="87653" marT="34290" marB="34290"/>
                </a:tc>
                <a:extLst>
                  <a:ext uri="{0D108BD9-81ED-4DB2-BD59-A6C34878D82A}">
                    <a16:rowId xmlns:a16="http://schemas.microsoft.com/office/drawing/2014/main" val="10003"/>
                  </a:ext>
                </a:extLst>
              </a:tr>
              <a:tr h="98024">
                <a:tc>
                  <a:txBody>
                    <a:bodyPr/>
                    <a:lstStyle/>
                    <a:p>
                      <a:pPr>
                        <a:lnSpc>
                          <a:spcPct val="90000"/>
                        </a:lnSpc>
                      </a:pPr>
                      <a:r>
                        <a:rPr lang="en-GB" sz="1200" b="1" dirty="0"/>
                        <a:t>Serosa</a:t>
                      </a:r>
                    </a:p>
                  </a:txBody>
                  <a:tcPr marL="87653" marR="87653" marT="34290" marB="34290"/>
                </a:tc>
                <a:tc>
                  <a:txBody>
                    <a:bodyPr/>
                    <a:lstStyle/>
                    <a:p>
                      <a:pPr>
                        <a:lnSpc>
                          <a:spcPct val="90000"/>
                        </a:lnSpc>
                      </a:pPr>
                      <a:r>
                        <a:rPr lang="en-GB" sz="1200" dirty="0"/>
                        <a:t>Pericarditis</a:t>
                      </a:r>
                    </a:p>
                  </a:txBody>
                  <a:tcPr marL="87653" marR="87653" marT="34290" marB="34290"/>
                </a:tc>
                <a:tc>
                  <a:txBody>
                    <a:bodyPr/>
                    <a:lstStyle/>
                    <a:p>
                      <a:pPr algn="ctr">
                        <a:lnSpc>
                          <a:spcPct val="90000"/>
                        </a:lnSpc>
                      </a:pPr>
                      <a:r>
                        <a:rPr lang="en-GB" sz="1200" dirty="0"/>
                        <a:t>6</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Effusion</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5</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4"/>
                  </a:ext>
                </a:extLst>
              </a:tr>
              <a:tr h="125452">
                <a:tc>
                  <a:txBody>
                    <a:bodyPr/>
                    <a:lstStyle/>
                    <a:p>
                      <a:pPr>
                        <a:lnSpc>
                          <a:spcPct val="90000"/>
                        </a:lnSpc>
                      </a:pPr>
                      <a:r>
                        <a:rPr lang="en-GB" sz="1200" b="1" dirty="0"/>
                        <a:t>Musculoskeletal</a:t>
                      </a:r>
                    </a:p>
                  </a:txBody>
                  <a:tcPr marL="87653" marR="87653" marT="34290" marB="34290"/>
                </a:tc>
                <a:tc>
                  <a:txBody>
                    <a:bodyPr/>
                    <a:lstStyle/>
                    <a:p>
                      <a:pPr>
                        <a:lnSpc>
                          <a:spcPct val="90000"/>
                        </a:lnSpc>
                      </a:pPr>
                      <a:r>
                        <a:rPr lang="en-GB" sz="1200" dirty="0"/>
                        <a:t>Arthritis</a:t>
                      </a:r>
                    </a:p>
                  </a:txBody>
                  <a:tcPr marL="87653" marR="87653" marT="34290" marB="34290"/>
                </a:tc>
                <a:tc>
                  <a:txBody>
                    <a:bodyPr/>
                    <a:lstStyle/>
                    <a:p>
                      <a:pPr algn="ctr">
                        <a:lnSpc>
                          <a:spcPct val="90000"/>
                        </a:lnSpc>
                      </a:pPr>
                      <a:r>
                        <a:rPr lang="en-GB" sz="1200" dirty="0"/>
                        <a:t>6</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5"/>
                  </a:ext>
                </a:extLst>
              </a:tr>
              <a:tr h="110858">
                <a:tc>
                  <a:txBody>
                    <a:bodyPr/>
                    <a:lstStyle/>
                    <a:p>
                      <a:pPr>
                        <a:lnSpc>
                          <a:spcPct val="90000"/>
                        </a:lnSpc>
                      </a:pPr>
                      <a:r>
                        <a:rPr lang="en-GB" sz="1200" b="1" dirty="0"/>
                        <a:t>CNS</a:t>
                      </a:r>
                    </a:p>
                  </a:txBody>
                  <a:tcPr marL="87653" marR="87653" marT="34290" marB="34290"/>
                </a:tc>
                <a:tc>
                  <a:txBody>
                    <a:bodyPr/>
                    <a:lstStyle/>
                    <a:p>
                      <a:pPr>
                        <a:lnSpc>
                          <a:spcPct val="90000"/>
                        </a:lnSpc>
                      </a:pPr>
                      <a:r>
                        <a:rPr lang="en-GB" sz="1200" dirty="0"/>
                        <a:t>Seizures</a:t>
                      </a:r>
                    </a:p>
                  </a:txBody>
                  <a:tcPr marL="87653" marR="87653" marT="34290" marB="34290"/>
                </a:tc>
                <a:tc>
                  <a:txBody>
                    <a:bodyPr/>
                    <a:lstStyle/>
                    <a:p>
                      <a:pPr algn="ctr">
                        <a:lnSpc>
                          <a:spcPct val="90000"/>
                        </a:lnSpc>
                      </a:pPr>
                      <a:r>
                        <a:rPr lang="en-GB" sz="1200" dirty="0"/>
                        <a:t>5</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Psychosis</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3</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Delirium</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2</a:t>
                      </a:r>
                    </a:p>
                  </a:txBody>
                  <a:tcPr marL="87653" marR="87653" marT="34290" marB="34290"/>
                </a:tc>
                <a:extLst>
                  <a:ext uri="{0D108BD9-81ED-4DB2-BD59-A6C34878D82A}">
                    <a16:rowId xmlns:a16="http://schemas.microsoft.com/office/drawing/2014/main" val="10006"/>
                  </a:ext>
                </a:extLst>
              </a:tr>
              <a:tr h="0">
                <a:tc>
                  <a:txBody>
                    <a:bodyPr/>
                    <a:lstStyle/>
                    <a:p>
                      <a:pPr>
                        <a:lnSpc>
                          <a:spcPct val="90000"/>
                        </a:lnSpc>
                      </a:pPr>
                      <a:r>
                        <a:rPr lang="en-GB" sz="1200" b="1" dirty="0"/>
                        <a:t>Blood</a:t>
                      </a:r>
                    </a:p>
                  </a:txBody>
                  <a:tcPr marL="87653" marR="87653" marT="34290" marB="34290"/>
                </a:tc>
                <a:tc>
                  <a:txBody>
                    <a:bodyPr/>
                    <a:lstStyle/>
                    <a:p>
                      <a:pPr>
                        <a:lnSpc>
                          <a:spcPct val="90000"/>
                        </a:lnSpc>
                      </a:pPr>
                      <a:r>
                        <a:rPr lang="en-GB" sz="1200" dirty="0"/>
                        <a:t>AIHA/ATP</a:t>
                      </a:r>
                    </a:p>
                  </a:txBody>
                  <a:tcPr marL="87653" marR="87653" marT="34290" marB="34290"/>
                </a:tc>
                <a:tc>
                  <a:txBody>
                    <a:bodyPr/>
                    <a:lstStyle/>
                    <a:p>
                      <a:pPr algn="ctr">
                        <a:lnSpc>
                          <a:spcPct val="90000"/>
                        </a:lnSpc>
                      </a:pPr>
                      <a:r>
                        <a:rPr lang="en-GB" sz="1200" dirty="0"/>
                        <a:t>4</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Leukopenia</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3</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7"/>
                  </a:ext>
                </a:extLst>
              </a:tr>
              <a:tr h="159728">
                <a:tc>
                  <a:txBody>
                    <a:bodyPr/>
                    <a:lstStyle/>
                    <a:p>
                      <a:pPr>
                        <a:lnSpc>
                          <a:spcPct val="90000"/>
                        </a:lnSpc>
                      </a:pPr>
                      <a:r>
                        <a:rPr lang="en-GB" sz="1200" b="1" dirty="0"/>
                        <a:t>Complement</a:t>
                      </a:r>
                    </a:p>
                  </a:txBody>
                  <a:tcPr marL="87653" marR="87653" marT="34290" marB="34290"/>
                </a:tc>
                <a:tc>
                  <a:txBody>
                    <a:bodyPr/>
                    <a:lstStyle/>
                    <a:p>
                      <a:pPr>
                        <a:lnSpc>
                          <a:spcPct val="90000"/>
                        </a:lnSpc>
                      </a:pPr>
                      <a:r>
                        <a:rPr lang="en-GB" sz="1200" dirty="0"/>
                        <a:t>Low C3</a:t>
                      </a:r>
                      <a:r>
                        <a:rPr lang="en-GB" sz="1200" baseline="0" dirty="0"/>
                        <a:t> and </a:t>
                      </a:r>
                      <a:r>
                        <a:rPr lang="en-GB" sz="1200" dirty="0"/>
                        <a:t>C4</a:t>
                      </a:r>
                    </a:p>
                  </a:txBody>
                  <a:tcPr marL="87653" marR="87653" marT="34290" marB="34290"/>
                </a:tc>
                <a:tc>
                  <a:txBody>
                    <a:bodyPr/>
                    <a:lstStyle/>
                    <a:p>
                      <a:pPr algn="ctr">
                        <a:lnSpc>
                          <a:spcPct val="90000"/>
                        </a:lnSpc>
                      </a:pPr>
                      <a:r>
                        <a:rPr lang="en-GB" sz="1200" dirty="0"/>
                        <a:t>4</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Low C3 or C4</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3</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8"/>
                  </a:ext>
                </a:extLst>
              </a:tr>
              <a:tr h="115148">
                <a:tc>
                  <a:txBody>
                    <a:bodyPr/>
                    <a:lstStyle/>
                    <a:p>
                      <a:pPr>
                        <a:lnSpc>
                          <a:spcPct val="90000"/>
                        </a:lnSpc>
                      </a:pPr>
                      <a:r>
                        <a:rPr lang="en-GB" sz="1200" b="1" dirty="0" err="1"/>
                        <a:t>Antiphospholipids</a:t>
                      </a:r>
                      <a:endParaRPr lang="en-GB" sz="1200" b="1" dirty="0"/>
                    </a:p>
                  </a:txBody>
                  <a:tcPr marL="87653" marR="87653" marT="34290" marB="34290"/>
                </a:tc>
                <a:tc>
                  <a:txBody>
                    <a:bodyPr/>
                    <a:lstStyle/>
                    <a:p>
                      <a:pPr>
                        <a:lnSpc>
                          <a:spcPct val="90000"/>
                        </a:lnSpc>
                      </a:pPr>
                      <a:r>
                        <a:rPr lang="en-GB" sz="1200" dirty="0"/>
                        <a:t>Any one</a:t>
                      </a:r>
                    </a:p>
                  </a:txBody>
                  <a:tcPr marL="87653" marR="87653" marT="34290" marB="34290"/>
                </a:tc>
                <a:tc>
                  <a:txBody>
                    <a:bodyPr/>
                    <a:lstStyle/>
                    <a:p>
                      <a:pPr algn="ctr">
                        <a:lnSpc>
                          <a:spcPct val="90000"/>
                        </a:lnSpc>
                      </a:pPr>
                      <a:r>
                        <a:rPr lang="en-GB" sz="1200" dirty="0"/>
                        <a:t>2</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09"/>
                  </a:ext>
                </a:extLst>
              </a:tr>
              <a:tr h="0">
                <a:tc>
                  <a:txBody>
                    <a:bodyPr/>
                    <a:lstStyle/>
                    <a:p>
                      <a:pPr>
                        <a:lnSpc>
                          <a:spcPct val="90000"/>
                        </a:lnSpc>
                      </a:pPr>
                      <a:r>
                        <a:rPr lang="en-GB" sz="1200" b="1" dirty="0"/>
                        <a:t>Constitutional</a:t>
                      </a:r>
                    </a:p>
                  </a:txBody>
                  <a:tcPr marL="87653" marR="87653" marT="34290" marB="34290"/>
                </a:tc>
                <a:tc>
                  <a:txBody>
                    <a:bodyPr/>
                    <a:lstStyle/>
                    <a:p>
                      <a:pPr>
                        <a:lnSpc>
                          <a:spcPct val="90000"/>
                        </a:lnSpc>
                      </a:pPr>
                      <a:r>
                        <a:rPr lang="en-GB" sz="1200" dirty="0"/>
                        <a:t>Fever</a:t>
                      </a:r>
                    </a:p>
                  </a:txBody>
                  <a:tcPr marL="87653" marR="87653" marT="34290" marB="34290"/>
                </a:tc>
                <a:tc>
                  <a:txBody>
                    <a:bodyPr/>
                    <a:lstStyle/>
                    <a:p>
                      <a:pPr algn="ctr">
                        <a:lnSpc>
                          <a:spcPct val="90000"/>
                        </a:lnSpc>
                      </a:pPr>
                      <a:r>
                        <a:rPr lang="en-GB" sz="1200" dirty="0"/>
                        <a:t>2</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lnR w="38100" cap="flat" cmpd="sng" algn="ctr">
                      <a:solidFill>
                        <a:schemeClr val="bg1"/>
                      </a:solidFill>
                      <a:prstDash val="solid"/>
                      <a:round/>
                      <a:headEnd type="none" w="med" len="med"/>
                      <a:tailEnd type="none" w="med" len="med"/>
                    </a:lnR>
                  </a:tcPr>
                </a:tc>
                <a:tc>
                  <a:txBody>
                    <a:bodyPr/>
                    <a:lstStyle/>
                    <a:p>
                      <a:pPr>
                        <a:lnSpc>
                          <a:spcPct val="90000"/>
                        </a:lnSpc>
                      </a:pPr>
                      <a:r>
                        <a:rPr lang="en-GB" sz="1200" dirty="0"/>
                        <a:t>–</a:t>
                      </a:r>
                    </a:p>
                  </a:txBody>
                  <a:tcPr marL="87653" marR="87653" marT="34290" marB="34290">
                    <a:lnL w="38100" cap="flat" cmpd="sng" algn="ctr">
                      <a:solidFill>
                        <a:schemeClr val="bg1"/>
                      </a:solidFill>
                      <a:prstDash val="solid"/>
                      <a:round/>
                      <a:headEnd type="none" w="med" len="med"/>
                      <a:tailEnd type="none" w="med" len="med"/>
                    </a:lnL>
                  </a:tcPr>
                </a:tc>
                <a:tc>
                  <a:txBody>
                    <a:bodyPr/>
                    <a:lstStyle/>
                    <a:p>
                      <a:pPr algn="ctr">
                        <a:lnSpc>
                          <a:spcPct val="90000"/>
                        </a:lnSpc>
                      </a:pPr>
                      <a:r>
                        <a:rPr lang="en-GB" sz="1200" dirty="0"/>
                        <a:t>–</a:t>
                      </a:r>
                    </a:p>
                  </a:txBody>
                  <a:tcPr marL="87653" marR="87653" marT="34290" marB="34290"/>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0"/>
          </p:nvPr>
        </p:nvSpPr>
        <p:spPr>
          <a:xfrm>
            <a:off x="245421" y="6298234"/>
            <a:ext cx="11465148" cy="515142"/>
          </a:xfrm>
        </p:spPr>
        <p:txBody>
          <a:bodyPr/>
          <a:lstStyle/>
          <a:p>
            <a:r>
              <a:rPr lang="en-US" spc="-20" noProof="0" dirty="0"/>
              <a:t>AIHA/ATP, autoimmune hemolytic anemia/thrombocytopenia ; A/SCLE, acute/subacute cutaneous lupus; DLE, discoid lupus erythematosus; anti-</a:t>
            </a:r>
            <a:r>
              <a:rPr lang="en-US" spc="-20" noProof="0" dirty="0" err="1"/>
              <a:t>Sm</a:t>
            </a:r>
            <a:r>
              <a:rPr lang="en-US" spc="-20" noProof="0" dirty="0"/>
              <a:t>, anti-Smith</a:t>
            </a:r>
          </a:p>
          <a:p>
            <a:pPr lvl="0"/>
            <a:r>
              <a:rPr lang="en-US" noProof="0" dirty="0" err="1"/>
              <a:t>Aringer</a:t>
            </a:r>
            <a:r>
              <a:rPr lang="en-US" noProof="0" dirty="0"/>
              <a:t> M, et al. EULAR 2018, Amsterdam, OP0020</a:t>
            </a:r>
          </a:p>
        </p:txBody>
      </p:sp>
      <p:sp>
        <p:nvSpPr>
          <p:cNvPr id="10" name="TextBox 9"/>
          <p:cNvSpPr txBox="1"/>
          <p:nvPr/>
        </p:nvSpPr>
        <p:spPr>
          <a:xfrm>
            <a:off x="4626496" y="1780448"/>
            <a:ext cx="72188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Patients classified as SLE if ANA ≥1:80 and have ≥10 points  </a:t>
            </a:r>
          </a:p>
        </p:txBody>
      </p:sp>
      <p:graphicFrame>
        <p:nvGraphicFramePr>
          <p:cNvPr id="11" name="Table 10"/>
          <p:cNvGraphicFramePr>
            <a:graphicFrameLocks noGrp="1"/>
          </p:cNvGraphicFramePr>
          <p:nvPr>
            <p:extLst/>
          </p:nvPr>
        </p:nvGraphicFramePr>
        <p:xfrm>
          <a:off x="346697" y="3534875"/>
          <a:ext cx="3949104" cy="1796075"/>
        </p:xfrm>
        <a:graphic>
          <a:graphicData uri="http://schemas.openxmlformats.org/drawingml/2006/table">
            <a:tbl>
              <a:tblPr firstRow="1" bandRow="1">
                <a:tableStyleId>{073A0DAA-6AF3-43AB-8588-CEC1D06C72B9}</a:tableStyleId>
              </a:tblPr>
              <a:tblGrid>
                <a:gridCol w="1161802">
                  <a:extLst>
                    <a:ext uri="{9D8B030D-6E8A-4147-A177-3AD203B41FA5}">
                      <a16:colId xmlns:a16="http://schemas.microsoft.com/office/drawing/2014/main" val="2374934045"/>
                    </a:ext>
                  </a:extLst>
                </a:gridCol>
                <a:gridCol w="771078">
                  <a:extLst>
                    <a:ext uri="{9D8B030D-6E8A-4147-A177-3AD203B41FA5}">
                      <a16:colId xmlns:a16="http://schemas.microsoft.com/office/drawing/2014/main" val="687003274"/>
                    </a:ext>
                  </a:extLst>
                </a:gridCol>
                <a:gridCol w="792088">
                  <a:extLst>
                    <a:ext uri="{9D8B030D-6E8A-4147-A177-3AD203B41FA5}">
                      <a16:colId xmlns:a16="http://schemas.microsoft.com/office/drawing/2014/main" val="1683181885"/>
                    </a:ext>
                  </a:extLst>
                </a:gridCol>
                <a:gridCol w="1224136">
                  <a:extLst>
                    <a:ext uri="{9D8B030D-6E8A-4147-A177-3AD203B41FA5}">
                      <a16:colId xmlns:a16="http://schemas.microsoft.com/office/drawing/2014/main" val="1499532094"/>
                    </a:ext>
                  </a:extLst>
                </a:gridCol>
              </a:tblGrid>
              <a:tr h="257311">
                <a:tc>
                  <a:txBody>
                    <a:bodyPr/>
                    <a:lstStyle/>
                    <a:p>
                      <a:pPr>
                        <a:lnSpc>
                          <a:spcPct val="90000"/>
                        </a:lnSpc>
                      </a:pPr>
                      <a:endParaRPr lang="en-US" sz="1200" dirty="0"/>
                    </a:p>
                  </a:txBody>
                  <a:tcPr/>
                </a:tc>
                <a:tc>
                  <a:txBody>
                    <a:bodyPr/>
                    <a:lstStyle/>
                    <a:p>
                      <a:pPr algn="ctr">
                        <a:lnSpc>
                          <a:spcPct val="90000"/>
                        </a:lnSpc>
                      </a:pPr>
                      <a:r>
                        <a:rPr lang="en-US" sz="1200" dirty="0"/>
                        <a:t>ACR</a:t>
                      </a:r>
                    </a:p>
                  </a:txBody>
                  <a:tcPr/>
                </a:tc>
                <a:tc>
                  <a:txBody>
                    <a:bodyPr/>
                    <a:lstStyle/>
                    <a:p>
                      <a:pPr algn="ctr">
                        <a:lnSpc>
                          <a:spcPct val="90000"/>
                        </a:lnSpc>
                      </a:pPr>
                      <a:r>
                        <a:rPr lang="en-US" sz="1200" dirty="0"/>
                        <a:t>SLICC</a:t>
                      </a:r>
                    </a:p>
                  </a:txBody>
                  <a:tcPr/>
                </a:tc>
                <a:tc>
                  <a:txBody>
                    <a:bodyPr/>
                    <a:lstStyle/>
                    <a:p>
                      <a:pPr algn="ctr">
                        <a:lnSpc>
                          <a:spcPct val="90000"/>
                        </a:lnSpc>
                      </a:pPr>
                      <a:r>
                        <a:rPr lang="en-US" sz="1200" dirty="0"/>
                        <a:t>New criteria</a:t>
                      </a:r>
                    </a:p>
                  </a:txBody>
                  <a:tcPr/>
                </a:tc>
                <a:extLst>
                  <a:ext uri="{0D108BD9-81ED-4DB2-BD59-A6C34878D82A}">
                    <a16:rowId xmlns:a16="http://schemas.microsoft.com/office/drawing/2014/main" val="1134800346"/>
                  </a:ext>
                </a:extLst>
              </a:tr>
              <a:tr h="0">
                <a:tc gridSpan="4">
                  <a:txBody>
                    <a:bodyPr/>
                    <a:lstStyle/>
                    <a:p>
                      <a:pPr>
                        <a:lnSpc>
                          <a:spcPct val="90000"/>
                        </a:lnSpc>
                      </a:pPr>
                      <a:r>
                        <a:rPr lang="en-US" sz="1200" b="1" dirty="0"/>
                        <a:t>Derivation</a:t>
                      </a:r>
                    </a:p>
                  </a:txBody>
                  <a:tcPr/>
                </a:tc>
                <a:tc hMerge="1">
                  <a:txBody>
                    <a:bodyPr/>
                    <a:lstStyle/>
                    <a:p>
                      <a:pPr algn="ctr">
                        <a:lnSpc>
                          <a:spcPct val="90000"/>
                        </a:lnSpc>
                      </a:pPr>
                      <a:endParaRPr lang="en-US" sz="1200" dirty="0"/>
                    </a:p>
                  </a:txBody>
                  <a:tcPr/>
                </a:tc>
                <a:tc hMerge="1">
                  <a:txBody>
                    <a:bodyPr/>
                    <a:lstStyle/>
                    <a:p>
                      <a:pPr algn="ctr">
                        <a:lnSpc>
                          <a:spcPct val="90000"/>
                        </a:lnSpc>
                      </a:pPr>
                      <a:endParaRPr lang="en-US" sz="1200" dirty="0"/>
                    </a:p>
                  </a:txBody>
                  <a:tcPr/>
                </a:tc>
                <a:tc hMerge="1">
                  <a:txBody>
                    <a:bodyPr/>
                    <a:lstStyle/>
                    <a:p>
                      <a:pPr algn="ctr">
                        <a:lnSpc>
                          <a:spcPct val="90000"/>
                        </a:lnSpc>
                      </a:pPr>
                      <a:endParaRPr lang="en-US" sz="1200" dirty="0"/>
                    </a:p>
                  </a:txBody>
                  <a:tcPr/>
                </a:tc>
                <a:extLst>
                  <a:ext uri="{0D108BD9-81ED-4DB2-BD59-A6C34878D82A}">
                    <a16:rowId xmlns:a16="http://schemas.microsoft.com/office/drawing/2014/main" val="3200436578"/>
                  </a:ext>
                </a:extLst>
              </a:tr>
              <a:tr h="0">
                <a:tc>
                  <a:txBody>
                    <a:bodyPr/>
                    <a:lstStyle/>
                    <a:p>
                      <a:pPr>
                        <a:lnSpc>
                          <a:spcPct val="90000"/>
                        </a:lnSpc>
                      </a:pPr>
                      <a:r>
                        <a:rPr lang="en-US" sz="1200" dirty="0"/>
                        <a:t>  Sensitivity</a:t>
                      </a:r>
                    </a:p>
                  </a:txBody>
                  <a:tcPr/>
                </a:tc>
                <a:tc>
                  <a:txBody>
                    <a:bodyPr/>
                    <a:lstStyle/>
                    <a:p>
                      <a:pPr algn="ctr">
                        <a:lnSpc>
                          <a:spcPct val="90000"/>
                        </a:lnSpc>
                      </a:pPr>
                      <a:r>
                        <a:rPr lang="en-US" sz="1200" dirty="0"/>
                        <a:t>85</a:t>
                      </a:r>
                    </a:p>
                  </a:txBody>
                  <a:tcPr/>
                </a:tc>
                <a:tc>
                  <a:txBody>
                    <a:bodyPr/>
                    <a:lstStyle/>
                    <a:p>
                      <a:pPr algn="ctr">
                        <a:lnSpc>
                          <a:spcPct val="90000"/>
                        </a:lnSpc>
                      </a:pPr>
                      <a:r>
                        <a:rPr lang="en-US" sz="1200" dirty="0"/>
                        <a:t>97</a:t>
                      </a:r>
                    </a:p>
                  </a:txBody>
                  <a:tcPr/>
                </a:tc>
                <a:tc>
                  <a:txBody>
                    <a:bodyPr/>
                    <a:lstStyle/>
                    <a:p>
                      <a:pPr algn="ctr">
                        <a:lnSpc>
                          <a:spcPct val="90000"/>
                        </a:lnSpc>
                      </a:pPr>
                      <a:r>
                        <a:rPr lang="en-US" sz="1200" b="1" dirty="0"/>
                        <a:t>98</a:t>
                      </a:r>
                    </a:p>
                  </a:txBody>
                  <a:tcPr/>
                </a:tc>
                <a:extLst>
                  <a:ext uri="{0D108BD9-81ED-4DB2-BD59-A6C34878D82A}">
                    <a16:rowId xmlns:a16="http://schemas.microsoft.com/office/drawing/2014/main" val="1530922846"/>
                  </a:ext>
                </a:extLst>
              </a:tr>
              <a:tr h="258604">
                <a:tc>
                  <a:txBody>
                    <a:bodyPr/>
                    <a:lstStyle/>
                    <a:p>
                      <a:pPr>
                        <a:lnSpc>
                          <a:spcPct val="90000"/>
                        </a:lnSpc>
                      </a:pPr>
                      <a:r>
                        <a:rPr lang="en-US" sz="1200" dirty="0"/>
                        <a:t>  Specificity</a:t>
                      </a:r>
                    </a:p>
                  </a:txBody>
                  <a:tcPr/>
                </a:tc>
                <a:tc>
                  <a:txBody>
                    <a:bodyPr/>
                    <a:lstStyle/>
                    <a:p>
                      <a:pPr algn="ctr">
                        <a:lnSpc>
                          <a:spcPct val="90000"/>
                        </a:lnSpc>
                      </a:pPr>
                      <a:r>
                        <a:rPr lang="en-US" sz="1200" dirty="0"/>
                        <a:t>95</a:t>
                      </a:r>
                    </a:p>
                  </a:txBody>
                  <a:tcPr/>
                </a:tc>
                <a:tc>
                  <a:txBody>
                    <a:bodyPr/>
                    <a:lstStyle/>
                    <a:p>
                      <a:pPr algn="ctr">
                        <a:lnSpc>
                          <a:spcPct val="90000"/>
                        </a:lnSpc>
                      </a:pPr>
                      <a:r>
                        <a:rPr lang="en-US" sz="1200" dirty="0"/>
                        <a:t>90</a:t>
                      </a:r>
                    </a:p>
                  </a:txBody>
                  <a:tcPr/>
                </a:tc>
                <a:tc>
                  <a:txBody>
                    <a:bodyPr/>
                    <a:lstStyle/>
                    <a:p>
                      <a:pPr algn="ctr">
                        <a:lnSpc>
                          <a:spcPct val="90000"/>
                        </a:lnSpc>
                      </a:pPr>
                      <a:r>
                        <a:rPr lang="en-US" sz="1200" b="1" dirty="0"/>
                        <a:t>96</a:t>
                      </a:r>
                    </a:p>
                  </a:txBody>
                  <a:tcPr/>
                </a:tc>
                <a:extLst>
                  <a:ext uri="{0D108BD9-81ED-4DB2-BD59-A6C34878D82A}">
                    <a16:rowId xmlns:a16="http://schemas.microsoft.com/office/drawing/2014/main" val="2730680253"/>
                  </a:ext>
                </a:extLst>
              </a:tr>
              <a:tr h="0">
                <a:tc gridSpan="4">
                  <a:txBody>
                    <a:bodyPr/>
                    <a:lstStyle/>
                    <a:p>
                      <a:pPr>
                        <a:lnSpc>
                          <a:spcPct val="90000"/>
                        </a:lnSpc>
                      </a:pPr>
                      <a:r>
                        <a:rPr lang="en-US" sz="1200" b="1" dirty="0"/>
                        <a:t>Validation</a:t>
                      </a:r>
                    </a:p>
                  </a:txBody>
                  <a:tcPr/>
                </a:tc>
                <a:tc hMerge="1">
                  <a:txBody>
                    <a:bodyPr/>
                    <a:lstStyle/>
                    <a:p>
                      <a:pPr algn="ctr">
                        <a:lnSpc>
                          <a:spcPct val="90000"/>
                        </a:lnSpc>
                      </a:pPr>
                      <a:endParaRPr lang="en-US" sz="1200" dirty="0"/>
                    </a:p>
                  </a:txBody>
                  <a:tcPr/>
                </a:tc>
                <a:tc hMerge="1">
                  <a:txBody>
                    <a:bodyPr/>
                    <a:lstStyle/>
                    <a:p>
                      <a:pPr algn="ctr">
                        <a:lnSpc>
                          <a:spcPct val="90000"/>
                        </a:lnSpc>
                      </a:pPr>
                      <a:endParaRPr lang="en-US" sz="1200" dirty="0"/>
                    </a:p>
                  </a:txBody>
                  <a:tcPr/>
                </a:tc>
                <a:tc hMerge="1">
                  <a:txBody>
                    <a:bodyPr/>
                    <a:lstStyle/>
                    <a:p>
                      <a:pPr algn="ctr">
                        <a:lnSpc>
                          <a:spcPct val="90000"/>
                        </a:lnSpc>
                      </a:pPr>
                      <a:endParaRPr lang="en-US" sz="1200" dirty="0"/>
                    </a:p>
                  </a:txBody>
                  <a:tcPr/>
                </a:tc>
                <a:extLst>
                  <a:ext uri="{0D108BD9-81ED-4DB2-BD59-A6C34878D82A}">
                    <a16:rowId xmlns:a16="http://schemas.microsoft.com/office/drawing/2014/main" val="1588012597"/>
                  </a:ext>
                </a:extLst>
              </a:tr>
              <a:tr h="0">
                <a:tc>
                  <a:txBody>
                    <a:bodyPr/>
                    <a:lstStyle/>
                    <a:p>
                      <a:pPr>
                        <a:lnSpc>
                          <a:spcPct val="90000"/>
                        </a:lnSpc>
                      </a:pPr>
                      <a:r>
                        <a:rPr lang="en-US" sz="1200" dirty="0"/>
                        <a:t>  Sensitivity</a:t>
                      </a:r>
                    </a:p>
                  </a:txBody>
                  <a:tcPr/>
                </a:tc>
                <a:tc>
                  <a:txBody>
                    <a:bodyPr/>
                    <a:lstStyle/>
                    <a:p>
                      <a:pPr algn="ctr">
                        <a:lnSpc>
                          <a:spcPct val="90000"/>
                        </a:lnSpc>
                      </a:pPr>
                      <a:r>
                        <a:rPr lang="en-US" sz="1200" dirty="0"/>
                        <a:t>83</a:t>
                      </a:r>
                    </a:p>
                  </a:txBody>
                  <a:tcPr/>
                </a:tc>
                <a:tc>
                  <a:txBody>
                    <a:bodyPr/>
                    <a:lstStyle/>
                    <a:p>
                      <a:pPr algn="ctr">
                        <a:lnSpc>
                          <a:spcPct val="90000"/>
                        </a:lnSpc>
                      </a:pPr>
                      <a:r>
                        <a:rPr lang="en-US" sz="1200" dirty="0"/>
                        <a:t>97</a:t>
                      </a:r>
                    </a:p>
                  </a:txBody>
                  <a:tcPr/>
                </a:tc>
                <a:tc>
                  <a:txBody>
                    <a:bodyPr/>
                    <a:lstStyle/>
                    <a:p>
                      <a:pPr algn="ctr">
                        <a:lnSpc>
                          <a:spcPct val="90000"/>
                        </a:lnSpc>
                      </a:pPr>
                      <a:r>
                        <a:rPr lang="en-US" sz="1200" b="1" dirty="0"/>
                        <a:t>96</a:t>
                      </a:r>
                    </a:p>
                  </a:txBody>
                  <a:tcPr/>
                </a:tc>
                <a:extLst>
                  <a:ext uri="{0D108BD9-81ED-4DB2-BD59-A6C34878D82A}">
                    <a16:rowId xmlns:a16="http://schemas.microsoft.com/office/drawing/2014/main" val="3499653604"/>
                  </a:ext>
                </a:extLst>
              </a:tr>
              <a:tr h="0">
                <a:tc>
                  <a:txBody>
                    <a:bodyPr/>
                    <a:lstStyle/>
                    <a:p>
                      <a:pPr>
                        <a:lnSpc>
                          <a:spcPct val="90000"/>
                        </a:lnSpc>
                      </a:pPr>
                      <a:r>
                        <a:rPr lang="en-US" sz="1200" dirty="0"/>
                        <a:t>  Specificity</a:t>
                      </a:r>
                    </a:p>
                  </a:txBody>
                  <a:tcPr/>
                </a:tc>
                <a:tc>
                  <a:txBody>
                    <a:bodyPr/>
                    <a:lstStyle/>
                    <a:p>
                      <a:pPr algn="ctr">
                        <a:lnSpc>
                          <a:spcPct val="90000"/>
                        </a:lnSpc>
                      </a:pPr>
                      <a:r>
                        <a:rPr lang="en-US" sz="1200" dirty="0"/>
                        <a:t>93</a:t>
                      </a:r>
                    </a:p>
                  </a:txBody>
                  <a:tcPr/>
                </a:tc>
                <a:tc>
                  <a:txBody>
                    <a:bodyPr/>
                    <a:lstStyle/>
                    <a:p>
                      <a:pPr algn="ctr">
                        <a:lnSpc>
                          <a:spcPct val="90000"/>
                        </a:lnSpc>
                      </a:pPr>
                      <a:r>
                        <a:rPr lang="en-US" sz="1200" dirty="0"/>
                        <a:t>84</a:t>
                      </a:r>
                    </a:p>
                  </a:txBody>
                  <a:tcPr/>
                </a:tc>
                <a:tc>
                  <a:txBody>
                    <a:bodyPr/>
                    <a:lstStyle/>
                    <a:p>
                      <a:pPr algn="ctr">
                        <a:lnSpc>
                          <a:spcPct val="90000"/>
                        </a:lnSpc>
                      </a:pPr>
                      <a:r>
                        <a:rPr lang="en-US" sz="1200" b="1" dirty="0"/>
                        <a:t>93</a:t>
                      </a:r>
                    </a:p>
                  </a:txBody>
                  <a:tcPr/>
                </a:tc>
                <a:extLst>
                  <a:ext uri="{0D108BD9-81ED-4DB2-BD59-A6C34878D82A}">
                    <a16:rowId xmlns:a16="http://schemas.microsoft.com/office/drawing/2014/main" val="2189354002"/>
                  </a:ext>
                </a:extLst>
              </a:tr>
            </a:tbl>
          </a:graphicData>
        </a:graphic>
      </p:graphicFrame>
      <p:sp>
        <p:nvSpPr>
          <p:cNvPr id="13" name="Rectangle 12">
            <a:extLst>
              <a:ext uri="{FF2B5EF4-FFF2-40B4-BE49-F238E27FC236}">
                <a16:creationId xmlns:a16="http://schemas.microsoft.com/office/drawing/2014/main" id="{596A63C2-720C-49C1-AEA5-4531AB6C634C}"/>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New SLE classification criteria has better sensitivity and specificity than previous criteria</a:t>
            </a:r>
          </a:p>
        </p:txBody>
      </p:sp>
      <p:sp>
        <p:nvSpPr>
          <p:cNvPr id="2" name="TextBox 1">
            <a:extLst>
              <a:ext uri="{FF2B5EF4-FFF2-40B4-BE49-F238E27FC236}">
                <a16:creationId xmlns:a16="http://schemas.microsoft.com/office/drawing/2014/main" id="{D6194250-2312-4019-BBFB-DCF9CDF6B906}"/>
              </a:ext>
            </a:extLst>
          </p:cNvPr>
          <p:cNvSpPr txBox="1"/>
          <p:nvPr/>
        </p:nvSpPr>
        <p:spPr>
          <a:xfrm>
            <a:off x="6579715" y="1432923"/>
            <a:ext cx="33123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Criteria and weighting</a:t>
            </a:r>
          </a:p>
        </p:txBody>
      </p:sp>
    </p:spTree>
    <p:extLst>
      <p:ext uri="{BB962C8B-B14F-4D97-AF65-F5344CB8AC3E}">
        <p14:creationId xmlns:p14="http://schemas.microsoft.com/office/powerpoint/2010/main" val="1935023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dirty="0"/>
              <a:t>SynBioSe: RTX + belimumab (BLM) shows efficacy, and reduces neutrophil extracellular traps (NETs) capacity, in severe SLE</a:t>
            </a:r>
            <a:endParaRPr lang="en-US" noProof="0" dirty="0"/>
          </a:p>
        </p:txBody>
      </p:sp>
      <p:sp>
        <p:nvSpPr>
          <p:cNvPr id="4" name="Content Placeholder 3"/>
          <p:cNvSpPr>
            <a:spLocks noGrp="1"/>
          </p:cNvSpPr>
          <p:nvPr>
            <p:ph sz="half" idx="1"/>
          </p:nvPr>
        </p:nvSpPr>
        <p:spPr>
          <a:xfrm>
            <a:off x="335360" y="1268416"/>
            <a:ext cx="6768752" cy="4968871"/>
          </a:xfrm>
        </p:spPr>
        <p:txBody>
          <a:bodyPr/>
          <a:lstStyle/>
          <a:p>
            <a:r>
              <a:rPr lang="en-US" sz="1800" noProof="0" dirty="0"/>
              <a:t>Phase 2 POC study (open label, 24 weeks)</a:t>
            </a:r>
            <a:r>
              <a:rPr lang="en-US" sz="1800" baseline="30000" dirty="0"/>
              <a:t>1</a:t>
            </a:r>
            <a:endParaRPr lang="en-US" sz="1800" noProof="0" dirty="0"/>
          </a:p>
          <a:p>
            <a:pPr lvl="1"/>
            <a:r>
              <a:rPr lang="en-US" sz="1600" noProof="0" dirty="0"/>
              <a:t>RTX</a:t>
            </a:r>
            <a:r>
              <a:rPr lang="en-US" altLang="ja-JP" sz="1600" noProof="0" dirty="0"/>
              <a:t> 1000 mg (Days 0 and 14) and</a:t>
            </a:r>
            <a:r>
              <a:rPr lang="en-US" sz="1600" noProof="0" dirty="0"/>
              <a:t> BLM 10 mg/kg </a:t>
            </a:r>
            <a:br>
              <a:rPr lang="en-US" sz="1600" noProof="0" dirty="0"/>
            </a:br>
            <a:r>
              <a:rPr lang="en-US" sz="1600" noProof="0" dirty="0"/>
              <a:t>(Days 28, 42, and 56, and q4w thereafter)</a:t>
            </a:r>
            <a:endParaRPr lang="en-US" sz="1600" baseline="30000" noProof="0" dirty="0"/>
          </a:p>
          <a:p>
            <a:pPr lvl="1"/>
            <a:r>
              <a:rPr lang="en-US" altLang="ja-JP" sz="1600" noProof="0" dirty="0"/>
              <a:t>14 severe, refractory SLE patients</a:t>
            </a:r>
          </a:p>
          <a:p>
            <a:pPr lvl="1"/>
            <a:r>
              <a:rPr lang="en-US" altLang="ja-JP" sz="1600" noProof="0" dirty="0"/>
              <a:t>GC was tapered (60 to 7.5 mg/day); MMF tapered to 0</a:t>
            </a:r>
          </a:p>
          <a:p>
            <a:pPr lvl="1"/>
            <a:r>
              <a:rPr lang="en-US" altLang="ja-JP" sz="1600" noProof="0" dirty="0"/>
              <a:t>Proteinuria resolved, complements normalized</a:t>
            </a:r>
          </a:p>
          <a:p>
            <a:pPr lvl="1"/>
            <a:r>
              <a:rPr lang="en-US" altLang="ja-JP" sz="1600" noProof="0" dirty="0"/>
              <a:t>Total of 33 AEs; 12 mild infections, </a:t>
            </a:r>
            <a:br>
              <a:rPr lang="en-US" altLang="ja-JP" sz="1600" noProof="0" dirty="0"/>
            </a:br>
            <a:r>
              <a:rPr lang="en-US" altLang="ja-JP" sz="1600" noProof="0" dirty="0"/>
              <a:t>3 hypogammaglobulinemia</a:t>
            </a:r>
          </a:p>
          <a:p>
            <a:pPr lvl="1"/>
            <a:r>
              <a:rPr lang="en-US" altLang="ja-JP" sz="1600" noProof="0" dirty="0"/>
              <a:t>Total Ig levels and circulating plasmablasts only </a:t>
            </a:r>
            <a:br>
              <a:rPr lang="en-US" altLang="ja-JP" sz="1600" noProof="0" dirty="0"/>
            </a:br>
            <a:r>
              <a:rPr lang="en-US" altLang="ja-JP" sz="1600" noProof="0" dirty="0"/>
              <a:t>declined temporarily</a:t>
            </a:r>
          </a:p>
          <a:p>
            <a:pPr lvl="0"/>
            <a:r>
              <a:rPr lang="en-US" altLang="ja-JP" sz="1800" noProof="0" dirty="0"/>
              <a:t>Significant reduction in NETs capacity (ex vivo)</a:t>
            </a:r>
            <a:r>
              <a:rPr lang="en-US" sz="1800" baseline="30000" noProof="0" dirty="0"/>
              <a:t>2</a:t>
            </a:r>
            <a:endParaRPr lang="en-US" altLang="ja-JP" sz="1800" baseline="30000" noProof="0" dirty="0"/>
          </a:p>
          <a:p>
            <a:pPr lvl="1"/>
            <a:r>
              <a:rPr lang="en-US" altLang="ja-JP" sz="1600" noProof="0" dirty="0"/>
              <a:t>NETs induction significantly correlated with anti ds-DNA Ab </a:t>
            </a:r>
            <a:br>
              <a:rPr lang="en-US" altLang="ja-JP" sz="1600" noProof="0" dirty="0"/>
            </a:br>
            <a:r>
              <a:rPr lang="en-US" altLang="ja-JP" sz="1600" noProof="0" dirty="0"/>
              <a:t>(r=0.42, P=0.03) and SLEDAI (r=0.53, P=0.003)</a:t>
            </a:r>
          </a:p>
          <a:p>
            <a:pPr lvl="0"/>
            <a:endParaRPr lang="en-US" altLang="ja-JP" sz="1800" noProof="0" dirty="0"/>
          </a:p>
          <a:p>
            <a:pPr lvl="0"/>
            <a:endParaRPr lang="en-US" altLang="ja-JP" sz="1800" noProof="0" dirty="0"/>
          </a:p>
          <a:p>
            <a:pPr lvl="1"/>
            <a:endParaRPr lang="en-US" altLang="ja-JP" sz="1600" noProof="0" dirty="0"/>
          </a:p>
          <a:p>
            <a:endParaRPr lang="en-US" sz="1800" noProof="0" dirty="0"/>
          </a:p>
        </p:txBody>
      </p:sp>
      <p:graphicFrame>
        <p:nvGraphicFramePr>
          <p:cNvPr id="14" name="Content Placeholder 3"/>
          <p:cNvGraphicFramePr>
            <a:graphicFrameLocks noGrp="1"/>
          </p:cNvGraphicFramePr>
          <p:nvPr>
            <p:ph sz="half" idx="2"/>
            <p:extLst/>
          </p:nvPr>
        </p:nvGraphicFramePr>
        <p:xfrm>
          <a:off x="6456438" y="1563791"/>
          <a:ext cx="5400600" cy="3504365"/>
        </p:xfrm>
        <a:graphic>
          <a:graphicData uri="http://schemas.openxmlformats.org/drawingml/2006/table">
            <a:tbl>
              <a:tblPr firstRow="1" bandRow="1">
                <a:tableStyleId>{073A0DAA-6AF3-43AB-8588-CEC1D06C72B9}</a:tableStyleId>
              </a:tblPr>
              <a:tblGrid>
                <a:gridCol w="1854318">
                  <a:extLst>
                    <a:ext uri="{9D8B030D-6E8A-4147-A177-3AD203B41FA5}">
                      <a16:colId xmlns:a16="http://schemas.microsoft.com/office/drawing/2014/main" val="20000"/>
                    </a:ext>
                  </a:extLst>
                </a:gridCol>
                <a:gridCol w="1154455">
                  <a:extLst>
                    <a:ext uri="{9D8B030D-6E8A-4147-A177-3AD203B41FA5}">
                      <a16:colId xmlns:a16="http://schemas.microsoft.com/office/drawing/2014/main" val="20001"/>
                    </a:ext>
                  </a:extLst>
                </a:gridCol>
                <a:gridCol w="1402404">
                  <a:extLst>
                    <a:ext uri="{9D8B030D-6E8A-4147-A177-3AD203B41FA5}">
                      <a16:colId xmlns:a16="http://schemas.microsoft.com/office/drawing/2014/main" val="20002"/>
                    </a:ext>
                  </a:extLst>
                </a:gridCol>
                <a:gridCol w="989423">
                  <a:extLst>
                    <a:ext uri="{9D8B030D-6E8A-4147-A177-3AD203B41FA5}">
                      <a16:colId xmlns:a16="http://schemas.microsoft.com/office/drawing/2014/main" val="20003"/>
                    </a:ext>
                  </a:extLst>
                </a:gridCol>
              </a:tblGrid>
              <a:tr h="360384">
                <a:tc>
                  <a:txBody>
                    <a:bodyPr/>
                    <a:lstStyle/>
                    <a:p>
                      <a:pPr algn="l"/>
                      <a:r>
                        <a:rPr lang="en-GB" sz="1800" baseline="0" dirty="0">
                          <a:latin typeface="Arial" pitchFamily="34" charset="0"/>
                          <a:cs typeface="Arial" pitchFamily="34" charset="0"/>
                        </a:rPr>
                        <a:t>Efficacy</a:t>
                      </a:r>
                    </a:p>
                  </a:txBody>
                  <a:tcPr marL="68580" marR="68580" marT="34290" marB="34290" anchor="b"/>
                </a:tc>
                <a:tc>
                  <a:txBody>
                    <a:bodyPr/>
                    <a:lstStyle/>
                    <a:p>
                      <a:pPr algn="ctr"/>
                      <a:r>
                        <a:rPr lang="en-GB" sz="1800" dirty="0">
                          <a:latin typeface="Arial" pitchFamily="34" charset="0"/>
                          <a:cs typeface="Arial" pitchFamily="34" charset="0"/>
                        </a:rPr>
                        <a:t>Before</a:t>
                      </a:r>
                    </a:p>
                  </a:txBody>
                  <a:tcPr marL="68580" marR="68580" marT="34290" marB="34290" anchor="b"/>
                </a:tc>
                <a:tc>
                  <a:txBody>
                    <a:bodyPr/>
                    <a:lstStyle/>
                    <a:p>
                      <a:pPr algn="ctr"/>
                      <a:r>
                        <a:rPr lang="en-GB" sz="1800" dirty="0">
                          <a:latin typeface="Arial" pitchFamily="34" charset="0"/>
                          <a:cs typeface="Arial" pitchFamily="34" charset="0"/>
                        </a:rPr>
                        <a:t>24 weeks</a:t>
                      </a:r>
                    </a:p>
                  </a:txBody>
                  <a:tcPr marL="68580" marR="68580" marT="34290" marB="34290" anchor="b"/>
                </a:tc>
                <a:tc>
                  <a:txBody>
                    <a:bodyPr/>
                    <a:lstStyle/>
                    <a:p>
                      <a:pPr algn="ctr"/>
                      <a:r>
                        <a:rPr lang="en-GB" sz="1800" dirty="0">
                          <a:latin typeface="Arial" pitchFamily="34" charset="0"/>
                          <a:cs typeface="Arial" pitchFamily="34" charset="0"/>
                        </a:rPr>
                        <a:t>P-value</a:t>
                      </a:r>
                    </a:p>
                  </a:txBody>
                  <a:tcPr marL="68580" marR="68580" marT="34290" marB="34290" anchor="b"/>
                </a:tc>
                <a:extLst>
                  <a:ext uri="{0D108BD9-81ED-4DB2-BD59-A6C34878D82A}">
                    <a16:rowId xmlns:a16="http://schemas.microsoft.com/office/drawing/2014/main" val="10000"/>
                  </a:ext>
                </a:extLst>
              </a:tr>
              <a:tr h="432209">
                <a:tc>
                  <a:txBody>
                    <a:bodyPr/>
                    <a:lstStyle/>
                    <a:p>
                      <a:r>
                        <a:rPr lang="en-US" altLang="ja-JP" sz="1800" dirty="0">
                          <a:latin typeface="Arial" pitchFamily="34" charset="0"/>
                          <a:cs typeface="Arial" pitchFamily="34" charset="0"/>
                        </a:rPr>
                        <a:t>SLEDAI</a:t>
                      </a:r>
                      <a:endParaRPr lang="en-GB" sz="1800" dirty="0">
                        <a:latin typeface="Arial" pitchFamily="34" charset="0"/>
                        <a:cs typeface="Arial" pitchFamily="34" charset="0"/>
                      </a:endParaRPr>
                    </a:p>
                  </a:txBody>
                  <a:tcPr marL="68580" marR="68580" marT="34290" marB="34290" anchor="ctr"/>
                </a:tc>
                <a:tc>
                  <a:txBody>
                    <a:bodyPr/>
                    <a:lstStyle/>
                    <a:p>
                      <a:pPr algn="ctr"/>
                      <a:r>
                        <a:rPr lang="en-GB" sz="1800" dirty="0">
                          <a:latin typeface="Arial" pitchFamily="34" charset="0"/>
                          <a:cs typeface="Arial" pitchFamily="34" charset="0"/>
                        </a:rPr>
                        <a:t>18</a:t>
                      </a:r>
                    </a:p>
                  </a:txBody>
                  <a:tcPr marL="68580" marR="68580" marT="34290" marB="34290" anchor="ctr"/>
                </a:tc>
                <a:tc>
                  <a:txBody>
                    <a:bodyPr/>
                    <a:lstStyle/>
                    <a:p>
                      <a:pPr algn="ctr"/>
                      <a:r>
                        <a:rPr lang="en-GB" sz="1800" dirty="0">
                          <a:latin typeface="Arial" pitchFamily="34" charset="0"/>
                          <a:cs typeface="Arial" pitchFamily="34" charset="0"/>
                        </a:rPr>
                        <a:t>2</a:t>
                      </a:r>
                    </a:p>
                  </a:txBody>
                  <a:tcPr marL="68580" marR="68580" marT="34290" marB="34290" anchor="ctr"/>
                </a:tc>
                <a:tc>
                  <a:txBody>
                    <a:bodyPr/>
                    <a:lstStyle/>
                    <a:p>
                      <a:pPr algn="ctr"/>
                      <a:r>
                        <a:rPr lang="en-GB" altLang="ja-JP" sz="1800" dirty="0">
                          <a:latin typeface="Arial" pitchFamily="34" charset="0"/>
                          <a:cs typeface="Arial" pitchFamily="34" charset="0"/>
                        </a:rPr>
                        <a:t>0.002</a:t>
                      </a:r>
                    </a:p>
                  </a:txBody>
                  <a:tcPr marL="68580" marR="68580" marT="34290" marB="34290" anchor="ctr"/>
                </a:tc>
                <a:extLst>
                  <a:ext uri="{0D108BD9-81ED-4DB2-BD59-A6C34878D82A}">
                    <a16:rowId xmlns:a16="http://schemas.microsoft.com/office/drawing/2014/main" val="10001"/>
                  </a:ext>
                </a:extLst>
              </a:tr>
              <a:tr h="432209">
                <a:tc>
                  <a:txBody>
                    <a:bodyPr/>
                    <a:lstStyle/>
                    <a:p>
                      <a:r>
                        <a:rPr lang="en-US" altLang="ja-JP" sz="1800" dirty="0">
                          <a:latin typeface="Arial" pitchFamily="34" charset="0"/>
                          <a:cs typeface="Arial" pitchFamily="34" charset="0"/>
                        </a:rPr>
                        <a:t>SLEDAI &lt;4</a:t>
                      </a:r>
                      <a:endParaRPr lang="en-GB" sz="1800" dirty="0">
                        <a:latin typeface="Arial" pitchFamily="34" charset="0"/>
                        <a:cs typeface="Arial" pitchFamily="34" charset="0"/>
                      </a:endParaRPr>
                    </a:p>
                  </a:txBody>
                  <a:tcPr marL="68580" marR="68580" marT="34290" marB="34290" anchor="ctr"/>
                </a:tc>
                <a:tc>
                  <a:txBody>
                    <a:bodyPr/>
                    <a:lstStyle/>
                    <a:p>
                      <a:pPr algn="ctr"/>
                      <a:r>
                        <a:rPr lang="en-GB" sz="1800" dirty="0">
                          <a:latin typeface="Arial" pitchFamily="34" charset="0"/>
                          <a:cs typeface="Arial" pitchFamily="34" charset="0"/>
                        </a:rPr>
                        <a:t>0%</a:t>
                      </a:r>
                    </a:p>
                  </a:txBody>
                  <a:tcPr marL="68580" marR="68580" marT="34290" marB="34290" anchor="ctr"/>
                </a:tc>
                <a:tc>
                  <a:txBody>
                    <a:bodyPr/>
                    <a:lstStyle/>
                    <a:p>
                      <a:pPr algn="ctr"/>
                      <a:r>
                        <a:rPr lang="en-GB" sz="1800" dirty="0">
                          <a:latin typeface="Arial" pitchFamily="34" charset="0"/>
                          <a:cs typeface="Arial" pitchFamily="34" charset="0"/>
                        </a:rPr>
                        <a:t>80%</a:t>
                      </a:r>
                    </a:p>
                  </a:txBody>
                  <a:tcPr marL="68580" marR="68580" marT="34290" marB="34290" anchor="ctr"/>
                </a:tc>
                <a:tc>
                  <a:txBody>
                    <a:bodyPr/>
                    <a:lstStyle/>
                    <a:p>
                      <a:pPr algn="ctr"/>
                      <a:r>
                        <a:rPr lang="en-GB" altLang="ja-JP" sz="1800" dirty="0">
                          <a:latin typeface="Arial" pitchFamily="34" charset="0"/>
                          <a:cs typeface="Arial" pitchFamily="34" charset="0"/>
                        </a:rPr>
                        <a:t>–</a:t>
                      </a:r>
                    </a:p>
                  </a:txBody>
                  <a:tcPr marL="68580" marR="68580" marT="34290" marB="34290" anchor="ctr"/>
                </a:tc>
                <a:extLst>
                  <a:ext uri="{0D108BD9-81ED-4DB2-BD59-A6C34878D82A}">
                    <a16:rowId xmlns:a16="http://schemas.microsoft.com/office/drawing/2014/main" val="10002"/>
                  </a:ext>
                </a:extLst>
              </a:tr>
              <a:tr h="43220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ja-JP" sz="1800" dirty="0">
                          <a:latin typeface="Arial" pitchFamily="34" charset="0"/>
                          <a:cs typeface="Arial" pitchFamily="34" charset="0"/>
                        </a:rPr>
                        <a:t>Anti</a:t>
                      </a:r>
                      <a:r>
                        <a:rPr lang="en-US" altLang="ja-JP" sz="1800" baseline="0" dirty="0">
                          <a:latin typeface="Arial" pitchFamily="34" charset="0"/>
                          <a:cs typeface="Arial" pitchFamily="34" charset="0"/>
                        </a:rPr>
                        <a:t> ds-DNA Ab</a:t>
                      </a:r>
                      <a:endParaRPr lang="en-GB" altLang="ja-JP" sz="1800" dirty="0">
                        <a:latin typeface="Arial" pitchFamily="34" charset="0"/>
                        <a:cs typeface="Arial"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altLang="ja-JP" sz="1800" dirty="0">
                          <a:latin typeface="Arial" pitchFamily="34" charset="0"/>
                          <a:cs typeface="Arial" pitchFamily="34" charset="0"/>
                        </a:rPr>
                        <a:t>120</a:t>
                      </a:r>
                    </a:p>
                  </a:txBody>
                  <a:tcPr marL="68580" marR="68580" marT="34290" marB="34290" anchor="ctr"/>
                </a:tc>
                <a:tc>
                  <a:txBody>
                    <a:bodyPr/>
                    <a:lstStyle/>
                    <a:p>
                      <a:pPr algn="ctr"/>
                      <a:r>
                        <a:rPr lang="en-GB" altLang="ja-JP" sz="1800" dirty="0">
                          <a:latin typeface="Arial" pitchFamily="34" charset="0"/>
                          <a:cs typeface="Arial" pitchFamily="34" charset="0"/>
                        </a:rPr>
                        <a:t>35</a:t>
                      </a:r>
                    </a:p>
                  </a:txBody>
                  <a:tcPr marL="68580" marR="68580" marT="34290" marB="34290" anchor="ctr"/>
                </a:tc>
                <a:tc>
                  <a:txBody>
                    <a:bodyPr/>
                    <a:lstStyle/>
                    <a:p>
                      <a:pPr algn="ctr"/>
                      <a:r>
                        <a:rPr lang="en-GB" altLang="ja-JP" sz="1800" dirty="0">
                          <a:latin typeface="Arial" pitchFamily="34" charset="0"/>
                          <a:cs typeface="Arial" pitchFamily="34" charset="0"/>
                        </a:rPr>
                        <a:t>0.012</a:t>
                      </a:r>
                    </a:p>
                  </a:txBody>
                  <a:tcPr marL="68580" marR="68580" marT="34290" marB="34290" anchor="ctr"/>
                </a:tc>
                <a:extLst>
                  <a:ext uri="{0D108BD9-81ED-4DB2-BD59-A6C34878D82A}">
                    <a16:rowId xmlns:a16="http://schemas.microsoft.com/office/drawing/2014/main" val="10003"/>
                  </a:ext>
                </a:extLst>
              </a:tr>
              <a:tr h="432209">
                <a:tc>
                  <a:txBody>
                    <a:bodyPr/>
                    <a:lstStyle/>
                    <a:p>
                      <a:r>
                        <a:rPr lang="en-US" altLang="ja-JP" sz="1800" dirty="0">
                          <a:latin typeface="Arial" pitchFamily="34" charset="0"/>
                          <a:cs typeface="Arial" pitchFamily="34" charset="0"/>
                        </a:rPr>
                        <a:t>CD19+</a:t>
                      </a:r>
                      <a:r>
                        <a:rPr lang="en-US" altLang="ja-JP" sz="1800" baseline="0" dirty="0">
                          <a:latin typeface="Arial" pitchFamily="34" charset="0"/>
                          <a:cs typeface="Arial" pitchFamily="34" charset="0"/>
                        </a:rPr>
                        <a:t> </a:t>
                      </a:r>
                      <a:br>
                        <a:rPr lang="en-US" altLang="ja-JP" sz="1800" baseline="0" dirty="0">
                          <a:latin typeface="Arial" pitchFamily="34" charset="0"/>
                          <a:cs typeface="Arial" pitchFamily="34" charset="0"/>
                        </a:rPr>
                      </a:br>
                      <a:r>
                        <a:rPr lang="en-US" altLang="ja-JP" sz="1800" baseline="0" dirty="0">
                          <a:latin typeface="Arial" pitchFamily="34" charset="0"/>
                          <a:cs typeface="Arial" pitchFamily="34" charset="0"/>
                        </a:rPr>
                        <a:t>(×10</a:t>
                      </a:r>
                      <a:r>
                        <a:rPr lang="en-US" altLang="ja-JP" sz="1800" baseline="30000" dirty="0">
                          <a:latin typeface="Arial" pitchFamily="34" charset="0"/>
                          <a:cs typeface="Arial" pitchFamily="34" charset="0"/>
                        </a:rPr>
                        <a:t>6 </a:t>
                      </a:r>
                      <a:r>
                        <a:rPr lang="en-US" altLang="ja-JP" sz="1800" kern="1200" dirty="0">
                          <a:solidFill>
                            <a:schemeClr val="dk1"/>
                          </a:solidFill>
                          <a:latin typeface="Arial" pitchFamily="34" charset="0"/>
                          <a:ea typeface="+mn-ea"/>
                          <a:cs typeface="Arial" pitchFamily="34" charset="0"/>
                        </a:rPr>
                        <a:t>cells/L)</a:t>
                      </a:r>
                      <a:endParaRPr lang="en-GB" sz="1800" kern="1200" dirty="0">
                        <a:solidFill>
                          <a:schemeClr val="dk1"/>
                        </a:solidFill>
                        <a:latin typeface="Arial" pitchFamily="34" charset="0"/>
                        <a:ea typeface="+mn-ea"/>
                        <a:cs typeface="Arial" pitchFamily="34" charset="0"/>
                      </a:endParaRPr>
                    </a:p>
                  </a:txBody>
                  <a:tcPr marL="68580" marR="68580" marT="34290" marB="34290" anchor="ctr"/>
                </a:tc>
                <a:tc>
                  <a:txBody>
                    <a:bodyPr/>
                    <a:lstStyle/>
                    <a:p>
                      <a:pPr algn="ctr"/>
                      <a:r>
                        <a:rPr lang="en-GB" altLang="ja-JP" sz="1800" dirty="0">
                          <a:latin typeface="Arial" pitchFamily="34" charset="0"/>
                          <a:cs typeface="Arial" pitchFamily="34" charset="0"/>
                        </a:rPr>
                        <a:t>206</a:t>
                      </a:r>
                    </a:p>
                  </a:txBody>
                  <a:tcPr marL="68580" marR="68580" marT="34290" marB="34290" anchor="ctr"/>
                </a:tc>
                <a:tc>
                  <a:txBody>
                    <a:bodyPr/>
                    <a:lstStyle/>
                    <a:p>
                      <a:pPr algn="ctr"/>
                      <a:r>
                        <a:rPr lang="en-GB" altLang="ja-JP" sz="1800" dirty="0">
                          <a:latin typeface="Arial" pitchFamily="34" charset="0"/>
                          <a:cs typeface="Arial" pitchFamily="34" charset="0"/>
                        </a:rPr>
                        <a:t>5</a:t>
                      </a:r>
                    </a:p>
                  </a:txBody>
                  <a:tcPr marL="68580" marR="68580" marT="34290" marB="34290" anchor="ctr"/>
                </a:tc>
                <a:tc>
                  <a:txBody>
                    <a:bodyPr/>
                    <a:lstStyle/>
                    <a:p>
                      <a:pPr algn="ctr"/>
                      <a:r>
                        <a:rPr lang="en-GB" altLang="ja-JP" sz="1800" dirty="0">
                          <a:latin typeface="Arial" pitchFamily="34" charset="0"/>
                          <a:cs typeface="Arial" pitchFamily="34" charset="0"/>
                        </a:rPr>
                        <a:t>0.004</a:t>
                      </a:r>
                    </a:p>
                  </a:txBody>
                  <a:tcPr marL="68580" marR="68580" marT="34290" marB="34290" anchor="ctr"/>
                </a:tc>
                <a:extLst>
                  <a:ext uri="{0D108BD9-81ED-4DB2-BD59-A6C34878D82A}">
                    <a16:rowId xmlns:a16="http://schemas.microsoft.com/office/drawing/2014/main" val="10004"/>
                  </a:ext>
                </a:extLst>
              </a:tr>
              <a:tr h="432209">
                <a:tc>
                  <a:txBody>
                    <a:bodyPr/>
                    <a:lstStyle/>
                    <a:p>
                      <a:r>
                        <a:rPr lang="en-GB" sz="1800" dirty="0">
                          <a:latin typeface="Arial" pitchFamily="34" charset="0"/>
                          <a:cs typeface="Arial" pitchFamily="34" charset="0"/>
                        </a:rPr>
                        <a:t>GC dose</a:t>
                      </a:r>
                    </a:p>
                  </a:txBody>
                  <a:tcPr marL="68580" marR="68580" marT="34290" marB="34290" anchor="ctr"/>
                </a:tc>
                <a:tc>
                  <a:txBody>
                    <a:bodyPr/>
                    <a:lstStyle/>
                    <a:p>
                      <a:pPr algn="ctr"/>
                      <a:r>
                        <a:rPr lang="en-GB" altLang="ja-JP" sz="1800" dirty="0">
                          <a:latin typeface="Arial" pitchFamily="34" charset="0"/>
                          <a:cs typeface="Arial" pitchFamily="34" charset="0"/>
                        </a:rPr>
                        <a:t>60</a:t>
                      </a:r>
                    </a:p>
                  </a:txBody>
                  <a:tcPr marL="68580" marR="68580" marT="34290" marB="34290" anchor="ctr"/>
                </a:tc>
                <a:tc>
                  <a:txBody>
                    <a:bodyPr/>
                    <a:lstStyle/>
                    <a:p>
                      <a:pPr algn="ctr"/>
                      <a:r>
                        <a:rPr lang="en-GB" altLang="ja-JP" sz="1800" dirty="0">
                          <a:latin typeface="Arial" pitchFamily="34" charset="0"/>
                          <a:cs typeface="Arial" pitchFamily="34" charset="0"/>
                        </a:rPr>
                        <a:t>7.5</a:t>
                      </a:r>
                    </a:p>
                  </a:txBody>
                  <a:tcPr marL="68580" marR="68580" marT="34290" marB="34290" anchor="ctr"/>
                </a:tc>
                <a:tc>
                  <a:txBody>
                    <a:bodyPr/>
                    <a:lstStyle/>
                    <a:p>
                      <a:pPr algn="ctr"/>
                      <a:r>
                        <a:rPr lang="en-GB" altLang="ja-JP" sz="1800" dirty="0">
                          <a:latin typeface="Arial" pitchFamily="34" charset="0"/>
                          <a:cs typeface="Arial" pitchFamily="34" charset="0"/>
                        </a:rPr>
                        <a:t>–</a:t>
                      </a:r>
                    </a:p>
                  </a:txBody>
                  <a:tcPr marL="68580" marR="68580" marT="34290" marB="34290" anchor="ctr"/>
                </a:tc>
                <a:extLst>
                  <a:ext uri="{0D108BD9-81ED-4DB2-BD59-A6C34878D82A}">
                    <a16:rowId xmlns:a16="http://schemas.microsoft.com/office/drawing/2014/main" val="10005"/>
                  </a:ext>
                </a:extLst>
              </a:tr>
              <a:tr h="432209">
                <a:tc>
                  <a:txBody>
                    <a:bodyPr/>
                    <a:lstStyle/>
                    <a:p>
                      <a:r>
                        <a:rPr lang="en-GB" sz="1800" dirty="0" err="1">
                          <a:latin typeface="Arial" pitchFamily="34" charset="0"/>
                          <a:cs typeface="Arial" pitchFamily="34" charset="0"/>
                        </a:rPr>
                        <a:t>NETs</a:t>
                      </a:r>
                      <a:r>
                        <a:rPr lang="en-GB" sz="1800" dirty="0">
                          <a:latin typeface="Arial" pitchFamily="34" charset="0"/>
                          <a:cs typeface="Arial" pitchFamily="34" charset="0"/>
                        </a:rPr>
                        <a:t> induction</a:t>
                      </a:r>
                    </a:p>
                  </a:txBody>
                  <a:tcPr marL="68580" marR="68580" marT="34290" marB="34290" anchor="ctr"/>
                </a:tc>
                <a:tc>
                  <a:txBody>
                    <a:bodyPr/>
                    <a:lstStyle/>
                    <a:p>
                      <a:pPr algn="ctr"/>
                      <a:r>
                        <a:rPr lang="en-GB" altLang="ja-JP" sz="1800" dirty="0">
                          <a:latin typeface="Arial" pitchFamily="34" charset="0"/>
                          <a:cs typeface="Arial" pitchFamily="34" charset="0"/>
                        </a:rPr>
                        <a:t>4.5-fold</a:t>
                      </a:r>
                    </a:p>
                  </a:txBody>
                  <a:tcPr marL="68580" marR="68580" marT="34290" marB="34290" anchor="ctr"/>
                </a:tc>
                <a:tc>
                  <a:txBody>
                    <a:bodyPr/>
                    <a:lstStyle/>
                    <a:p>
                      <a:pPr algn="ctr"/>
                      <a:r>
                        <a:rPr lang="en-GB" altLang="ja-JP" sz="1800" dirty="0">
                          <a:latin typeface="Arial" pitchFamily="34" charset="0"/>
                          <a:cs typeface="Arial" pitchFamily="34" charset="0"/>
                        </a:rPr>
                        <a:t>1.6-fold</a:t>
                      </a:r>
                    </a:p>
                  </a:txBody>
                  <a:tcPr marL="68580" marR="68580" marT="34290" marB="34290" anchor="ctr"/>
                </a:tc>
                <a:tc>
                  <a:txBody>
                    <a:bodyPr/>
                    <a:lstStyle/>
                    <a:p>
                      <a:pPr algn="ctr"/>
                      <a:r>
                        <a:rPr lang="en-GB" altLang="ja-JP" sz="1800" dirty="0">
                          <a:latin typeface="Arial" pitchFamily="34" charset="0"/>
                          <a:cs typeface="Arial" pitchFamily="34" charset="0"/>
                        </a:rPr>
                        <a:t>0.01</a:t>
                      </a:r>
                    </a:p>
                  </a:txBody>
                  <a:tcPr marL="68580" marR="68580" marT="34290" marB="34290" anchor="ctr"/>
                </a:tc>
                <a:extLst>
                  <a:ext uri="{0D108BD9-81ED-4DB2-BD59-A6C34878D82A}">
                    <a16:rowId xmlns:a16="http://schemas.microsoft.com/office/drawing/2014/main" val="10006"/>
                  </a:ext>
                </a:extLst>
              </a:tr>
              <a:tr h="365716">
                <a:tc gridSpan="4">
                  <a:txBody>
                    <a:bodyPr/>
                    <a:lstStyle/>
                    <a:p>
                      <a:pPr algn="l"/>
                      <a:r>
                        <a:rPr lang="en-GB" sz="1400" dirty="0">
                          <a:latin typeface="Arial" pitchFamily="34" charset="0"/>
                          <a:cs typeface="Arial" pitchFamily="34" charset="0"/>
                        </a:rPr>
                        <a:t> Data</a:t>
                      </a:r>
                      <a:r>
                        <a:rPr lang="en-GB" sz="1400" baseline="0" dirty="0">
                          <a:latin typeface="Arial" pitchFamily="34" charset="0"/>
                          <a:cs typeface="Arial" pitchFamily="34" charset="0"/>
                        </a:rPr>
                        <a:t> are median or %</a:t>
                      </a:r>
                      <a:endParaRPr lang="en-GB" sz="1400" dirty="0">
                        <a:latin typeface="Arial" pitchFamily="34" charset="0"/>
                        <a:cs typeface="Arial" pitchFamily="34" charset="0"/>
                      </a:endParaRPr>
                    </a:p>
                  </a:txBody>
                  <a:tcPr marL="68580" marR="68580" marT="34290" marB="34290" anchor="ctr"/>
                </a:tc>
                <a:tc hMerge="1">
                  <a:txBody>
                    <a:bodyPr/>
                    <a:lstStyle/>
                    <a:p>
                      <a:pPr algn="ctr"/>
                      <a:endParaRPr lang="en-GB" sz="2000" dirty="0">
                        <a:latin typeface="Arial" pitchFamily="34" charset="0"/>
                        <a:cs typeface="Arial" pitchFamily="34" charset="0"/>
                      </a:endParaRPr>
                    </a:p>
                  </a:txBody>
                  <a:tcPr marL="68580" marR="68580" marT="34290" marB="34290" anchor="ctr"/>
                </a:tc>
                <a:tc hMerge="1">
                  <a:txBody>
                    <a:bodyPr/>
                    <a:lstStyle/>
                    <a:p>
                      <a:pPr algn="ctr"/>
                      <a:endParaRPr lang="en-GB" sz="2000" dirty="0">
                        <a:latin typeface="Arial" pitchFamily="34" charset="0"/>
                        <a:cs typeface="Arial" pitchFamily="34" charset="0"/>
                      </a:endParaRPr>
                    </a:p>
                  </a:txBody>
                  <a:tcPr marL="68580" marR="68580" marT="34290" marB="34290" anchor="ctr"/>
                </a:tc>
                <a:tc hMerge="1">
                  <a:txBody>
                    <a:bodyPr/>
                    <a:lstStyle/>
                    <a:p>
                      <a:pPr algn="ctr"/>
                      <a:endParaRPr lang="en-GB" sz="2000" dirty="0">
                        <a:latin typeface="Arial" pitchFamily="34" charset="0"/>
                        <a:cs typeface="Arial"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6" name="Text Placeholder 5"/>
          <p:cNvSpPr>
            <a:spLocks noGrp="1"/>
          </p:cNvSpPr>
          <p:nvPr>
            <p:ph type="body" sz="quarter" idx="10"/>
          </p:nvPr>
        </p:nvSpPr>
        <p:spPr>
          <a:xfrm>
            <a:off x="245421" y="6298234"/>
            <a:ext cx="8306907" cy="515142"/>
          </a:xfrm>
        </p:spPr>
        <p:txBody>
          <a:bodyPr/>
          <a:lstStyle/>
          <a:p>
            <a:pPr lvl="0"/>
            <a:r>
              <a:rPr lang="en-US" noProof="0" dirty="0"/>
              <a:t>MMF, mycophenolate mofetil </a:t>
            </a:r>
          </a:p>
          <a:p>
            <a:pPr lvl="0"/>
            <a:r>
              <a:rPr lang="en-US" noProof="0" dirty="0" err="1"/>
              <a:t>Kraaij</a:t>
            </a:r>
            <a:r>
              <a:rPr lang="en-US" noProof="0" dirty="0"/>
              <a:t> T, et al. EULAR 2017, Madrid, SAT0258, </a:t>
            </a:r>
            <a:r>
              <a:rPr lang="en-US" altLang="ja-JP" noProof="0" dirty="0"/>
              <a:t>OP0302</a:t>
            </a:r>
            <a:endParaRPr lang="en-US" noProof="0" dirty="0"/>
          </a:p>
        </p:txBody>
      </p:sp>
      <p:sp>
        <p:nvSpPr>
          <p:cNvPr id="7" name="Rectangle 6"/>
          <p:cNvSpPr/>
          <p:nvPr/>
        </p:nvSpPr>
        <p:spPr>
          <a:xfrm>
            <a:off x="334961" y="5373215"/>
            <a:ext cx="10729913" cy="860517"/>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Arial"/>
              </a:rPr>
              <a:t>RTX + BLM reduced disease activity, anti-dsDNA Ab, and capacity to induce NETs in severe SLE without raising major safety issues</a:t>
            </a:r>
          </a:p>
        </p:txBody>
      </p:sp>
      <p:sp>
        <p:nvSpPr>
          <p:cNvPr id="8" name="Rectangle 7"/>
          <p:cNvSpPr/>
          <p:nvPr/>
        </p:nvSpPr>
        <p:spPr>
          <a:xfrm>
            <a:off x="7441768" y="1194459"/>
            <a:ext cx="364715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a:ea typeface="+mn-ea"/>
                <a:cs typeface="+mn-cs"/>
              </a:rPr>
              <a:t>Phase 2 POC study outcomes</a:t>
            </a:r>
            <a:r>
              <a:rPr kumimoji="0" lang="en-US" sz="1800" b="1" i="0" u="none" strike="noStrike" kern="0" cap="none" spc="0" normalizeH="0" baseline="30000" noProof="0" dirty="0">
                <a:ln>
                  <a:noFill/>
                </a:ln>
                <a:solidFill>
                  <a:sysClr val="windowText" lastClr="000000"/>
                </a:solidFill>
                <a:effectLst/>
                <a:uLnTx/>
                <a:uFillTx/>
                <a:latin typeface="Arial"/>
                <a:ea typeface="+mn-ea"/>
                <a:cs typeface="+mn-cs"/>
              </a:rPr>
              <a:t>1</a:t>
            </a:r>
            <a:r>
              <a:rPr kumimoji="0" lang="en-US" sz="1800" b="1" i="0" u="none" strike="noStrike" kern="0" cap="none" spc="0" normalizeH="0" baseline="0" noProof="0" dirty="0">
                <a:ln>
                  <a:noFill/>
                </a:ln>
                <a:solidFill>
                  <a:sysClr val="windowText" lastClr="000000"/>
                </a:solidFill>
                <a:effectLst/>
                <a:uLnTx/>
                <a:uFillTx/>
                <a:latin typeface="Arial"/>
                <a:ea typeface="+mn-ea"/>
                <a:cs typeface="+mn-cs"/>
              </a:rPr>
              <a:t> </a:t>
            </a:r>
            <a:endParaRPr kumimoji="0" lang="en-GB" sz="1800" b="1"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696107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CALIBRATE: Rituximab then belimumab in active lupus nephritis</a:t>
            </a:r>
          </a:p>
        </p:txBody>
      </p:sp>
      <p:sp>
        <p:nvSpPr>
          <p:cNvPr id="3" name="Content Placeholder 2"/>
          <p:cNvSpPr>
            <a:spLocks noGrp="1"/>
          </p:cNvSpPr>
          <p:nvPr>
            <p:ph sz="half" idx="1"/>
          </p:nvPr>
        </p:nvSpPr>
        <p:spPr/>
        <p:txBody>
          <a:bodyPr/>
          <a:lstStyle/>
          <a:p>
            <a:r>
              <a:rPr lang="en-US" sz="1600" noProof="0" dirty="0"/>
              <a:t>43 patients with active lupus nephritis </a:t>
            </a:r>
          </a:p>
          <a:p>
            <a:r>
              <a:rPr lang="en-US" sz="1600" noProof="0" dirty="0"/>
              <a:t>RTX 1000 mg iv, CTX 750 mg iv, and </a:t>
            </a:r>
            <a:r>
              <a:rPr lang="en-US" sz="1600" dirty="0"/>
              <a:t>methylprednisolone </a:t>
            </a:r>
            <a:br>
              <a:rPr lang="en-US" sz="1600" noProof="0" dirty="0"/>
            </a:br>
            <a:r>
              <a:rPr lang="en-US" sz="1600" noProof="0" dirty="0"/>
              <a:t>100 mg iv at Weeks 0 and 2 followed by Pred 40 mg/day tapered to 10 mg/day by Week 12</a:t>
            </a:r>
          </a:p>
          <a:p>
            <a:r>
              <a:rPr lang="en-US" sz="1600" noProof="0" dirty="0"/>
              <a:t>At Week 4, subjects received </a:t>
            </a:r>
          </a:p>
          <a:p>
            <a:pPr lvl="1"/>
            <a:r>
              <a:rPr lang="en-US" sz="1400" noProof="0" dirty="0"/>
              <a:t>BEL (10 mg/kg iv at Weeks 4, 6, 8 then q4w to Week 48) </a:t>
            </a:r>
            <a:br>
              <a:rPr lang="en-US" sz="1400" noProof="0" dirty="0"/>
            </a:br>
            <a:r>
              <a:rPr lang="en-US" sz="1400" noProof="0" dirty="0"/>
              <a:t>+ Pred 10 mg/day to Week 96 (n=21) </a:t>
            </a:r>
          </a:p>
          <a:p>
            <a:pPr lvl="1"/>
            <a:r>
              <a:rPr lang="en-US" sz="1400" noProof="0" dirty="0"/>
              <a:t>Pred alone 10 mg/day to Week 96 (n=22)</a:t>
            </a:r>
          </a:p>
          <a:p>
            <a:r>
              <a:rPr lang="en-US" sz="1600" noProof="0" dirty="0"/>
              <a:t>Complete response defined as</a:t>
            </a:r>
          </a:p>
          <a:p>
            <a:pPr lvl="1"/>
            <a:r>
              <a:rPr lang="en-US" sz="1400" noProof="0" dirty="0"/>
              <a:t>UPCR &lt;0.5</a:t>
            </a:r>
          </a:p>
          <a:p>
            <a:pPr lvl="1"/>
            <a:r>
              <a:rPr lang="en-US" sz="1400" noProof="0" dirty="0"/>
              <a:t>eGFR ≥120 or, if &lt;120, eGFR &gt;80% of screening</a:t>
            </a:r>
          </a:p>
          <a:p>
            <a:pPr lvl="1"/>
            <a:r>
              <a:rPr lang="en-US" sz="1400" i="1" noProof="0" dirty="0"/>
              <a:t>AND</a:t>
            </a:r>
            <a:r>
              <a:rPr lang="en-US" sz="1400" noProof="0" dirty="0"/>
              <a:t> Pred tapered to 10 mg/day</a:t>
            </a:r>
          </a:p>
          <a:p>
            <a:r>
              <a:rPr lang="en-US" sz="1600" noProof="0" dirty="0"/>
              <a:t>Partial response differed only in UPCR criterion </a:t>
            </a:r>
            <a:br>
              <a:rPr lang="en-US" sz="1600" noProof="0" dirty="0"/>
            </a:br>
            <a:r>
              <a:rPr lang="en-US" sz="1600" noProof="0" dirty="0"/>
              <a:t>(&gt;50% reduction)</a:t>
            </a:r>
          </a:p>
        </p:txBody>
      </p:sp>
      <p:sp>
        <p:nvSpPr>
          <p:cNvPr id="5" name="Text Placeholder 4"/>
          <p:cNvSpPr>
            <a:spLocks noGrp="1"/>
          </p:cNvSpPr>
          <p:nvPr>
            <p:ph type="body" sz="quarter" idx="10"/>
          </p:nvPr>
        </p:nvSpPr>
        <p:spPr>
          <a:xfrm>
            <a:off x="245421" y="6159735"/>
            <a:ext cx="10387083" cy="653641"/>
          </a:xfrm>
        </p:spPr>
        <p:txBody>
          <a:bodyPr/>
          <a:lstStyle/>
          <a:p>
            <a:r>
              <a:rPr lang="en-US" sz="1050" baseline="30000" noProof="0" dirty="0" err="1"/>
              <a:t>a</a:t>
            </a:r>
            <a:r>
              <a:rPr lang="en-US" sz="1050" noProof="0" dirty="0" err="1"/>
              <a:t>Includes</a:t>
            </a:r>
            <a:r>
              <a:rPr lang="en-US" sz="1050" noProof="0" dirty="0"/>
              <a:t> subjects who failed at any point due to lack of renal response, renal flare, or nonrenal flare; </a:t>
            </a:r>
            <a:r>
              <a:rPr lang="en-US" sz="1050" baseline="30000" noProof="0" dirty="0" err="1"/>
              <a:t>b</a:t>
            </a:r>
            <a:r>
              <a:rPr lang="en-US" sz="1050" noProof="0" dirty="0" err="1"/>
              <a:t>Includes</a:t>
            </a:r>
            <a:r>
              <a:rPr lang="en-US" sz="1050" noProof="0" dirty="0"/>
              <a:t> subjects withdrawn for reasons unrelated to lupus. </a:t>
            </a:r>
            <a:br>
              <a:rPr lang="en-US" sz="1050" noProof="0" dirty="0"/>
            </a:br>
            <a:r>
              <a:rPr lang="en-US" sz="1050" noProof="0" dirty="0"/>
              <a:t>CTX, cyclophosphamide; eGFR, estimated glomerular filtration rate; UPCR, urine </a:t>
            </a:r>
            <a:r>
              <a:rPr lang="en-US" sz="1050" noProof="0" dirty="0" err="1"/>
              <a:t>protein:creatinine</a:t>
            </a:r>
            <a:r>
              <a:rPr lang="en-US" sz="1050" noProof="0" dirty="0"/>
              <a:t> ratio</a:t>
            </a:r>
          </a:p>
          <a:p>
            <a:r>
              <a:rPr lang="en-US" noProof="0" dirty="0" err="1"/>
              <a:t>Aranow</a:t>
            </a:r>
            <a:r>
              <a:rPr lang="en-US" noProof="0" dirty="0"/>
              <a:t> C, et al. EULAR 2018, Amsterdam, FRI0305</a:t>
            </a:r>
          </a:p>
        </p:txBody>
      </p:sp>
      <p:sp>
        <p:nvSpPr>
          <p:cNvPr id="9" name="Rectangle 8">
            <a:extLst>
              <a:ext uri="{FF2B5EF4-FFF2-40B4-BE49-F238E27FC236}">
                <a16:creationId xmlns:a16="http://schemas.microsoft.com/office/drawing/2014/main" id="{5AF73840-8479-456E-8675-5A6EE99A9041}"/>
              </a:ext>
            </a:extLst>
          </p:cNvPr>
          <p:cNvSpPr/>
          <p:nvPr/>
        </p:nvSpPr>
        <p:spPr>
          <a:xfrm>
            <a:off x="334962" y="5520910"/>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No difference in outcome in both groups at Week 24, delayed B cell reconstitution</a:t>
            </a:r>
          </a:p>
        </p:txBody>
      </p:sp>
      <p:graphicFrame>
        <p:nvGraphicFramePr>
          <p:cNvPr id="12" name="Table 11">
            <a:extLst>
              <a:ext uri="{FF2B5EF4-FFF2-40B4-BE49-F238E27FC236}">
                <a16:creationId xmlns:a16="http://schemas.microsoft.com/office/drawing/2014/main" id="{3E4EE7E3-26A3-433E-9CE7-A69350FCEEEE}"/>
              </a:ext>
            </a:extLst>
          </p:cNvPr>
          <p:cNvGraphicFramePr>
            <a:graphicFrameLocks noGrp="1"/>
          </p:cNvGraphicFramePr>
          <p:nvPr>
            <p:extLst/>
          </p:nvPr>
        </p:nvGraphicFramePr>
        <p:xfrm>
          <a:off x="6096000" y="3429000"/>
          <a:ext cx="5472608" cy="1790869"/>
        </p:xfrm>
        <a:graphic>
          <a:graphicData uri="http://schemas.openxmlformats.org/drawingml/2006/table">
            <a:tbl>
              <a:tblPr firstRow="1" bandRow="1">
                <a:tableStyleId>{073A0DAA-6AF3-43AB-8588-CEC1D06C72B9}</a:tableStyleId>
              </a:tblPr>
              <a:tblGrid>
                <a:gridCol w="1152128">
                  <a:extLst>
                    <a:ext uri="{9D8B030D-6E8A-4147-A177-3AD203B41FA5}">
                      <a16:colId xmlns:a16="http://schemas.microsoft.com/office/drawing/2014/main" val="577161832"/>
                    </a:ext>
                  </a:extLst>
                </a:gridCol>
                <a:gridCol w="1080120">
                  <a:extLst>
                    <a:ext uri="{9D8B030D-6E8A-4147-A177-3AD203B41FA5}">
                      <a16:colId xmlns:a16="http://schemas.microsoft.com/office/drawing/2014/main" val="4292414507"/>
                    </a:ext>
                  </a:extLst>
                </a:gridCol>
                <a:gridCol w="1080120">
                  <a:extLst>
                    <a:ext uri="{9D8B030D-6E8A-4147-A177-3AD203B41FA5}">
                      <a16:colId xmlns:a16="http://schemas.microsoft.com/office/drawing/2014/main" val="3012293929"/>
                    </a:ext>
                  </a:extLst>
                </a:gridCol>
                <a:gridCol w="1080120">
                  <a:extLst>
                    <a:ext uri="{9D8B030D-6E8A-4147-A177-3AD203B41FA5}">
                      <a16:colId xmlns:a16="http://schemas.microsoft.com/office/drawing/2014/main" val="220459798"/>
                    </a:ext>
                  </a:extLst>
                </a:gridCol>
                <a:gridCol w="1080120">
                  <a:extLst>
                    <a:ext uri="{9D8B030D-6E8A-4147-A177-3AD203B41FA5}">
                      <a16:colId xmlns:a16="http://schemas.microsoft.com/office/drawing/2014/main" val="1630776456"/>
                    </a:ext>
                  </a:extLst>
                </a:gridCol>
              </a:tblGrid>
              <a:tr h="253366">
                <a:tc>
                  <a:txBody>
                    <a:bodyPr/>
                    <a:lstStyle/>
                    <a:p>
                      <a:endParaRPr lang="en-GB" sz="1400" dirty="0"/>
                    </a:p>
                  </a:txBody>
                  <a:tcPr marL="45720" marR="45720" marT="18000" marB="18000"/>
                </a:tc>
                <a:tc>
                  <a:txBody>
                    <a:bodyPr/>
                    <a:lstStyle/>
                    <a:p>
                      <a:pPr algn="ctr"/>
                      <a:r>
                        <a:rPr lang="en-GB" sz="1400" b="1" dirty="0"/>
                        <a:t>Week 0</a:t>
                      </a:r>
                    </a:p>
                  </a:txBody>
                  <a:tcPr marL="45720" marR="45720" marT="18000" marB="18000"/>
                </a:tc>
                <a:tc>
                  <a:txBody>
                    <a:bodyPr/>
                    <a:lstStyle/>
                    <a:p>
                      <a:pPr algn="ctr"/>
                      <a:r>
                        <a:rPr lang="en-GB" sz="1400" b="1" dirty="0"/>
                        <a:t>Week 12</a:t>
                      </a:r>
                    </a:p>
                  </a:txBody>
                  <a:tcPr marL="45720" marR="45720" marT="18000" marB="18000"/>
                </a:tc>
                <a:tc>
                  <a:txBody>
                    <a:bodyPr/>
                    <a:lstStyle/>
                    <a:p>
                      <a:pPr algn="ctr"/>
                      <a:r>
                        <a:rPr lang="en-GB" sz="1400" b="1" dirty="0"/>
                        <a:t>Week 24</a:t>
                      </a:r>
                    </a:p>
                  </a:txBody>
                  <a:tcPr marL="45720" marR="45720" marT="18000" marB="18000"/>
                </a:tc>
                <a:tc>
                  <a:txBody>
                    <a:bodyPr/>
                    <a:lstStyle/>
                    <a:p>
                      <a:pPr algn="ctr"/>
                      <a:r>
                        <a:rPr lang="en-GB" sz="1400" b="1" dirty="0"/>
                        <a:t>Week 48</a:t>
                      </a:r>
                    </a:p>
                  </a:txBody>
                  <a:tcPr marL="45720" marR="45720" marT="18000" marB="18000"/>
                </a:tc>
                <a:extLst>
                  <a:ext uri="{0D108BD9-81ED-4DB2-BD59-A6C34878D82A}">
                    <a16:rowId xmlns:a16="http://schemas.microsoft.com/office/drawing/2014/main" val="2448086131"/>
                  </a:ext>
                </a:extLst>
              </a:tr>
              <a:tr h="253366">
                <a:tc>
                  <a:txBody>
                    <a:bodyPr/>
                    <a:lstStyle/>
                    <a:p>
                      <a:endParaRPr lang="en-GB" sz="1400" dirty="0"/>
                    </a:p>
                  </a:txBody>
                  <a:tcPr marL="45720" marR="45720" marT="18000" marB="18000"/>
                </a:tc>
                <a:tc gridSpan="4">
                  <a:txBody>
                    <a:bodyPr/>
                    <a:lstStyle/>
                    <a:p>
                      <a:pPr algn="ctr"/>
                      <a:r>
                        <a:rPr lang="en-GB" b="1" dirty="0"/>
                        <a:t>Median B cell count</a:t>
                      </a:r>
                    </a:p>
                  </a:txBody>
                  <a:tcPr marL="45720" marR="45720" marT="18000" marB="18000"/>
                </a:tc>
                <a:tc hMerge="1">
                  <a:txBody>
                    <a:bodyPr/>
                    <a:lstStyle/>
                    <a:p>
                      <a:endParaRPr lang="en-GB" dirty="0"/>
                    </a:p>
                  </a:txBody>
                  <a:tcPr/>
                </a:tc>
                <a:tc hMerge="1">
                  <a:txBody>
                    <a:bodyPr/>
                    <a:lstStyle/>
                    <a:p>
                      <a:endParaRPr lang="en-GB" dirty="0"/>
                    </a:p>
                  </a:txBody>
                  <a:tcPr/>
                </a:tc>
                <a:tc hMerge="1">
                  <a:txBody>
                    <a:bodyPr/>
                    <a:lstStyle/>
                    <a:p>
                      <a:pPr algn="ctr"/>
                      <a:endParaRPr lang="en-GB" b="1" dirty="0"/>
                    </a:p>
                  </a:txBody>
                  <a:tcPr marL="45720" marR="45720" marT="18000" marB="18000"/>
                </a:tc>
                <a:extLst>
                  <a:ext uri="{0D108BD9-81ED-4DB2-BD59-A6C34878D82A}">
                    <a16:rowId xmlns:a16="http://schemas.microsoft.com/office/drawing/2014/main" val="3385784718"/>
                  </a:ext>
                </a:extLst>
              </a:tr>
              <a:tr h="253366">
                <a:tc>
                  <a:txBody>
                    <a:bodyPr/>
                    <a:lstStyle/>
                    <a:p>
                      <a:r>
                        <a:rPr lang="en-GB" sz="1400" dirty="0" err="1"/>
                        <a:t>Pred</a:t>
                      </a:r>
                      <a:r>
                        <a:rPr lang="en-GB" sz="1400" dirty="0"/>
                        <a:t> alone</a:t>
                      </a:r>
                    </a:p>
                  </a:txBody>
                  <a:tcPr marT="18000" marB="18000"/>
                </a:tc>
                <a:tc>
                  <a:txBody>
                    <a:bodyPr/>
                    <a:lstStyle/>
                    <a:p>
                      <a:pPr algn="ctr"/>
                      <a:r>
                        <a:rPr lang="en-GB" sz="1400" dirty="0"/>
                        <a:t>105</a:t>
                      </a:r>
                    </a:p>
                  </a:txBody>
                  <a:tcPr marL="45720" marR="45720" marT="18000" marB="18000"/>
                </a:tc>
                <a:tc>
                  <a:txBody>
                    <a:bodyPr/>
                    <a:lstStyle/>
                    <a:p>
                      <a:pPr algn="ctr"/>
                      <a:r>
                        <a:rPr lang="en-GB" sz="1400" dirty="0"/>
                        <a:t>1</a:t>
                      </a:r>
                    </a:p>
                  </a:txBody>
                  <a:tcPr marL="45720" marR="45720" marT="18000" marB="18000"/>
                </a:tc>
                <a:tc>
                  <a:txBody>
                    <a:bodyPr/>
                    <a:lstStyle/>
                    <a:p>
                      <a:pPr algn="ctr"/>
                      <a:r>
                        <a:rPr lang="en-GB" sz="1400" dirty="0"/>
                        <a:t>31</a:t>
                      </a:r>
                    </a:p>
                  </a:txBody>
                  <a:tcPr marL="45720" marR="45720" marT="18000" marB="18000"/>
                </a:tc>
                <a:tc>
                  <a:txBody>
                    <a:bodyPr/>
                    <a:lstStyle/>
                    <a:p>
                      <a:pPr algn="ctr"/>
                      <a:r>
                        <a:rPr lang="en-GB" sz="1400" dirty="0"/>
                        <a:t>31</a:t>
                      </a:r>
                    </a:p>
                  </a:txBody>
                  <a:tcPr marL="45720" marR="45720" marT="18000" marB="18000"/>
                </a:tc>
                <a:extLst>
                  <a:ext uri="{0D108BD9-81ED-4DB2-BD59-A6C34878D82A}">
                    <a16:rowId xmlns:a16="http://schemas.microsoft.com/office/drawing/2014/main" val="4209465459"/>
                  </a:ext>
                </a:extLst>
              </a:tr>
              <a:tr h="270673">
                <a:tc>
                  <a:txBody>
                    <a:bodyPr/>
                    <a:lstStyle/>
                    <a:p>
                      <a:r>
                        <a:rPr lang="en-GB" sz="1400" dirty="0"/>
                        <a:t>BEL + </a:t>
                      </a:r>
                      <a:r>
                        <a:rPr lang="en-GB" sz="1400" dirty="0" err="1"/>
                        <a:t>Pred</a:t>
                      </a:r>
                      <a:endParaRPr lang="en-GB" sz="1400" dirty="0"/>
                    </a:p>
                  </a:txBody>
                  <a:tcPr marT="18000" marB="18000"/>
                </a:tc>
                <a:tc>
                  <a:txBody>
                    <a:bodyPr/>
                    <a:lstStyle/>
                    <a:p>
                      <a:pPr algn="ctr"/>
                      <a:r>
                        <a:rPr lang="en-GB" sz="1400" dirty="0"/>
                        <a:t>143</a:t>
                      </a:r>
                    </a:p>
                  </a:txBody>
                  <a:tcPr marL="45720" marR="45720" marT="18000" marB="18000"/>
                </a:tc>
                <a:tc>
                  <a:txBody>
                    <a:bodyPr/>
                    <a:lstStyle/>
                    <a:p>
                      <a:pPr algn="ctr"/>
                      <a:r>
                        <a:rPr lang="en-GB" sz="1400" dirty="0"/>
                        <a:t>1</a:t>
                      </a:r>
                    </a:p>
                  </a:txBody>
                  <a:tcPr marL="45720" marR="45720" marT="18000" marB="18000"/>
                </a:tc>
                <a:tc>
                  <a:txBody>
                    <a:bodyPr/>
                    <a:lstStyle/>
                    <a:p>
                      <a:pPr algn="ctr"/>
                      <a:r>
                        <a:rPr lang="en-GB" sz="1400" dirty="0"/>
                        <a:t>3</a:t>
                      </a:r>
                    </a:p>
                  </a:txBody>
                  <a:tcPr marL="45720" marR="45720" marT="18000" marB="18000"/>
                </a:tc>
                <a:tc>
                  <a:txBody>
                    <a:bodyPr/>
                    <a:lstStyle/>
                    <a:p>
                      <a:pPr algn="ctr"/>
                      <a:r>
                        <a:rPr lang="en-GB" sz="1400" dirty="0"/>
                        <a:t>9</a:t>
                      </a:r>
                    </a:p>
                  </a:txBody>
                  <a:tcPr marL="45720" marR="45720" marT="18000" marB="18000"/>
                </a:tc>
                <a:extLst>
                  <a:ext uri="{0D108BD9-81ED-4DB2-BD59-A6C34878D82A}">
                    <a16:rowId xmlns:a16="http://schemas.microsoft.com/office/drawing/2014/main" val="2173855041"/>
                  </a:ext>
                </a:extLst>
              </a:tr>
              <a:tr h="253366">
                <a:tc>
                  <a:txBody>
                    <a:bodyPr/>
                    <a:lstStyle/>
                    <a:p>
                      <a:endParaRPr lang="en-GB" sz="1400" dirty="0"/>
                    </a:p>
                  </a:txBody>
                  <a:tcPr marL="45720" marR="45720" marT="18000" marB="18000"/>
                </a:tc>
                <a:tc gridSpan="4">
                  <a:txBody>
                    <a:bodyPr/>
                    <a:lstStyle/>
                    <a:p>
                      <a:pPr algn="ctr"/>
                      <a:r>
                        <a:rPr lang="en-GB" sz="1400" b="1" dirty="0"/>
                        <a:t>Median IgG level </a:t>
                      </a:r>
                    </a:p>
                  </a:txBody>
                  <a:tcPr marL="45720" marR="45720" marT="18000" marB="18000"/>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b="1" dirty="0"/>
                    </a:p>
                  </a:txBody>
                  <a:tcPr marL="45720" marR="45720" marT="18000" marB="18000"/>
                </a:tc>
                <a:extLst>
                  <a:ext uri="{0D108BD9-81ED-4DB2-BD59-A6C34878D82A}">
                    <a16:rowId xmlns:a16="http://schemas.microsoft.com/office/drawing/2014/main" val="2122394698"/>
                  </a:ext>
                </a:extLst>
              </a:tr>
              <a:tr h="253366">
                <a:tc>
                  <a:txBody>
                    <a:bodyPr/>
                    <a:lstStyle/>
                    <a:p>
                      <a:r>
                        <a:rPr lang="en-GB" sz="1400" dirty="0" err="1"/>
                        <a:t>Pred</a:t>
                      </a:r>
                      <a:r>
                        <a:rPr lang="en-GB" sz="1400" dirty="0"/>
                        <a:t> alone</a:t>
                      </a:r>
                    </a:p>
                  </a:txBody>
                  <a:tcPr marT="18000" marB="18000"/>
                </a:tc>
                <a:tc>
                  <a:txBody>
                    <a:bodyPr/>
                    <a:lstStyle/>
                    <a:p>
                      <a:pPr algn="ctr"/>
                      <a:r>
                        <a:rPr lang="en-GB" sz="1400" dirty="0"/>
                        <a:t>1050</a:t>
                      </a:r>
                    </a:p>
                  </a:txBody>
                  <a:tcPr marL="45720" marR="45720" marT="18000" marB="18000"/>
                </a:tc>
                <a:tc>
                  <a:txBody>
                    <a:bodyPr/>
                    <a:lstStyle/>
                    <a:p>
                      <a:pPr algn="ctr"/>
                      <a:r>
                        <a:rPr lang="en-GB" sz="1400" dirty="0">
                          <a:latin typeface="Arial" panose="020B0604020202020204" pitchFamily="34" charset="0"/>
                          <a:cs typeface="Arial" panose="020B0604020202020204" pitchFamily="34" charset="0"/>
                        </a:rPr>
                        <a:t>990</a:t>
                      </a:r>
                      <a:endParaRPr lang="en-GB" sz="1400" dirty="0"/>
                    </a:p>
                  </a:txBody>
                  <a:tcPr marL="45720" marR="45720" marT="18000" marB="18000"/>
                </a:tc>
                <a:tc>
                  <a:txBody>
                    <a:bodyPr/>
                    <a:lstStyle/>
                    <a:p>
                      <a:pPr algn="ctr"/>
                      <a:r>
                        <a:rPr lang="en-GB" sz="1400" dirty="0"/>
                        <a:t>1100</a:t>
                      </a:r>
                    </a:p>
                  </a:txBody>
                  <a:tcPr marL="45720" marR="45720" marT="18000" marB="18000"/>
                </a:tc>
                <a:tc>
                  <a:txBody>
                    <a:bodyPr/>
                    <a:lstStyle/>
                    <a:p>
                      <a:pPr algn="ctr"/>
                      <a:r>
                        <a:rPr lang="en-GB" sz="1400" dirty="0"/>
                        <a:t>1410</a:t>
                      </a:r>
                    </a:p>
                  </a:txBody>
                  <a:tcPr marL="45720" marR="45720" marT="18000" marB="18000"/>
                </a:tc>
                <a:extLst>
                  <a:ext uri="{0D108BD9-81ED-4DB2-BD59-A6C34878D82A}">
                    <a16:rowId xmlns:a16="http://schemas.microsoft.com/office/drawing/2014/main" val="2525077096"/>
                  </a:ext>
                </a:extLst>
              </a:tr>
              <a:tr h="253366">
                <a:tc>
                  <a:txBody>
                    <a:bodyPr/>
                    <a:lstStyle/>
                    <a:p>
                      <a:r>
                        <a:rPr lang="en-GB" sz="1400" dirty="0"/>
                        <a:t>BEL + </a:t>
                      </a:r>
                      <a:r>
                        <a:rPr lang="en-GB" sz="1400" dirty="0" err="1"/>
                        <a:t>Pred</a:t>
                      </a:r>
                      <a:endParaRPr lang="en-GB" sz="1400" dirty="0"/>
                    </a:p>
                  </a:txBody>
                  <a:tcPr marT="18000" marB="18000"/>
                </a:tc>
                <a:tc>
                  <a:txBody>
                    <a:bodyPr/>
                    <a:lstStyle/>
                    <a:p>
                      <a:pPr algn="ctr"/>
                      <a:r>
                        <a:rPr lang="en-GB" sz="1400" u="none" dirty="0"/>
                        <a:t>984</a:t>
                      </a:r>
                    </a:p>
                  </a:txBody>
                  <a:tcPr marL="45720" marR="45720" marT="18000" marB="1800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769</a:t>
                      </a:r>
                      <a:endParaRPr lang="en-GB" sz="1400" dirty="0"/>
                    </a:p>
                  </a:txBody>
                  <a:tcPr marL="45720" marR="45720" marT="18000" marB="18000"/>
                </a:tc>
                <a:tc>
                  <a:txBody>
                    <a:bodyPr/>
                    <a:lstStyle/>
                    <a:p>
                      <a:pPr algn="ctr"/>
                      <a:r>
                        <a:rPr lang="en-GB" sz="1400" u="none" dirty="0"/>
                        <a:t>837</a:t>
                      </a:r>
                    </a:p>
                  </a:txBody>
                  <a:tcPr marL="45720" marR="45720" marT="18000" marB="18000"/>
                </a:tc>
                <a:tc>
                  <a:txBody>
                    <a:bodyPr/>
                    <a:lstStyle/>
                    <a:p>
                      <a:pPr algn="ctr"/>
                      <a:r>
                        <a:rPr lang="en-GB" sz="1400" u="none" dirty="0"/>
                        <a:t>904</a:t>
                      </a:r>
                    </a:p>
                  </a:txBody>
                  <a:tcPr marL="45720" marR="45720" marT="18000" marB="18000"/>
                </a:tc>
                <a:extLst>
                  <a:ext uri="{0D108BD9-81ED-4DB2-BD59-A6C34878D82A}">
                    <a16:rowId xmlns:a16="http://schemas.microsoft.com/office/drawing/2014/main" val="1842376955"/>
                  </a:ext>
                </a:extLst>
              </a:tr>
            </a:tbl>
          </a:graphicData>
        </a:graphic>
      </p:graphicFrame>
      <p:graphicFrame>
        <p:nvGraphicFramePr>
          <p:cNvPr id="15" name="Content Placeholder 14">
            <a:extLst>
              <a:ext uri="{FF2B5EF4-FFF2-40B4-BE49-F238E27FC236}">
                <a16:creationId xmlns:a16="http://schemas.microsoft.com/office/drawing/2014/main" id="{1A8E5D57-711E-4E72-A724-A32D77B1AA6F}"/>
              </a:ext>
            </a:extLst>
          </p:cNvPr>
          <p:cNvGraphicFramePr>
            <a:graphicFrameLocks noGrp="1"/>
          </p:cNvGraphicFramePr>
          <p:nvPr>
            <p:ph sz="half" idx="2"/>
            <p:extLst/>
          </p:nvPr>
        </p:nvGraphicFramePr>
        <p:xfrm>
          <a:off x="6084338" y="1268413"/>
          <a:ext cx="5463336" cy="2067768"/>
        </p:xfrm>
        <a:graphic>
          <a:graphicData uri="http://schemas.openxmlformats.org/drawingml/2006/table">
            <a:tbl>
              <a:tblPr firstRow="1" bandRow="1">
                <a:tableStyleId>{073A0DAA-6AF3-43AB-8588-CEC1D06C72B9}</a:tableStyleId>
              </a:tblPr>
              <a:tblGrid>
                <a:gridCol w="1116000">
                  <a:extLst>
                    <a:ext uri="{9D8B030D-6E8A-4147-A177-3AD203B41FA5}">
                      <a16:colId xmlns:a16="http://schemas.microsoft.com/office/drawing/2014/main" val="577161832"/>
                    </a:ext>
                  </a:extLst>
                </a:gridCol>
                <a:gridCol w="1053112">
                  <a:extLst>
                    <a:ext uri="{9D8B030D-6E8A-4147-A177-3AD203B41FA5}">
                      <a16:colId xmlns:a16="http://schemas.microsoft.com/office/drawing/2014/main" val="4292414507"/>
                    </a:ext>
                  </a:extLst>
                </a:gridCol>
                <a:gridCol w="1053112">
                  <a:extLst>
                    <a:ext uri="{9D8B030D-6E8A-4147-A177-3AD203B41FA5}">
                      <a16:colId xmlns:a16="http://schemas.microsoft.com/office/drawing/2014/main" val="3012293929"/>
                    </a:ext>
                  </a:extLst>
                </a:gridCol>
                <a:gridCol w="1053112">
                  <a:extLst>
                    <a:ext uri="{9D8B030D-6E8A-4147-A177-3AD203B41FA5}">
                      <a16:colId xmlns:a16="http://schemas.microsoft.com/office/drawing/2014/main" val="220459798"/>
                    </a:ext>
                  </a:extLst>
                </a:gridCol>
                <a:gridCol w="1188000">
                  <a:extLst>
                    <a:ext uri="{9D8B030D-6E8A-4147-A177-3AD203B41FA5}">
                      <a16:colId xmlns:a16="http://schemas.microsoft.com/office/drawing/2014/main" val="638223346"/>
                    </a:ext>
                  </a:extLst>
                </a:gridCol>
              </a:tblGrid>
              <a:tr h="267508">
                <a:tc>
                  <a:txBody>
                    <a:bodyPr/>
                    <a:lstStyle/>
                    <a:p>
                      <a:endParaRPr lang="en-GB" sz="1400" dirty="0"/>
                    </a:p>
                  </a:txBody>
                  <a:tcPr marT="18000" marB="18000"/>
                </a:tc>
                <a:tc>
                  <a:txBody>
                    <a:bodyPr/>
                    <a:lstStyle/>
                    <a:p>
                      <a:pPr algn="ctr"/>
                      <a:r>
                        <a:rPr lang="en-GB" sz="1400" dirty="0"/>
                        <a:t>Complete response</a:t>
                      </a:r>
                    </a:p>
                  </a:txBody>
                  <a:tcPr marT="18000" marB="18000"/>
                </a:tc>
                <a:tc>
                  <a:txBody>
                    <a:bodyPr/>
                    <a:lstStyle/>
                    <a:p>
                      <a:pPr algn="ctr"/>
                      <a:r>
                        <a:rPr lang="en-GB" sz="1400" dirty="0"/>
                        <a:t>Partial response</a:t>
                      </a:r>
                    </a:p>
                  </a:txBody>
                  <a:tcPr marT="18000" marB="18000"/>
                </a:tc>
                <a:tc>
                  <a:txBody>
                    <a:bodyPr/>
                    <a:lstStyle/>
                    <a:p>
                      <a:pPr algn="ctr"/>
                      <a:r>
                        <a:rPr lang="en-GB" sz="1400" dirty="0"/>
                        <a:t>Non-</a:t>
                      </a:r>
                      <a:r>
                        <a:rPr lang="en-GB" sz="1400" dirty="0" err="1"/>
                        <a:t>response</a:t>
                      </a:r>
                      <a:r>
                        <a:rPr lang="en-GB" sz="1400" baseline="30000" dirty="0" err="1"/>
                        <a:t>a</a:t>
                      </a:r>
                      <a:endParaRPr lang="en-GB" sz="1400" baseline="30000" dirty="0"/>
                    </a:p>
                  </a:txBody>
                  <a:tcPr marT="18000" marB="18000"/>
                </a:tc>
                <a:tc>
                  <a:txBody>
                    <a:bodyPr/>
                    <a:lstStyle/>
                    <a:p>
                      <a:pPr algn="ctr"/>
                      <a:r>
                        <a:rPr lang="en-GB" sz="1400" dirty="0" err="1"/>
                        <a:t>Withdrawn</a:t>
                      </a:r>
                      <a:r>
                        <a:rPr lang="en-GB" sz="1400" baseline="30000" dirty="0" err="1"/>
                        <a:t>b</a:t>
                      </a:r>
                      <a:endParaRPr lang="en-GB" sz="1400" dirty="0"/>
                    </a:p>
                  </a:txBody>
                  <a:tcPr marT="18000" marB="18000" anchor="b"/>
                </a:tc>
                <a:extLst>
                  <a:ext uri="{0D108BD9-81ED-4DB2-BD59-A6C34878D82A}">
                    <a16:rowId xmlns:a16="http://schemas.microsoft.com/office/drawing/2014/main" val="2664284285"/>
                  </a:ext>
                </a:extLst>
              </a:tr>
              <a:tr h="267508">
                <a:tc>
                  <a:txBody>
                    <a:bodyPr/>
                    <a:lstStyle/>
                    <a:p>
                      <a:endParaRPr lang="en-GB" sz="1400" b="1" dirty="0"/>
                    </a:p>
                  </a:txBody>
                  <a:tcPr marT="18000" marB="18000"/>
                </a:tc>
                <a:tc gridSpan="4">
                  <a:txBody>
                    <a:bodyPr/>
                    <a:lstStyle/>
                    <a:p>
                      <a:pPr algn="ctr"/>
                      <a:r>
                        <a:rPr lang="en-GB" sz="1400" b="1" dirty="0"/>
                        <a:t>Week 24</a:t>
                      </a:r>
                    </a:p>
                  </a:txBody>
                  <a:tcPr marT="18000" marB="18000"/>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972077637"/>
                  </a:ext>
                </a:extLst>
              </a:tr>
              <a:tr h="267508">
                <a:tc>
                  <a:txBody>
                    <a:bodyPr/>
                    <a:lstStyle/>
                    <a:p>
                      <a:r>
                        <a:rPr lang="en-GB" sz="1400" dirty="0" err="1"/>
                        <a:t>Pred</a:t>
                      </a:r>
                      <a:r>
                        <a:rPr lang="en-GB" sz="1400" dirty="0"/>
                        <a:t> alone</a:t>
                      </a:r>
                    </a:p>
                  </a:txBody>
                  <a:tcPr marT="18000" marB="18000"/>
                </a:tc>
                <a:tc>
                  <a:txBody>
                    <a:bodyPr/>
                    <a:lstStyle/>
                    <a:p>
                      <a:pPr algn="ctr"/>
                      <a:r>
                        <a:rPr lang="en-GB" sz="1400" dirty="0"/>
                        <a:t>5 (23%)</a:t>
                      </a:r>
                    </a:p>
                  </a:txBody>
                  <a:tcPr marT="18000" marB="18000"/>
                </a:tc>
                <a:tc>
                  <a:txBody>
                    <a:bodyPr/>
                    <a:lstStyle/>
                    <a:p>
                      <a:pPr algn="ctr"/>
                      <a:r>
                        <a:rPr lang="en-GB" sz="1400" dirty="0"/>
                        <a:t>4 (18%)</a:t>
                      </a:r>
                    </a:p>
                  </a:txBody>
                  <a:tcPr marT="18000" marB="18000"/>
                </a:tc>
                <a:tc>
                  <a:txBody>
                    <a:bodyPr/>
                    <a:lstStyle/>
                    <a:p>
                      <a:pPr algn="ctr"/>
                      <a:r>
                        <a:rPr lang="en-GB" sz="1400" dirty="0"/>
                        <a:t>12 (55%)</a:t>
                      </a:r>
                    </a:p>
                  </a:txBody>
                  <a:tcPr marT="18000" marB="18000"/>
                </a:tc>
                <a:tc>
                  <a:txBody>
                    <a:bodyPr/>
                    <a:lstStyle/>
                    <a:p>
                      <a:pPr algn="ctr"/>
                      <a:r>
                        <a:rPr lang="en-GB" sz="1400" dirty="0"/>
                        <a:t>1 (5%)</a:t>
                      </a:r>
                    </a:p>
                  </a:txBody>
                  <a:tcPr marT="18000" marB="18000"/>
                </a:tc>
                <a:extLst>
                  <a:ext uri="{0D108BD9-81ED-4DB2-BD59-A6C34878D82A}">
                    <a16:rowId xmlns:a16="http://schemas.microsoft.com/office/drawing/2014/main" val="100286373"/>
                  </a:ext>
                </a:extLst>
              </a:tr>
              <a:tr h="267508">
                <a:tc>
                  <a:txBody>
                    <a:bodyPr/>
                    <a:lstStyle/>
                    <a:p>
                      <a:r>
                        <a:rPr lang="en-GB" sz="1400" dirty="0"/>
                        <a:t>BEL + </a:t>
                      </a:r>
                      <a:r>
                        <a:rPr lang="en-GB" sz="1400" dirty="0" err="1"/>
                        <a:t>Pred</a:t>
                      </a:r>
                      <a:endParaRPr lang="en-GB" sz="1400" dirty="0"/>
                    </a:p>
                  </a:txBody>
                  <a:tcPr marT="18000" marB="18000">
                    <a:lnB w="19050" cap="flat" cmpd="sng" algn="ctr">
                      <a:solidFill>
                        <a:schemeClr val="tx1"/>
                      </a:solidFill>
                      <a:prstDash val="solid"/>
                      <a:round/>
                      <a:headEnd type="none" w="med" len="med"/>
                      <a:tailEnd type="none" w="med" len="med"/>
                    </a:lnB>
                  </a:tcPr>
                </a:tc>
                <a:tc>
                  <a:txBody>
                    <a:bodyPr/>
                    <a:lstStyle/>
                    <a:p>
                      <a:pPr algn="ctr"/>
                      <a:r>
                        <a:rPr lang="en-GB" sz="1400" dirty="0"/>
                        <a:t>5 (24%)</a:t>
                      </a:r>
                    </a:p>
                  </a:txBody>
                  <a:tcPr marT="18000" marB="18000">
                    <a:lnB w="19050" cap="flat" cmpd="sng" algn="ctr">
                      <a:solidFill>
                        <a:schemeClr val="tx1"/>
                      </a:solidFill>
                      <a:prstDash val="solid"/>
                      <a:round/>
                      <a:headEnd type="none" w="med" len="med"/>
                      <a:tailEnd type="none" w="med" len="med"/>
                    </a:lnB>
                  </a:tcPr>
                </a:tc>
                <a:tc>
                  <a:txBody>
                    <a:bodyPr/>
                    <a:lstStyle/>
                    <a:p>
                      <a:pPr algn="ctr"/>
                      <a:r>
                        <a:rPr lang="en-GB" sz="1400" dirty="0"/>
                        <a:t>5 (24%)</a:t>
                      </a:r>
                    </a:p>
                  </a:txBody>
                  <a:tcPr marT="18000" marB="18000">
                    <a:lnB w="19050" cap="flat" cmpd="sng" algn="ctr">
                      <a:solidFill>
                        <a:schemeClr val="tx1"/>
                      </a:solidFill>
                      <a:prstDash val="solid"/>
                      <a:round/>
                      <a:headEnd type="none" w="med" len="med"/>
                      <a:tailEnd type="none" w="med" len="med"/>
                    </a:lnB>
                  </a:tcPr>
                </a:tc>
                <a:tc>
                  <a:txBody>
                    <a:bodyPr/>
                    <a:lstStyle/>
                    <a:p>
                      <a:pPr algn="ctr"/>
                      <a:r>
                        <a:rPr lang="en-GB" sz="1400" dirty="0"/>
                        <a:t>9 (43%)</a:t>
                      </a:r>
                    </a:p>
                  </a:txBody>
                  <a:tcPr marT="18000" marB="18000">
                    <a:lnB w="19050" cap="flat" cmpd="sng" algn="ctr">
                      <a:solidFill>
                        <a:schemeClr val="tx1"/>
                      </a:solidFill>
                      <a:prstDash val="solid"/>
                      <a:round/>
                      <a:headEnd type="none" w="med" len="med"/>
                      <a:tailEnd type="none" w="med" len="med"/>
                    </a:lnB>
                  </a:tcPr>
                </a:tc>
                <a:tc>
                  <a:txBody>
                    <a:bodyPr/>
                    <a:lstStyle/>
                    <a:p>
                      <a:pPr algn="ctr"/>
                      <a:r>
                        <a:rPr lang="en-GB" sz="1400" dirty="0"/>
                        <a:t>2 (10%)</a:t>
                      </a:r>
                    </a:p>
                  </a:txBody>
                  <a:tcPr marT="18000" marB="1800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490048"/>
                  </a:ext>
                </a:extLst>
              </a:tr>
              <a:tr h="267508">
                <a:tc>
                  <a:txBody>
                    <a:bodyPr/>
                    <a:lstStyle/>
                    <a:p>
                      <a:endParaRPr lang="en-GB" sz="1400" b="1" dirty="0"/>
                    </a:p>
                  </a:txBody>
                  <a:tcPr marT="18000" marB="1800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5">
                        <a:lumMod val="20000"/>
                        <a:lumOff val="80000"/>
                      </a:schemeClr>
                    </a:solidFill>
                  </a:tcPr>
                </a:tc>
                <a:tc gridSpan="4">
                  <a:txBody>
                    <a:bodyPr/>
                    <a:lstStyle/>
                    <a:p>
                      <a:pPr algn="ctr"/>
                      <a:r>
                        <a:rPr lang="en-GB" sz="1400" b="1" dirty="0"/>
                        <a:t>Week 48</a:t>
                      </a:r>
                    </a:p>
                  </a:txBody>
                  <a:tcPr marT="18000" marB="1800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4148955443"/>
                  </a:ext>
                </a:extLst>
              </a:tr>
              <a:tr h="267508">
                <a:tc>
                  <a:txBody>
                    <a:bodyPr/>
                    <a:lstStyle/>
                    <a:p>
                      <a:r>
                        <a:rPr lang="en-GB" sz="1400" dirty="0" err="1"/>
                        <a:t>Pred</a:t>
                      </a:r>
                      <a:r>
                        <a:rPr lang="en-GB" sz="1400" dirty="0"/>
                        <a:t> alone</a:t>
                      </a:r>
                    </a:p>
                  </a:txBody>
                  <a:tcPr marT="18000" marB="18000">
                    <a:lnL w="1905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GB" sz="1400" dirty="0"/>
                        <a:t>7 (32%)</a:t>
                      </a:r>
                    </a:p>
                  </a:txBody>
                  <a:tcPr marT="18000" marB="18000">
                    <a:solidFill>
                      <a:schemeClr val="accent5">
                        <a:lumMod val="20000"/>
                        <a:lumOff val="80000"/>
                      </a:schemeClr>
                    </a:solidFill>
                  </a:tcPr>
                </a:tc>
                <a:tc>
                  <a:txBody>
                    <a:bodyPr/>
                    <a:lstStyle/>
                    <a:p>
                      <a:pPr algn="ctr"/>
                      <a:r>
                        <a:rPr lang="en-GB" sz="1400" dirty="0"/>
                        <a:t>2 (9%)</a:t>
                      </a:r>
                    </a:p>
                  </a:txBody>
                  <a:tcPr marT="18000" marB="18000">
                    <a:solidFill>
                      <a:schemeClr val="accent5">
                        <a:lumMod val="20000"/>
                        <a:lumOff val="80000"/>
                      </a:schemeClr>
                    </a:solidFill>
                  </a:tcPr>
                </a:tc>
                <a:tc>
                  <a:txBody>
                    <a:bodyPr/>
                    <a:lstStyle/>
                    <a:p>
                      <a:pPr algn="ctr"/>
                      <a:r>
                        <a:rPr lang="en-GB" sz="1400" dirty="0"/>
                        <a:t>12 (55%)</a:t>
                      </a:r>
                    </a:p>
                  </a:txBody>
                  <a:tcPr marT="18000" marB="18000">
                    <a:solidFill>
                      <a:schemeClr val="accent5">
                        <a:lumMod val="20000"/>
                        <a:lumOff val="80000"/>
                      </a:schemeClr>
                    </a:solidFill>
                  </a:tcPr>
                </a:tc>
                <a:tc>
                  <a:txBody>
                    <a:bodyPr/>
                    <a:lstStyle/>
                    <a:p>
                      <a:pPr algn="ctr"/>
                      <a:r>
                        <a:rPr lang="en-GB" sz="1400" dirty="0"/>
                        <a:t>1 (5%)</a:t>
                      </a:r>
                    </a:p>
                  </a:txBody>
                  <a:tcPr marT="18000" marB="18000">
                    <a:lnR w="1905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911371244"/>
                  </a:ext>
                </a:extLst>
              </a:tr>
              <a:tr h="267508">
                <a:tc>
                  <a:txBody>
                    <a:bodyPr/>
                    <a:lstStyle/>
                    <a:p>
                      <a:r>
                        <a:rPr lang="en-GB" sz="1400" dirty="0"/>
                        <a:t>BEL + </a:t>
                      </a:r>
                      <a:r>
                        <a:rPr lang="en-GB" sz="1400" dirty="0" err="1"/>
                        <a:t>Pred</a:t>
                      </a:r>
                      <a:endParaRPr lang="en-GB" sz="1400" dirty="0"/>
                    </a:p>
                  </a:txBody>
                  <a:tcPr marT="18000" marB="1800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8 (38%)</a:t>
                      </a:r>
                    </a:p>
                  </a:txBody>
                  <a:tcPr marT="18000" marB="18000">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3 (14%)</a:t>
                      </a:r>
                    </a:p>
                  </a:txBody>
                  <a:tcPr marT="18000" marB="18000">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8 (38%)</a:t>
                      </a:r>
                    </a:p>
                  </a:txBody>
                  <a:tcPr marT="18000" marB="18000">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2 (10%)</a:t>
                      </a:r>
                    </a:p>
                  </a:txBody>
                  <a:tcPr marT="18000" marB="1800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650447"/>
                  </a:ext>
                </a:extLst>
              </a:tr>
            </a:tbl>
          </a:graphicData>
        </a:graphic>
      </p:graphicFrame>
    </p:spTree>
    <p:extLst>
      <p:ext uri="{BB962C8B-B14F-4D97-AF65-F5344CB8AC3E}">
        <p14:creationId xmlns:p14="http://schemas.microsoft.com/office/powerpoint/2010/main" val="2653526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0CDD-9B6E-479E-8399-E12FF7DD78E7}"/>
              </a:ext>
            </a:extLst>
          </p:cNvPr>
          <p:cNvSpPr>
            <a:spLocks noGrp="1"/>
          </p:cNvSpPr>
          <p:nvPr>
            <p:ph type="title"/>
          </p:nvPr>
        </p:nvSpPr>
        <p:spPr>
          <a:xfrm>
            <a:off x="335360" y="78532"/>
            <a:ext cx="11521280" cy="1008112"/>
          </a:xfrm>
        </p:spPr>
        <p:txBody>
          <a:bodyPr/>
          <a:lstStyle/>
          <a:p>
            <a:r>
              <a:rPr lang="en-US" dirty="0"/>
              <a:t>Ustekinumab for SLE: 1-year results of a Phase 2 trial</a:t>
            </a:r>
          </a:p>
        </p:txBody>
      </p:sp>
      <p:sp>
        <p:nvSpPr>
          <p:cNvPr id="3" name="Content Placeholder 2">
            <a:extLst>
              <a:ext uri="{FF2B5EF4-FFF2-40B4-BE49-F238E27FC236}">
                <a16:creationId xmlns:a16="http://schemas.microsoft.com/office/drawing/2014/main" id="{93A27012-7AB8-474C-BB6B-1F3E7F66435D}"/>
              </a:ext>
            </a:extLst>
          </p:cNvPr>
          <p:cNvSpPr>
            <a:spLocks noGrp="1"/>
          </p:cNvSpPr>
          <p:nvPr>
            <p:ph sz="half" idx="1"/>
          </p:nvPr>
        </p:nvSpPr>
        <p:spPr>
          <a:xfrm>
            <a:off x="338600" y="3051896"/>
            <a:ext cx="5184974" cy="2662267"/>
          </a:xfrm>
        </p:spPr>
        <p:txBody>
          <a:bodyPr>
            <a:spAutoFit/>
          </a:bodyPr>
          <a:lstStyle/>
          <a:p>
            <a:r>
              <a:rPr lang="en-US" sz="1600" dirty="0"/>
              <a:t>102 SLE patients with active SLE: randomized 3:2 (UST:PBO); maintained background medication</a:t>
            </a:r>
            <a:r>
              <a:rPr lang="en-US" sz="1600" baseline="30000" dirty="0"/>
              <a:t>1</a:t>
            </a:r>
          </a:p>
          <a:p>
            <a:r>
              <a:rPr lang="en-US" sz="1600" dirty="0"/>
              <a:t>1° endpoint SRI4 at Week 24: 62% vs 33% (P=0.006); responses maintained through 1 year</a:t>
            </a:r>
          </a:p>
          <a:p>
            <a:r>
              <a:rPr lang="en-US" sz="1600" dirty="0"/>
              <a:t>33 patients crossed over at Week 24: SRI 54.5%</a:t>
            </a:r>
          </a:p>
          <a:p>
            <a:r>
              <a:rPr lang="en-US" sz="1600" dirty="0"/>
              <a:t>No significant safety signal at Week 56</a:t>
            </a:r>
          </a:p>
          <a:p>
            <a:r>
              <a:rPr lang="en-GB" sz="1600" i="1" dirty="0"/>
              <a:t>Separate Phase 2 RCT (n=112): clinical response to UST was not associated with decrease in type I IFN</a:t>
            </a:r>
            <a:r>
              <a:rPr lang="en-US" sz="1600" baseline="30000" dirty="0"/>
              <a:t>2</a:t>
            </a:r>
            <a:endParaRPr lang="en-US" sz="1600" i="1" dirty="0"/>
          </a:p>
          <a:p>
            <a:pPr lvl="1"/>
            <a:endParaRPr lang="en-US" sz="1400" dirty="0"/>
          </a:p>
        </p:txBody>
      </p:sp>
      <p:graphicFrame>
        <p:nvGraphicFramePr>
          <p:cNvPr id="90" name="Content Placeholder 89">
            <a:extLst>
              <a:ext uri="{FF2B5EF4-FFF2-40B4-BE49-F238E27FC236}">
                <a16:creationId xmlns:a16="http://schemas.microsoft.com/office/drawing/2014/main" id="{B9D5E3CC-0E63-4A6F-9B55-2D49AB1EA787}"/>
              </a:ext>
            </a:extLst>
          </p:cNvPr>
          <p:cNvGraphicFramePr>
            <a:graphicFrameLocks noGrp="1"/>
          </p:cNvGraphicFramePr>
          <p:nvPr>
            <p:ph sz="half" idx="2"/>
            <p:extLst/>
          </p:nvPr>
        </p:nvGraphicFramePr>
        <p:xfrm>
          <a:off x="5447928" y="3300431"/>
          <a:ext cx="6409110" cy="2215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BB6F870C-D715-440F-A712-F7A4FFB632FC}"/>
              </a:ext>
            </a:extLst>
          </p:cNvPr>
          <p:cNvSpPr>
            <a:spLocks noGrp="1"/>
          </p:cNvSpPr>
          <p:nvPr>
            <p:ph type="body" sz="quarter" idx="10"/>
          </p:nvPr>
        </p:nvSpPr>
        <p:spPr>
          <a:xfrm>
            <a:off x="245421" y="6298234"/>
            <a:ext cx="8306907" cy="515142"/>
          </a:xfrm>
        </p:spPr>
        <p:txBody>
          <a:bodyPr/>
          <a:lstStyle/>
          <a:p>
            <a:r>
              <a:rPr lang="en-GB" baseline="30000" dirty="0"/>
              <a:t>a</a:t>
            </a:r>
            <a:r>
              <a:rPr lang="en-GB" dirty="0"/>
              <a:t>≥4-pt, </a:t>
            </a:r>
            <a:r>
              <a:rPr lang="en-GB" baseline="30000" dirty="0"/>
              <a:t>b</a:t>
            </a:r>
            <a:r>
              <a:rPr lang="en-GB" dirty="0"/>
              <a:t>≥30%, </a:t>
            </a:r>
            <a:r>
              <a:rPr lang="en-GB" baseline="30000" dirty="0"/>
              <a:t>c</a:t>
            </a:r>
            <a:r>
              <a:rPr lang="en-GB" dirty="0"/>
              <a:t>≥50% improvements from BL in outcome measures</a:t>
            </a:r>
          </a:p>
          <a:p>
            <a:r>
              <a:rPr lang="en-GB" dirty="0"/>
              <a:t>1. Van Vollenhoven R, et al. ACR 2018, Chicago, #</a:t>
            </a:r>
            <a:r>
              <a:rPr lang="en-US" dirty="0"/>
              <a:t>2785; 2. </a:t>
            </a:r>
            <a:r>
              <a:rPr lang="da-DK" dirty="0"/>
              <a:t>Jordan J,</a:t>
            </a:r>
            <a:r>
              <a:rPr lang="en-GB" dirty="0"/>
              <a:t> et al. Ibid, </a:t>
            </a:r>
            <a:r>
              <a:rPr lang="da-DK" dirty="0"/>
              <a:t>#2951</a:t>
            </a:r>
          </a:p>
        </p:txBody>
      </p:sp>
      <p:sp>
        <p:nvSpPr>
          <p:cNvPr id="37" name="Rectangle 36">
            <a:extLst>
              <a:ext uri="{FF2B5EF4-FFF2-40B4-BE49-F238E27FC236}">
                <a16:creationId xmlns:a16="http://schemas.microsoft.com/office/drawing/2014/main" id="{1CB83E92-AA5A-4B45-8B56-4F8816C3C7B5}"/>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UST appears to be effective with a good safety profile in SLE patients</a:t>
            </a:r>
          </a:p>
        </p:txBody>
      </p:sp>
      <p:sp>
        <p:nvSpPr>
          <p:cNvPr id="6" name="TextBox 5">
            <a:extLst>
              <a:ext uri="{FF2B5EF4-FFF2-40B4-BE49-F238E27FC236}">
                <a16:creationId xmlns:a16="http://schemas.microsoft.com/office/drawing/2014/main" id="{36988143-9422-4741-AC12-537E9B7F783B}"/>
              </a:ext>
            </a:extLst>
          </p:cNvPr>
          <p:cNvSpPr txBox="1"/>
          <p:nvPr/>
        </p:nvSpPr>
        <p:spPr>
          <a:xfrm>
            <a:off x="7516145" y="2777705"/>
            <a:ext cx="30984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Response at Weeks 24 and 48</a:t>
            </a:r>
          </a:p>
        </p:txBody>
      </p:sp>
      <p:grpSp>
        <p:nvGrpSpPr>
          <p:cNvPr id="21" name="Group 20">
            <a:extLst>
              <a:ext uri="{FF2B5EF4-FFF2-40B4-BE49-F238E27FC236}">
                <a16:creationId xmlns:a16="http://schemas.microsoft.com/office/drawing/2014/main" id="{D7E6D5E8-34E0-4E7B-AAD4-9ECFF2DFE42A}"/>
              </a:ext>
            </a:extLst>
          </p:cNvPr>
          <p:cNvGrpSpPr/>
          <p:nvPr/>
        </p:nvGrpSpPr>
        <p:grpSpPr>
          <a:xfrm>
            <a:off x="6287424" y="3087795"/>
            <a:ext cx="4473883" cy="276999"/>
            <a:chOff x="6349302" y="2832093"/>
            <a:chExt cx="4473883" cy="276999"/>
          </a:xfrm>
        </p:grpSpPr>
        <p:sp>
          <p:nvSpPr>
            <p:cNvPr id="14" name="Rectangle 13">
              <a:extLst>
                <a:ext uri="{FF2B5EF4-FFF2-40B4-BE49-F238E27FC236}">
                  <a16:creationId xmlns:a16="http://schemas.microsoft.com/office/drawing/2014/main" id="{19FE4E8D-B8AA-4ECC-B29F-62F22133641E}"/>
                </a:ext>
              </a:extLst>
            </p:cNvPr>
            <p:cNvSpPr/>
            <p:nvPr/>
          </p:nvSpPr>
          <p:spPr>
            <a:xfrm>
              <a:off x="6445522" y="2832093"/>
              <a:ext cx="100059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 (n=42)</a:t>
              </a:r>
            </a:p>
          </p:txBody>
        </p:sp>
        <p:sp>
          <p:nvSpPr>
            <p:cNvPr id="48" name="Rectangle 47">
              <a:extLst>
                <a:ext uri="{FF2B5EF4-FFF2-40B4-BE49-F238E27FC236}">
                  <a16:creationId xmlns:a16="http://schemas.microsoft.com/office/drawing/2014/main" id="{19B95549-C977-4C1B-BFB8-629B52735804}"/>
                </a:ext>
              </a:extLst>
            </p:cNvPr>
            <p:cNvSpPr/>
            <p:nvPr/>
          </p:nvSpPr>
          <p:spPr>
            <a:xfrm>
              <a:off x="6349302" y="2916592"/>
              <a:ext cx="108000" cy="108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00D5F918-B7EE-4F16-AE03-4A1147381ADE}"/>
                </a:ext>
              </a:extLst>
            </p:cNvPr>
            <p:cNvSpPr/>
            <p:nvPr/>
          </p:nvSpPr>
          <p:spPr>
            <a:xfrm>
              <a:off x="7494698" y="2832093"/>
              <a:ext cx="16699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UST Week 24 (n=60) </a:t>
              </a:r>
            </a:p>
          </p:txBody>
        </p:sp>
        <p:sp>
          <p:nvSpPr>
            <p:cNvPr id="53" name="Rectangle 52">
              <a:extLst>
                <a:ext uri="{FF2B5EF4-FFF2-40B4-BE49-F238E27FC236}">
                  <a16:creationId xmlns:a16="http://schemas.microsoft.com/office/drawing/2014/main" id="{077F3E18-3973-4656-9A70-6DBE3CD7D918}"/>
                </a:ext>
              </a:extLst>
            </p:cNvPr>
            <p:cNvSpPr/>
            <p:nvPr/>
          </p:nvSpPr>
          <p:spPr>
            <a:xfrm>
              <a:off x="7398478" y="2916592"/>
              <a:ext cx="108000" cy="108000"/>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0">
                      <a:srgbClr val="E36C09">
                        <a:lumMod val="5000"/>
                        <a:lumOff val="95000"/>
                      </a:srgbClr>
                    </a:gs>
                    <a:gs pos="74000">
                      <a:srgbClr val="E36C09">
                        <a:lumMod val="45000"/>
                        <a:lumOff val="55000"/>
                      </a:srgbClr>
                    </a:gs>
                    <a:gs pos="83000">
                      <a:srgbClr val="E36C09">
                        <a:lumMod val="45000"/>
                        <a:lumOff val="55000"/>
                      </a:srgbClr>
                    </a:gs>
                    <a:gs pos="100000">
                      <a:srgbClr val="E36C09">
                        <a:lumMod val="30000"/>
                        <a:lumOff val="70000"/>
                      </a:srgbClr>
                    </a:gs>
                  </a:gsLst>
                  <a:lin ang="5400000" scaled="1"/>
                </a:gradFill>
                <a:effectLst/>
                <a:uLnTx/>
                <a:uFillTx/>
                <a:latin typeface="Arial"/>
                <a:ea typeface="+mn-ea"/>
                <a:cs typeface="+mn-cs"/>
              </a:endParaRPr>
            </a:p>
          </p:txBody>
        </p:sp>
        <p:sp>
          <p:nvSpPr>
            <p:cNvPr id="55" name="Rectangle 54">
              <a:extLst>
                <a:ext uri="{FF2B5EF4-FFF2-40B4-BE49-F238E27FC236}">
                  <a16:creationId xmlns:a16="http://schemas.microsoft.com/office/drawing/2014/main" id="{E9C9621B-DE96-4C06-8107-93E57E33568D}"/>
                </a:ext>
              </a:extLst>
            </p:cNvPr>
            <p:cNvSpPr/>
            <p:nvPr/>
          </p:nvSpPr>
          <p:spPr>
            <a:xfrm>
              <a:off x="9153241" y="2832093"/>
              <a:ext cx="16699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UST Week 48 (n=60)</a:t>
              </a:r>
            </a:p>
          </p:txBody>
        </p:sp>
        <p:sp>
          <p:nvSpPr>
            <p:cNvPr id="57" name="Rectangle 56">
              <a:extLst>
                <a:ext uri="{FF2B5EF4-FFF2-40B4-BE49-F238E27FC236}">
                  <a16:creationId xmlns:a16="http://schemas.microsoft.com/office/drawing/2014/main" id="{23F157B6-41F1-4E09-B9FD-C98EE1EC7E82}"/>
                </a:ext>
              </a:extLst>
            </p:cNvPr>
            <p:cNvSpPr/>
            <p:nvPr/>
          </p:nvSpPr>
          <p:spPr>
            <a:xfrm>
              <a:off x="9057023" y="2916592"/>
              <a:ext cx="108000" cy="108000"/>
            </a:xfrm>
            <a:prstGeom prst="rect">
              <a:avLst/>
            </a:prstGeom>
            <a:pattFill prst="wdDnDiag">
              <a:fgClr>
                <a:schemeClr val="accent5"/>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0">
                      <a:srgbClr val="E36C09">
                        <a:lumMod val="5000"/>
                        <a:lumOff val="95000"/>
                      </a:srgbClr>
                    </a:gs>
                    <a:gs pos="74000">
                      <a:srgbClr val="E36C09">
                        <a:lumMod val="45000"/>
                        <a:lumOff val="55000"/>
                      </a:srgbClr>
                    </a:gs>
                    <a:gs pos="83000">
                      <a:srgbClr val="E36C09">
                        <a:lumMod val="45000"/>
                        <a:lumOff val="55000"/>
                      </a:srgbClr>
                    </a:gs>
                    <a:gs pos="100000">
                      <a:srgbClr val="E36C09">
                        <a:lumMod val="30000"/>
                        <a:lumOff val="70000"/>
                      </a:srgbClr>
                    </a:gs>
                  </a:gsLst>
                  <a:lin ang="5400000" scaled="1"/>
                </a:gradFill>
                <a:effectLst/>
                <a:uLnTx/>
                <a:uFillTx/>
                <a:latin typeface="Arial"/>
                <a:ea typeface="+mn-ea"/>
                <a:cs typeface="+mn-cs"/>
              </a:endParaRPr>
            </a:p>
          </p:txBody>
        </p:sp>
      </p:grpSp>
      <p:cxnSp>
        <p:nvCxnSpPr>
          <p:cNvPr id="18" name="Straight Connector 17">
            <a:extLst>
              <a:ext uri="{FF2B5EF4-FFF2-40B4-BE49-F238E27FC236}">
                <a16:creationId xmlns:a16="http://schemas.microsoft.com/office/drawing/2014/main" id="{8ABA60C0-1AE1-4CAD-9C8D-A0A5F0B7AECB}"/>
              </a:ext>
            </a:extLst>
          </p:cNvPr>
          <p:cNvCxnSpPr>
            <a:cxnSpLocks/>
          </p:cNvCxnSpPr>
          <p:nvPr/>
        </p:nvCxnSpPr>
        <p:spPr>
          <a:xfrm flipV="1">
            <a:off x="7150720" y="3429000"/>
            <a:ext cx="0" cy="200016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A206751-36A9-404B-BAED-7AE8613A3013}"/>
              </a:ext>
            </a:extLst>
          </p:cNvPr>
          <p:cNvSpPr/>
          <p:nvPr/>
        </p:nvSpPr>
        <p:spPr>
          <a:xfrm>
            <a:off x="8813359" y="4971599"/>
            <a:ext cx="2519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dirty="0">
                <a:ln>
                  <a:noFill/>
                </a:ln>
                <a:solidFill>
                  <a:prstClr val="black"/>
                </a:solidFill>
                <a:effectLst/>
                <a:uLnTx/>
                <a:uFillTx/>
                <a:latin typeface="Arial"/>
                <a:ea typeface="+mn-ea"/>
                <a:cs typeface="+mn-cs"/>
              </a:rPr>
              <a:t>a</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118E87E7-55F9-4B63-90C3-48BB03727C03}"/>
              </a:ext>
            </a:extLst>
          </p:cNvPr>
          <p:cNvSpPr/>
          <p:nvPr/>
        </p:nvSpPr>
        <p:spPr>
          <a:xfrm>
            <a:off x="9506107" y="4971599"/>
            <a:ext cx="2519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dirty="0">
                <a:ln>
                  <a:noFill/>
                </a:ln>
                <a:solidFill>
                  <a:prstClr val="black"/>
                </a:solidFill>
                <a:effectLst/>
                <a:uLnTx/>
                <a:uFillTx/>
                <a:latin typeface="Arial"/>
                <a:ea typeface="+mn-ea"/>
                <a:cs typeface="+mn-cs"/>
              </a:rPr>
              <a:t>b</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2C6D846C-73EC-4675-9693-6FB5B1EB3202}"/>
              </a:ext>
            </a:extLst>
          </p:cNvPr>
          <p:cNvSpPr/>
          <p:nvPr/>
        </p:nvSpPr>
        <p:spPr>
          <a:xfrm>
            <a:off x="11393255" y="4971599"/>
            <a:ext cx="2519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dirty="0">
                <a:ln>
                  <a:noFill/>
                </a:ln>
                <a:solidFill>
                  <a:prstClr val="black"/>
                </a:solidFill>
                <a:effectLst/>
                <a:uLnTx/>
                <a:uFillTx/>
                <a:latin typeface="Arial"/>
                <a:ea typeface="+mn-ea"/>
                <a:cs typeface="+mn-cs"/>
              </a:rPr>
              <a:t>c</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3DDF5DDC-715E-4756-8813-BF3A329DC655}"/>
              </a:ext>
            </a:extLst>
          </p:cNvPr>
          <p:cNvSpPr/>
          <p:nvPr/>
        </p:nvSpPr>
        <p:spPr>
          <a:xfrm>
            <a:off x="10428095" y="4971599"/>
            <a:ext cx="24397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dirty="0">
                <a:ln>
                  <a:noFill/>
                </a:ln>
                <a:solidFill>
                  <a:prstClr val="black"/>
                </a:solidFill>
                <a:effectLst/>
                <a:uLnTx/>
                <a:uFillTx/>
                <a:latin typeface="Arial"/>
                <a:ea typeface="+mn-ea"/>
                <a:cs typeface="+mn-cs"/>
              </a:rPr>
              <a:t>c</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84E96F16-810A-4F02-873B-957D44CFEE87}"/>
              </a:ext>
            </a:extLst>
          </p:cNvPr>
          <p:cNvGrpSpPr/>
          <p:nvPr/>
        </p:nvGrpSpPr>
        <p:grpSpPr>
          <a:xfrm>
            <a:off x="160335" y="1197214"/>
            <a:ext cx="11734208" cy="1525489"/>
            <a:chOff x="160335" y="1197214"/>
            <a:chExt cx="11734208" cy="1525489"/>
          </a:xfrm>
        </p:grpSpPr>
        <p:sp>
          <p:nvSpPr>
            <p:cNvPr id="7" name="TextBox 6">
              <a:extLst>
                <a:ext uri="{FF2B5EF4-FFF2-40B4-BE49-F238E27FC236}">
                  <a16:creationId xmlns:a16="http://schemas.microsoft.com/office/drawing/2014/main" id="{C5603C3B-7DB0-44D1-A100-3726F9DD3C6A}"/>
                </a:ext>
              </a:extLst>
            </p:cNvPr>
            <p:cNvSpPr txBox="1"/>
            <p:nvPr/>
          </p:nvSpPr>
          <p:spPr>
            <a:xfrm>
              <a:off x="160335" y="1432184"/>
              <a:ext cx="1807724"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Active </a:t>
              </a:r>
              <a:r>
                <a:rPr kumimoji="0" lang="en-US" sz="1400" b="1" i="0" u="none" strike="noStrike" kern="1200" cap="none" spc="0" normalizeH="0" baseline="0" noProof="0" dirty="0">
                  <a:ln>
                    <a:noFill/>
                  </a:ln>
                  <a:solidFill>
                    <a:prstClr val="black"/>
                  </a:solidFill>
                  <a:effectLst/>
                  <a:uLnTx/>
                  <a:uFillTx/>
                  <a:latin typeface="Arial"/>
                  <a:ea typeface="+mn-ea"/>
                  <a:cs typeface="Arial"/>
                </a:rPr>
                <a:t>SLE </a:t>
              </a:r>
              <a:br>
                <a:rPr kumimoji="0" lang="en-US" sz="1400" b="0" i="0" u="none" strike="noStrike" kern="1200" cap="none" spc="0" normalizeH="0" baseline="0" noProof="0" dirty="0">
                  <a:ln>
                    <a:noFill/>
                  </a:ln>
                  <a:solidFill>
                    <a:prstClr val="black"/>
                  </a:solidFill>
                  <a:effectLst/>
                  <a:uLnTx/>
                  <a:uFillTx/>
                  <a:latin typeface="Arial"/>
                  <a:ea typeface="+mn-ea"/>
                  <a:cs typeface="Arial"/>
                </a:rPr>
              </a:br>
              <a:r>
                <a:rPr kumimoji="0" lang="en-US" sz="1400" b="0" i="0" u="none" strike="noStrike" kern="1200" cap="none" spc="0" normalizeH="0" baseline="0" noProof="0" dirty="0">
                  <a:ln>
                    <a:noFill/>
                  </a:ln>
                  <a:solidFill>
                    <a:prstClr val="black"/>
                  </a:solidFill>
                  <a:effectLst/>
                  <a:uLnTx/>
                  <a:uFillTx/>
                  <a:latin typeface="Arial"/>
                  <a:ea typeface="+mn-ea"/>
                  <a:cs typeface="Arial"/>
                </a:rPr>
                <a:t>(SLEDAI ≥6,</a:t>
              </a:r>
              <a:br>
                <a:rPr kumimoji="0" lang="en-US" sz="1400" b="0" i="0" u="none" strike="noStrike" kern="1200" cap="none" spc="0" normalizeH="0" baseline="0" noProof="0" dirty="0">
                  <a:ln>
                    <a:noFill/>
                  </a:ln>
                  <a:solidFill>
                    <a:prstClr val="black"/>
                  </a:solidFill>
                  <a:effectLst/>
                  <a:uLnTx/>
                  <a:uFillTx/>
                  <a:latin typeface="Arial"/>
                  <a:ea typeface="+mn-ea"/>
                  <a:cs typeface="Arial"/>
                </a:rPr>
              </a:br>
              <a:r>
                <a:rPr kumimoji="0" lang="en-US" sz="1400" b="0" i="0" u="none" strike="noStrike" kern="1200" cap="none" spc="0" normalizeH="0" baseline="0" noProof="0" dirty="0">
                  <a:ln>
                    <a:noFill/>
                  </a:ln>
                  <a:solidFill>
                    <a:prstClr val="black"/>
                  </a:solidFill>
                  <a:effectLst/>
                  <a:uLnTx/>
                  <a:uFillTx/>
                  <a:latin typeface="Arial"/>
                  <a:ea typeface="+mn-ea"/>
                  <a:cs typeface="Arial"/>
                </a:rPr>
                <a:t>≥1 BILAG A, and/or </a:t>
              </a:r>
              <a:br>
                <a:rPr kumimoji="0" lang="en-US" sz="1400" b="0" i="0" u="none" strike="noStrike" kern="1200" cap="none" spc="0" normalizeH="0" baseline="0" noProof="0" dirty="0">
                  <a:ln>
                    <a:noFill/>
                  </a:ln>
                  <a:solidFill>
                    <a:prstClr val="black"/>
                  </a:solidFill>
                  <a:effectLst/>
                  <a:uLnTx/>
                  <a:uFillTx/>
                  <a:latin typeface="Arial"/>
                  <a:ea typeface="+mn-ea"/>
                  <a:cs typeface="Arial"/>
                </a:rPr>
              </a:br>
              <a:r>
                <a:rPr kumimoji="0" lang="en-US" sz="1400" b="0" i="0" u="none" strike="noStrike" kern="1200" cap="none" spc="0" normalizeH="0" baseline="0" noProof="0" dirty="0">
                  <a:ln>
                    <a:noFill/>
                  </a:ln>
                  <a:solidFill>
                    <a:prstClr val="black"/>
                  </a:solidFill>
                  <a:effectLst/>
                  <a:uLnTx/>
                  <a:uFillTx/>
                  <a:latin typeface="Arial"/>
                  <a:ea typeface="+mn-ea"/>
                  <a:cs typeface="Arial"/>
                </a:rPr>
                <a:t>≥2 BILAG B )</a:t>
              </a:r>
            </a:p>
          </p:txBody>
        </p:sp>
        <p:cxnSp>
          <p:nvCxnSpPr>
            <p:cNvPr id="17" name="Straight Arrow Connector 16">
              <a:extLst>
                <a:ext uri="{FF2B5EF4-FFF2-40B4-BE49-F238E27FC236}">
                  <a16:creationId xmlns:a16="http://schemas.microsoft.com/office/drawing/2014/main" id="{412BA1D1-457E-4F83-802D-9F730B6CF5BE}"/>
                </a:ext>
              </a:extLst>
            </p:cNvPr>
            <p:cNvCxnSpPr>
              <a:cxnSpLocks/>
            </p:cNvCxnSpPr>
            <p:nvPr/>
          </p:nvCxnSpPr>
          <p:spPr>
            <a:xfrm>
              <a:off x="2595638" y="1268897"/>
              <a:ext cx="3358"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EC50CC-9AA9-4B19-AC97-5379BBFA5EF4}"/>
                </a:ext>
              </a:extLst>
            </p:cNvPr>
            <p:cNvSpPr txBox="1"/>
            <p:nvPr/>
          </p:nvSpPr>
          <p:spPr>
            <a:xfrm>
              <a:off x="5840809" y="2464823"/>
              <a:ext cx="981963" cy="257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 24</a:t>
              </a:r>
            </a:p>
          </p:txBody>
        </p:sp>
        <p:cxnSp>
          <p:nvCxnSpPr>
            <p:cNvPr id="20" name="Straight Arrow Connector 19">
              <a:extLst>
                <a:ext uri="{FF2B5EF4-FFF2-40B4-BE49-F238E27FC236}">
                  <a16:creationId xmlns:a16="http://schemas.microsoft.com/office/drawing/2014/main" id="{71B16877-EE3A-4AC3-801C-F6F301C9C376}"/>
                </a:ext>
              </a:extLst>
            </p:cNvPr>
            <p:cNvCxnSpPr>
              <a:cxnSpLocks/>
            </p:cNvCxnSpPr>
            <p:nvPr/>
          </p:nvCxnSpPr>
          <p:spPr>
            <a:xfrm flipV="1">
              <a:off x="2585539" y="2267063"/>
              <a:ext cx="0" cy="1675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6D16FBB-1DB0-4440-9838-DFBB7152BD52}"/>
                </a:ext>
              </a:extLst>
            </p:cNvPr>
            <p:cNvCxnSpPr>
              <a:cxnSpLocks/>
            </p:cNvCxnSpPr>
            <p:nvPr/>
          </p:nvCxnSpPr>
          <p:spPr>
            <a:xfrm>
              <a:off x="3847413"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C086389-EF41-45D5-9427-A154E0A6B04E}"/>
                </a:ext>
              </a:extLst>
            </p:cNvPr>
            <p:cNvCxnSpPr>
              <a:cxnSpLocks/>
            </p:cNvCxnSpPr>
            <p:nvPr/>
          </p:nvCxnSpPr>
          <p:spPr>
            <a:xfrm>
              <a:off x="5095830"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745C16D-35D1-463C-9599-667AB3094FA0}"/>
                </a:ext>
              </a:extLst>
            </p:cNvPr>
            <p:cNvCxnSpPr>
              <a:cxnSpLocks/>
            </p:cNvCxnSpPr>
            <p:nvPr/>
          </p:nvCxnSpPr>
          <p:spPr>
            <a:xfrm>
              <a:off x="6344247"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0BF3147-AC3D-48BD-A5F8-94A554B4A125}"/>
                </a:ext>
              </a:extLst>
            </p:cNvPr>
            <p:cNvCxnSpPr>
              <a:cxnSpLocks/>
            </p:cNvCxnSpPr>
            <p:nvPr/>
          </p:nvCxnSpPr>
          <p:spPr>
            <a:xfrm flipV="1">
              <a:off x="3847413" y="2267063"/>
              <a:ext cx="0" cy="1675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7AA78A-399B-44CE-93B5-DEC320C703A4}"/>
                </a:ext>
              </a:extLst>
            </p:cNvPr>
            <p:cNvCxnSpPr>
              <a:cxnSpLocks/>
            </p:cNvCxnSpPr>
            <p:nvPr/>
          </p:nvCxnSpPr>
          <p:spPr>
            <a:xfrm flipV="1">
              <a:off x="5095830" y="2267063"/>
              <a:ext cx="0" cy="1675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F14E0A9-4379-42DB-AA48-C5A9D0829FD3}"/>
                </a:ext>
              </a:extLst>
            </p:cNvPr>
            <p:cNvCxnSpPr>
              <a:cxnSpLocks/>
            </p:cNvCxnSpPr>
            <p:nvPr/>
          </p:nvCxnSpPr>
          <p:spPr>
            <a:xfrm>
              <a:off x="7592664"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92BDCB4-7FA2-4F83-A9F7-4AB39D9028C2}"/>
                </a:ext>
              </a:extLst>
            </p:cNvPr>
            <p:cNvCxnSpPr>
              <a:cxnSpLocks/>
            </p:cNvCxnSpPr>
            <p:nvPr/>
          </p:nvCxnSpPr>
          <p:spPr>
            <a:xfrm>
              <a:off x="8841081"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A37DE6F-FDA4-40BA-8CD6-A76DB0E55526}"/>
                </a:ext>
              </a:extLst>
            </p:cNvPr>
            <p:cNvCxnSpPr>
              <a:cxnSpLocks/>
            </p:cNvCxnSpPr>
            <p:nvPr/>
          </p:nvCxnSpPr>
          <p:spPr>
            <a:xfrm>
              <a:off x="10089498" y="1268897"/>
              <a:ext cx="0" cy="1675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8593022-3AEB-449C-9AC4-1F1D833F4E9C}"/>
                </a:ext>
              </a:extLst>
            </p:cNvPr>
            <p:cNvSpPr txBox="1"/>
            <p:nvPr/>
          </p:nvSpPr>
          <p:spPr>
            <a:xfrm>
              <a:off x="9656951" y="2464823"/>
              <a:ext cx="889233" cy="257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 48</a:t>
              </a:r>
            </a:p>
          </p:txBody>
        </p:sp>
        <p:sp>
          <p:nvSpPr>
            <p:cNvPr id="58" name="TextBox 57">
              <a:extLst>
                <a:ext uri="{FF2B5EF4-FFF2-40B4-BE49-F238E27FC236}">
                  <a16:creationId xmlns:a16="http://schemas.microsoft.com/office/drawing/2014/main" id="{09CC9263-B6B4-4A49-AACC-E77A710B85C9}"/>
                </a:ext>
              </a:extLst>
            </p:cNvPr>
            <p:cNvSpPr txBox="1"/>
            <p:nvPr/>
          </p:nvSpPr>
          <p:spPr>
            <a:xfrm>
              <a:off x="10912580" y="2249922"/>
              <a:ext cx="9819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 56</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Safety</a:t>
              </a:r>
            </a:p>
          </p:txBody>
        </p:sp>
        <p:cxnSp>
          <p:nvCxnSpPr>
            <p:cNvPr id="79" name="Straight Arrow Connector 78">
              <a:extLst>
                <a:ext uri="{FF2B5EF4-FFF2-40B4-BE49-F238E27FC236}">
                  <a16:creationId xmlns:a16="http://schemas.microsoft.com/office/drawing/2014/main" id="{16486F38-8962-465C-AE85-4E32C2BF829C}"/>
                </a:ext>
              </a:extLst>
            </p:cNvPr>
            <p:cNvCxnSpPr>
              <a:cxnSpLocks/>
            </p:cNvCxnSpPr>
            <p:nvPr/>
          </p:nvCxnSpPr>
          <p:spPr>
            <a:xfrm>
              <a:off x="2606167" y="2474201"/>
              <a:ext cx="845870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E6F8982-BF6F-48A7-9EE1-BA5825BED8AE}"/>
                </a:ext>
              </a:extLst>
            </p:cNvPr>
            <p:cNvCxnSpPr>
              <a:cxnSpLocks/>
            </p:cNvCxnSpPr>
            <p:nvPr/>
          </p:nvCxnSpPr>
          <p:spPr>
            <a:xfrm flipV="1">
              <a:off x="6344247" y="2236649"/>
              <a:ext cx="0" cy="1675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A50C987D-9A14-49BE-8DF4-B8734BAFBAF1}"/>
                </a:ext>
              </a:extLst>
            </p:cNvPr>
            <p:cNvSpPr/>
            <p:nvPr/>
          </p:nvSpPr>
          <p:spPr>
            <a:xfrm>
              <a:off x="2585539" y="1899061"/>
              <a:ext cx="3758708" cy="360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PBO (n=42)</a:t>
              </a:r>
            </a:p>
          </p:txBody>
        </p:sp>
        <p:sp>
          <p:nvSpPr>
            <p:cNvPr id="41" name="Rectangle: Rounded Corners 40">
              <a:extLst>
                <a:ext uri="{FF2B5EF4-FFF2-40B4-BE49-F238E27FC236}">
                  <a16:creationId xmlns:a16="http://schemas.microsoft.com/office/drawing/2014/main" id="{8B08A222-BEA2-40A8-BB6C-0EBB58438A31}"/>
                </a:ext>
              </a:extLst>
            </p:cNvPr>
            <p:cNvSpPr/>
            <p:nvPr/>
          </p:nvSpPr>
          <p:spPr>
            <a:xfrm>
              <a:off x="3881683" y="1485351"/>
              <a:ext cx="6257954" cy="36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UST 90 mg </a:t>
              </a:r>
              <a:r>
                <a:rPr kumimoji="0" lang="en-US" sz="1400" b="0" i="0" u="none" strike="noStrike" kern="1200" cap="none" spc="0" normalizeH="0" baseline="0" noProof="0" dirty="0" err="1">
                  <a:ln>
                    <a:noFill/>
                  </a:ln>
                  <a:solidFill>
                    <a:prstClr val="black"/>
                  </a:solidFill>
                  <a:effectLst/>
                  <a:uLnTx/>
                  <a:uFillTx/>
                  <a:latin typeface="Arial"/>
                  <a:ea typeface="+mn-ea"/>
                  <a:cs typeface="+mn-cs"/>
                </a:rPr>
                <a:t>sc</a:t>
              </a:r>
              <a:r>
                <a:rPr kumimoji="0" lang="en-US" sz="1400" b="0" i="0" u="none" strike="noStrike" kern="1200" cap="none" spc="0" normalizeH="0" baseline="0" noProof="0" dirty="0">
                  <a:ln>
                    <a:noFill/>
                  </a:ln>
                  <a:solidFill>
                    <a:prstClr val="black"/>
                  </a:solidFill>
                  <a:effectLst/>
                  <a:uLnTx/>
                  <a:uFillTx/>
                  <a:latin typeface="Arial"/>
                  <a:ea typeface="+mn-ea"/>
                  <a:cs typeface="+mn-cs"/>
                </a:rPr>
                <a:t> q8w (n=60)</a:t>
              </a:r>
            </a:p>
          </p:txBody>
        </p:sp>
        <p:sp>
          <p:nvSpPr>
            <p:cNvPr id="42" name="Rectangle: Rounded Corners 41">
              <a:extLst>
                <a:ext uri="{FF2B5EF4-FFF2-40B4-BE49-F238E27FC236}">
                  <a16:creationId xmlns:a16="http://schemas.microsoft.com/office/drawing/2014/main" id="{F8770850-6C9A-4687-AA15-DE0AC859EAC7}"/>
                </a:ext>
              </a:extLst>
            </p:cNvPr>
            <p:cNvSpPr/>
            <p:nvPr/>
          </p:nvSpPr>
          <p:spPr>
            <a:xfrm>
              <a:off x="2600312" y="1476035"/>
              <a:ext cx="1278013" cy="36618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UST iv </a:t>
              </a:r>
              <a:br>
                <a:rPr kumimoji="0" lang="en-US" sz="1400" b="0" i="0" u="none" strike="noStrike" kern="1200" cap="none" spc="0" normalizeH="0" baseline="0" noProof="0" dirty="0">
                  <a:ln>
                    <a:noFill/>
                  </a:ln>
                  <a:solidFill>
                    <a:prstClr val="white"/>
                  </a:solidFill>
                  <a:effectLst/>
                  <a:uLnTx/>
                  <a:uFillTx/>
                  <a:latin typeface="Arial"/>
                  <a:ea typeface="+mn-ea"/>
                  <a:cs typeface="+mn-cs"/>
                </a:rPr>
              </a:br>
              <a:r>
                <a:rPr kumimoji="0" lang="en-US" sz="1400" b="0" i="0" u="none" strike="noStrike" kern="1200" cap="none" spc="0" normalizeH="0" baseline="0" noProof="0" dirty="0">
                  <a:ln>
                    <a:noFill/>
                  </a:ln>
                  <a:solidFill>
                    <a:prstClr val="white"/>
                  </a:solidFill>
                  <a:effectLst/>
                  <a:uLnTx/>
                  <a:uFillTx/>
                  <a:latin typeface="Arial"/>
                  <a:ea typeface="+mn-ea"/>
                  <a:cs typeface="+mn-cs"/>
                </a:rPr>
                <a:t>6 mg/kg</a:t>
              </a:r>
            </a:p>
          </p:txBody>
        </p:sp>
        <p:sp>
          <p:nvSpPr>
            <p:cNvPr id="13" name="TextBox 12">
              <a:extLst>
                <a:ext uri="{FF2B5EF4-FFF2-40B4-BE49-F238E27FC236}">
                  <a16:creationId xmlns:a16="http://schemas.microsoft.com/office/drawing/2014/main" id="{060709F5-153C-4F60-9F3B-95DE01E36D93}"/>
                </a:ext>
              </a:extLst>
            </p:cNvPr>
            <p:cNvSpPr txBox="1"/>
            <p:nvPr/>
          </p:nvSpPr>
          <p:spPr>
            <a:xfrm>
              <a:off x="1914183" y="1197214"/>
              <a:ext cx="660758" cy="2578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Dosing</a:t>
              </a:r>
            </a:p>
          </p:txBody>
        </p:sp>
        <p:sp>
          <p:nvSpPr>
            <p:cNvPr id="45" name="TextBox 44">
              <a:extLst>
                <a:ext uri="{FF2B5EF4-FFF2-40B4-BE49-F238E27FC236}">
                  <a16:creationId xmlns:a16="http://schemas.microsoft.com/office/drawing/2014/main" id="{5FA90D89-3A9C-435F-8F49-E653284F037F}"/>
                </a:ext>
              </a:extLst>
            </p:cNvPr>
            <p:cNvSpPr txBox="1"/>
            <p:nvPr/>
          </p:nvSpPr>
          <p:spPr>
            <a:xfrm>
              <a:off x="1914183" y="2209746"/>
              <a:ext cx="660758" cy="2578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Dosing</a:t>
              </a:r>
            </a:p>
          </p:txBody>
        </p:sp>
        <p:cxnSp>
          <p:nvCxnSpPr>
            <p:cNvPr id="9" name="Connector: Elbow 8">
              <a:extLst>
                <a:ext uri="{FF2B5EF4-FFF2-40B4-BE49-F238E27FC236}">
                  <a16:creationId xmlns:a16="http://schemas.microsoft.com/office/drawing/2014/main" id="{4A57CE4B-D8F7-4175-BD7E-6E678E782877}"/>
                </a:ext>
              </a:extLst>
            </p:cNvPr>
            <p:cNvCxnSpPr>
              <a:cxnSpLocks/>
              <a:endCxn id="42" idx="1"/>
            </p:cNvCxnSpPr>
            <p:nvPr/>
          </p:nvCxnSpPr>
          <p:spPr>
            <a:xfrm flipV="1">
              <a:off x="1870898" y="1659128"/>
              <a:ext cx="729414" cy="19526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18E51DDC-2C95-458A-9F49-D2BC1DA56857}"/>
                </a:ext>
              </a:extLst>
            </p:cNvPr>
            <p:cNvCxnSpPr>
              <a:cxnSpLocks/>
              <a:endCxn id="5" idx="1"/>
            </p:cNvCxnSpPr>
            <p:nvPr/>
          </p:nvCxnSpPr>
          <p:spPr>
            <a:xfrm>
              <a:off x="1870898" y="1854388"/>
              <a:ext cx="714641" cy="224673"/>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68EA20CB-94BB-4056-B693-79E27E52D5A5}"/>
                </a:ext>
              </a:extLst>
            </p:cNvPr>
            <p:cNvSpPr/>
            <p:nvPr/>
          </p:nvSpPr>
          <p:spPr>
            <a:xfrm>
              <a:off x="6341424" y="1899061"/>
              <a:ext cx="3798213" cy="36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UST 90 mg </a:t>
              </a:r>
              <a:r>
                <a:rPr kumimoji="0" lang="en-US" sz="1400" b="0" i="0" u="none" strike="noStrike" kern="1200" cap="none" spc="0" normalizeH="0" baseline="0" noProof="0" dirty="0" err="1">
                  <a:ln>
                    <a:noFill/>
                  </a:ln>
                  <a:solidFill>
                    <a:prstClr val="black"/>
                  </a:solidFill>
                  <a:effectLst/>
                  <a:uLnTx/>
                  <a:uFillTx/>
                  <a:latin typeface="Arial"/>
                  <a:ea typeface="+mn-ea"/>
                  <a:cs typeface="+mn-cs"/>
                </a:rPr>
                <a:t>sc</a:t>
              </a:r>
              <a:r>
                <a:rPr kumimoji="0" lang="en-US" sz="1400" b="0" i="0" u="none" strike="noStrike" kern="1200" cap="none" spc="0" normalizeH="0" baseline="0" noProof="0" dirty="0">
                  <a:ln>
                    <a:noFill/>
                  </a:ln>
                  <a:solidFill>
                    <a:prstClr val="black"/>
                  </a:solidFill>
                  <a:effectLst/>
                  <a:uLnTx/>
                  <a:uFillTx/>
                  <a:latin typeface="Arial"/>
                  <a:ea typeface="+mn-ea"/>
                  <a:cs typeface="+mn-cs"/>
                </a:rPr>
                <a:t> q8w (n=60)</a:t>
              </a:r>
            </a:p>
          </p:txBody>
        </p:sp>
      </p:grpSp>
    </p:spTree>
    <p:extLst>
      <p:ext uri="{BB962C8B-B14F-4D97-AF65-F5344CB8AC3E}">
        <p14:creationId xmlns:p14="http://schemas.microsoft.com/office/powerpoint/2010/main" val="357831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271476D3-6562-41C0-A648-67E689A59B06}"/>
              </a:ext>
            </a:extLst>
          </p:cNvPr>
          <p:cNvGraphicFramePr>
            <a:graphicFrameLocks noGrp="1"/>
          </p:cNvGraphicFramePr>
          <p:nvPr>
            <p:ph sz="half" idx="2"/>
            <p:extLst/>
          </p:nvPr>
        </p:nvGraphicFramePr>
        <p:xfrm>
          <a:off x="6308503" y="1293959"/>
          <a:ext cx="5764161" cy="417887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242985" y="1612645"/>
            <a:ext cx="23221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Efficacy at Week 24</a:t>
            </a:r>
          </a:p>
        </p:txBody>
      </p:sp>
      <p:sp>
        <p:nvSpPr>
          <p:cNvPr id="11" name="Title 3">
            <a:extLst>
              <a:ext uri="{FF2B5EF4-FFF2-40B4-BE49-F238E27FC236}">
                <a16:creationId xmlns:a16="http://schemas.microsoft.com/office/drawing/2014/main" id="{32F50209-2F2A-49F8-950A-19A610946899}"/>
              </a:ext>
            </a:extLst>
          </p:cNvPr>
          <p:cNvSpPr>
            <a:spLocks noGrp="1"/>
          </p:cNvSpPr>
          <p:nvPr>
            <p:ph type="title"/>
          </p:nvPr>
        </p:nvSpPr>
        <p:spPr/>
        <p:txBody>
          <a:bodyPr/>
          <a:lstStyle/>
          <a:p>
            <a:r>
              <a:rPr lang="en-US" altLang="ja-JP" noProof="0" dirty="0"/>
              <a:t>Efficacy and safety of </a:t>
            </a:r>
            <a:r>
              <a:rPr lang="en-US" noProof="0" dirty="0"/>
              <a:t>baricitinib in SLE: 24-week, Phase 2 RDBPCT</a:t>
            </a:r>
          </a:p>
        </p:txBody>
      </p:sp>
      <p:sp>
        <p:nvSpPr>
          <p:cNvPr id="8" name="Content Placeholder 2"/>
          <p:cNvSpPr>
            <a:spLocks noGrp="1"/>
          </p:cNvSpPr>
          <p:nvPr>
            <p:ph sz="half" idx="1"/>
          </p:nvPr>
        </p:nvSpPr>
        <p:spPr>
          <a:xfrm>
            <a:off x="224429" y="1212414"/>
            <a:ext cx="7218819" cy="4968871"/>
          </a:xfrm>
        </p:spPr>
        <p:txBody>
          <a:bodyPr/>
          <a:lstStyle/>
          <a:p>
            <a:r>
              <a:rPr lang="en-US" sz="1800" noProof="0" dirty="0"/>
              <a:t>314 patients with SLE receiving SOC</a:t>
            </a:r>
          </a:p>
          <a:p>
            <a:pPr lvl="1"/>
            <a:r>
              <a:rPr lang="en-US" altLang="ja-JP" sz="1600" noProof="0" dirty="0"/>
              <a:t>ANA+ or anti-dsDNA antibody, SLEDAI-2K ≥4, arthritis or rash required </a:t>
            </a:r>
            <a:endParaRPr lang="en-US" sz="1600" noProof="0" dirty="0"/>
          </a:p>
          <a:p>
            <a:pPr lvl="1"/>
            <a:r>
              <a:rPr lang="en-US" altLang="ja-JP" sz="1600" noProof="0" dirty="0"/>
              <a:t>Randomized 1:1:1 to PBO, or BARI 2 or 4 mg </a:t>
            </a:r>
            <a:r>
              <a:rPr lang="en-US" altLang="ja-JP" sz="1600" noProof="0" dirty="0" err="1"/>
              <a:t>qd</a:t>
            </a:r>
            <a:r>
              <a:rPr lang="en-US" altLang="ja-JP" sz="1600" noProof="0" dirty="0"/>
              <a:t> </a:t>
            </a:r>
            <a:endParaRPr lang="en-US" sz="1100" noProof="0" dirty="0"/>
          </a:p>
          <a:p>
            <a:pPr>
              <a:spcBef>
                <a:spcPts val="400"/>
              </a:spcBef>
            </a:pPr>
            <a:r>
              <a:rPr lang="en-US" altLang="ja-JP" sz="1800" noProof="0" dirty="0"/>
              <a:t>Positive response in BARI 4 mg </a:t>
            </a:r>
          </a:p>
          <a:p>
            <a:pPr lvl="1"/>
            <a:r>
              <a:rPr lang="en-US" altLang="ja-JP" sz="1600" spc="-20" noProof="0" dirty="0"/>
              <a:t>1° endpoint: resolution of SLEDAI-2K arthritis or rash, Week 24</a:t>
            </a:r>
          </a:p>
          <a:p>
            <a:pPr lvl="1"/>
            <a:endParaRPr lang="en-US" altLang="ja-JP" sz="1600" noProof="0" dirty="0"/>
          </a:p>
          <a:p>
            <a:pPr lvl="1"/>
            <a:endParaRPr lang="en-US" altLang="ja-JP" sz="1600" noProof="0" dirty="0"/>
          </a:p>
          <a:p>
            <a:pPr lvl="1"/>
            <a:endParaRPr lang="en-US" altLang="ja-JP" sz="1600" noProof="0" dirty="0"/>
          </a:p>
          <a:p>
            <a:pPr lvl="1"/>
            <a:endParaRPr lang="en-US" altLang="ja-JP" sz="1600" noProof="0" dirty="0"/>
          </a:p>
          <a:p>
            <a:pPr marL="342900" lvl="1" indent="0">
              <a:buNone/>
            </a:pPr>
            <a:endParaRPr lang="en-US" altLang="ja-JP" sz="1600" noProof="0" dirty="0"/>
          </a:p>
          <a:p>
            <a:pPr lvl="1">
              <a:spcBef>
                <a:spcPts val="800"/>
              </a:spcBef>
            </a:pPr>
            <a:r>
              <a:rPr lang="en-US" altLang="ja-JP" sz="1600" noProof="0" dirty="0"/>
              <a:t>2° endpoints: SRI-4, SFI, LLDAS </a:t>
            </a:r>
            <a:endParaRPr lang="en-US" altLang="ja-JP" sz="1800" noProof="0" dirty="0"/>
          </a:p>
          <a:p>
            <a:pPr>
              <a:spcBef>
                <a:spcPts val="200"/>
              </a:spcBef>
            </a:pPr>
            <a:r>
              <a:rPr lang="en-US" altLang="ja-JP" sz="1800" noProof="0" dirty="0"/>
              <a:t>No significant differences in AEs among the groups</a:t>
            </a:r>
          </a:p>
          <a:p>
            <a:pPr lvl="1">
              <a:spcBef>
                <a:spcPts val="200"/>
              </a:spcBef>
            </a:pPr>
            <a:r>
              <a:rPr lang="en-US" altLang="ja-JP" sz="1600" noProof="0" dirty="0"/>
              <a:t>One SAE of DVT in BARI 4 mg group </a:t>
            </a:r>
          </a:p>
          <a:p>
            <a:pPr marL="0" indent="0">
              <a:buNone/>
            </a:pPr>
            <a:endParaRPr lang="en-US" altLang="ja-JP" sz="1800" noProof="0" dirty="0"/>
          </a:p>
          <a:p>
            <a:pPr marL="0" indent="0">
              <a:buNone/>
            </a:pPr>
            <a:endParaRPr lang="en-US" altLang="ja-JP" sz="1800" noProof="0" dirty="0"/>
          </a:p>
        </p:txBody>
      </p:sp>
      <p:sp>
        <p:nvSpPr>
          <p:cNvPr id="14" name="Text Placeholder 8">
            <a:extLst>
              <a:ext uri="{FF2B5EF4-FFF2-40B4-BE49-F238E27FC236}">
                <a16:creationId xmlns:a16="http://schemas.microsoft.com/office/drawing/2014/main" id="{575E3D1A-4124-4C48-AF88-8D3BB56BEC52}"/>
              </a:ext>
            </a:extLst>
          </p:cNvPr>
          <p:cNvSpPr>
            <a:spLocks noGrp="1"/>
          </p:cNvSpPr>
          <p:nvPr>
            <p:ph type="body" sz="quarter" idx="10"/>
          </p:nvPr>
        </p:nvSpPr>
        <p:spPr>
          <a:xfrm>
            <a:off x="245421" y="6272586"/>
            <a:ext cx="12115275" cy="540790"/>
          </a:xfrm>
        </p:spPr>
        <p:txBody>
          <a:bodyPr/>
          <a:lstStyle/>
          <a:p>
            <a:pPr lvl="0">
              <a:spcBef>
                <a:spcPts val="600"/>
              </a:spcBef>
            </a:pPr>
            <a:r>
              <a:rPr lang="en-US" noProof="0" dirty="0"/>
              <a:t>CLASI, </a:t>
            </a:r>
            <a:r>
              <a:rPr lang="en-US" altLang="ja-JP" noProof="0" dirty="0"/>
              <a:t>Cutaneous Lupus Erythematosus Disease Area and Severity Index</a:t>
            </a:r>
            <a:r>
              <a:rPr lang="en-US" noProof="0" dirty="0"/>
              <a:t>; SFI, </a:t>
            </a:r>
            <a:r>
              <a:rPr lang="en-US" altLang="ja-JP" noProof="0" dirty="0"/>
              <a:t>SELENA-SLEDAI Flare Index; LLDAS, Lupus Low Disease Activity State</a:t>
            </a:r>
          </a:p>
          <a:p>
            <a:pPr lvl="0">
              <a:spcBef>
                <a:spcPts val="600"/>
              </a:spcBef>
            </a:pPr>
            <a:r>
              <a:rPr lang="en-US" noProof="0" dirty="0"/>
              <a:t>Wallace DJ, et al. EULAR 2018, Amsterdam, OP0019</a:t>
            </a:r>
          </a:p>
        </p:txBody>
      </p:sp>
      <p:sp>
        <p:nvSpPr>
          <p:cNvPr id="17" name="テキスト ボックス 16">
            <a:extLst>
              <a:ext uri="{FF2B5EF4-FFF2-40B4-BE49-F238E27FC236}">
                <a16:creationId xmlns:a16="http://schemas.microsoft.com/office/drawing/2014/main" id="{4CD78C3F-2457-4172-8AEE-21A16D1C69CC}"/>
              </a:ext>
            </a:extLst>
          </p:cNvPr>
          <p:cNvSpPr txBox="1"/>
          <p:nvPr/>
        </p:nvSpPr>
        <p:spPr>
          <a:xfrm>
            <a:off x="8910092" y="3028554"/>
            <a:ext cx="2648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a:ea typeface="+mn-ea"/>
                <a:cs typeface="+mn-cs"/>
              </a:rPr>
              <a:t>*</a:t>
            </a:r>
            <a:endParaRPr kumimoji="1" lang="ja-JP" alt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テキスト ボックス 17">
            <a:extLst>
              <a:ext uri="{FF2B5EF4-FFF2-40B4-BE49-F238E27FC236}">
                <a16:creationId xmlns:a16="http://schemas.microsoft.com/office/drawing/2014/main" id="{11DC3D5E-8230-47C6-B88D-9E0F8D57D705}"/>
              </a:ext>
            </a:extLst>
          </p:cNvPr>
          <p:cNvSpPr txBox="1"/>
          <p:nvPr/>
        </p:nvSpPr>
        <p:spPr>
          <a:xfrm>
            <a:off x="10569960" y="3119634"/>
            <a:ext cx="2648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a:ea typeface="+mn-ea"/>
                <a:cs typeface="+mn-cs"/>
              </a:rPr>
              <a:t>*</a:t>
            </a:r>
            <a:endParaRPr kumimoji="1" lang="ja-JP" alt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B1B09F6-5BD1-413D-9D8E-7A32FF701E39}"/>
              </a:ext>
            </a:extLst>
          </p:cNvPr>
          <p:cNvSpPr/>
          <p:nvPr/>
        </p:nvSpPr>
        <p:spPr>
          <a:xfrm>
            <a:off x="335360" y="5612881"/>
            <a:ext cx="10873607" cy="580012"/>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000" b="0" i="0" u="none" strike="noStrike" kern="0" cap="none" spc="0" normalizeH="0" baseline="0" noProof="0" dirty="0">
                <a:ln>
                  <a:noFill/>
                </a:ln>
                <a:solidFill>
                  <a:srgbClr val="FFFFFF"/>
                </a:solidFill>
                <a:effectLst/>
                <a:uLnTx/>
                <a:uFillTx/>
                <a:latin typeface="Arial"/>
                <a:ea typeface="+mn-ea"/>
                <a:cs typeface="Arial"/>
              </a:rPr>
              <a:t>Significant clinical improvements with </a:t>
            </a:r>
            <a:r>
              <a:rPr kumimoji="0" lang="en-US" sz="2000" b="0" i="0" u="none" strike="noStrike" kern="0" cap="none" spc="0" normalizeH="0" baseline="0" noProof="0" dirty="0">
                <a:ln>
                  <a:noFill/>
                </a:ln>
                <a:solidFill>
                  <a:srgbClr val="FFFFFF"/>
                </a:solidFill>
                <a:effectLst/>
                <a:uLnTx/>
                <a:uFillTx/>
                <a:latin typeface="Arial"/>
                <a:ea typeface="+mn-ea"/>
                <a:cs typeface="Arial"/>
              </a:rPr>
              <a:t>BARI 4 mg vs PBO in </a:t>
            </a:r>
            <a:r>
              <a:rPr kumimoji="0" lang="en-US" altLang="ja-JP" sz="2000" b="0" i="0" u="none" strike="noStrike" kern="0" cap="none" spc="0" normalizeH="0" baseline="0" noProof="0" dirty="0">
                <a:ln>
                  <a:noFill/>
                </a:ln>
                <a:solidFill>
                  <a:srgbClr val="FFFFFF"/>
                </a:solidFill>
                <a:effectLst/>
                <a:uLnTx/>
                <a:uFillTx/>
                <a:latin typeface="Arial"/>
                <a:ea typeface="+mn-ea"/>
                <a:cs typeface="Arial"/>
              </a:rPr>
              <a:t>SLE patients receiving SOC</a:t>
            </a:r>
            <a:endParaRPr kumimoji="0" lang="en-US" sz="20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extBox 1">
            <a:extLst>
              <a:ext uri="{FF2B5EF4-FFF2-40B4-BE49-F238E27FC236}">
                <a16:creationId xmlns:a16="http://schemas.microsoft.com/office/drawing/2014/main" id="{ED1CD54B-6781-49AA-B8A9-C39A93858A7D}"/>
              </a:ext>
            </a:extLst>
          </p:cNvPr>
          <p:cNvSpPr txBox="1"/>
          <p:nvPr/>
        </p:nvSpPr>
        <p:spPr>
          <a:xfrm>
            <a:off x="7532119" y="5324055"/>
            <a:ext cx="14217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*P≤0.05 vs PBO</a:t>
            </a:r>
          </a:p>
        </p:txBody>
      </p:sp>
      <p:graphicFrame>
        <p:nvGraphicFramePr>
          <p:cNvPr id="3" name="Table 2"/>
          <p:cNvGraphicFramePr>
            <a:graphicFrameLocks noGrp="1"/>
          </p:cNvGraphicFramePr>
          <p:nvPr>
            <p:extLst/>
          </p:nvPr>
        </p:nvGraphicFramePr>
        <p:xfrm>
          <a:off x="567406" y="2846413"/>
          <a:ext cx="5782064" cy="1568196"/>
        </p:xfrm>
        <a:graphic>
          <a:graphicData uri="http://schemas.openxmlformats.org/drawingml/2006/table">
            <a:tbl>
              <a:tblPr firstRow="1" bandRow="1">
                <a:tableStyleId>{073A0DAA-6AF3-43AB-8588-CEC1D06C72B9}</a:tableStyleId>
              </a:tblPr>
              <a:tblGrid>
                <a:gridCol w="745186">
                  <a:extLst>
                    <a:ext uri="{9D8B030D-6E8A-4147-A177-3AD203B41FA5}">
                      <a16:colId xmlns:a16="http://schemas.microsoft.com/office/drawing/2014/main" val="20000"/>
                    </a:ext>
                  </a:extLst>
                </a:gridCol>
                <a:gridCol w="731856">
                  <a:extLst>
                    <a:ext uri="{9D8B030D-6E8A-4147-A177-3AD203B41FA5}">
                      <a16:colId xmlns:a16="http://schemas.microsoft.com/office/drawing/2014/main" val="20001"/>
                    </a:ext>
                  </a:extLst>
                </a:gridCol>
                <a:gridCol w="974751">
                  <a:extLst>
                    <a:ext uri="{9D8B030D-6E8A-4147-A177-3AD203B41FA5}">
                      <a16:colId xmlns:a16="http://schemas.microsoft.com/office/drawing/2014/main" val="2753068601"/>
                    </a:ext>
                  </a:extLst>
                </a:gridCol>
                <a:gridCol w="708517">
                  <a:extLst>
                    <a:ext uri="{9D8B030D-6E8A-4147-A177-3AD203B41FA5}">
                      <a16:colId xmlns:a16="http://schemas.microsoft.com/office/drawing/2014/main" val="20002"/>
                    </a:ext>
                  </a:extLst>
                </a:gridCol>
                <a:gridCol w="974876">
                  <a:extLst>
                    <a:ext uri="{9D8B030D-6E8A-4147-A177-3AD203B41FA5}">
                      <a16:colId xmlns:a16="http://schemas.microsoft.com/office/drawing/2014/main" val="380987178"/>
                    </a:ext>
                  </a:extLst>
                </a:gridCol>
                <a:gridCol w="635207">
                  <a:extLst>
                    <a:ext uri="{9D8B030D-6E8A-4147-A177-3AD203B41FA5}">
                      <a16:colId xmlns:a16="http://schemas.microsoft.com/office/drawing/2014/main" val="20003"/>
                    </a:ext>
                  </a:extLst>
                </a:gridCol>
                <a:gridCol w="1011671">
                  <a:extLst>
                    <a:ext uri="{9D8B030D-6E8A-4147-A177-3AD203B41FA5}">
                      <a16:colId xmlns:a16="http://schemas.microsoft.com/office/drawing/2014/main" val="1165051808"/>
                    </a:ext>
                  </a:extLst>
                </a:gridCol>
              </a:tblGrid>
              <a:tr h="187273">
                <a:tc>
                  <a:txBody>
                    <a:bodyPr/>
                    <a:lstStyle/>
                    <a:p>
                      <a:pPr>
                        <a:lnSpc>
                          <a:spcPct val="90000"/>
                        </a:lnSpc>
                      </a:pPr>
                      <a:r>
                        <a:rPr lang="en-US" dirty="0"/>
                        <a:t>S</a:t>
                      </a:r>
                    </a:p>
                  </a:txBody>
                  <a:tcPr/>
                </a:tc>
                <a:tc gridSpan="2">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dirty="0"/>
                        <a:t>TJC</a:t>
                      </a:r>
                    </a:p>
                  </a:txBody>
                  <a:tcPr/>
                </a:tc>
                <a:tc hMerge="1">
                  <a:txBody>
                    <a:bodyPr/>
                    <a:lstStyle/>
                    <a:p>
                      <a:pPr algn="ctr"/>
                      <a:endParaRPr lang="en-US" dirty="0"/>
                    </a:p>
                  </a:txBody>
                  <a:tcPr/>
                </a:tc>
                <a:tc gridSpan="2">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dirty="0"/>
                        <a:t>SJC</a:t>
                      </a: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dirty="0"/>
                        <a:t>CLASI</a:t>
                      </a: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165444672"/>
                  </a:ext>
                </a:extLst>
              </a:tr>
              <a:tr h="0">
                <a:tc>
                  <a:txBody>
                    <a:bodyPr/>
                    <a:lstStyle/>
                    <a:p>
                      <a:pPr>
                        <a:lnSpc>
                          <a:spcPct val="90000"/>
                        </a:lnSpc>
                      </a:pPr>
                      <a:endParaRPr lang="en-US" dirty="0"/>
                    </a:p>
                  </a:txBody>
                  <a:tcPr/>
                </a:tc>
                <a:tc>
                  <a:txBody>
                    <a:bodyPr/>
                    <a:lstStyle/>
                    <a:p>
                      <a:pPr algn="ctr">
                        <a:lnSpc>
                          <a:spcPct val="90000"/>
                        </a:lnSpc>
                      </a:pPr>
                      <a:r>
                        <a:rPr lang="en-US" dirty="0"/>
                        <a:t>BL</a:t>
                      </a:r>
                    </a:p>
                  </a:txBody>
                  <a:tcPr/>
                </a:tc>
                <a:tc>
                  <a:txBody>
                    <a:bodyPr/>
                    <a:lstStyle/>
                    <a:p>
                      <a:pPr algn="ctr">
                        <a:lnSpc>
                          <a:spcPct val="90000"/>
                        </a:lnSpc>
                      </a:pPr>
                      <a:r>
                        <a:rPr lang="en-US" dirty="0"/>
                        <a:t>↓ from BL, Week 24</a:t>
                      </a:r>
                    </a:p>
                  </a:txBody>
                  <a:tcPr/>
                </a:tc>
                <a:tc>
                  <a:txBody>
                    <a:bodyPr/>
                    <a:lstStyle/>
                    <a:p>
                      <a:pPr algn="ctr">
                        <a:lnSpc>
                          <a:spcPct val="90000"/>
                        </a:lnSpc>
                      </a:pPr>
                      <a:r>
                        <a:rPr lang="en-US" dirty="0"/>
                        <a:t>BL</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dirty="0"/>
                        <a:t>↓ from BL, Week 24</a:t>
                      </a:r>
                    </a:p>
                  </a:txBody>
                  <a:tcPr/>
                </a:tc>
                <a:tc>
                  <a:txBody>
                    <a:bodyPr/>
                    <a:lstStyle/>
                    <a:p>
                      <a:pPr algn="ctr">
                        <a:lnSpc>
                          <a:spcPct val="90000"/>
                        </a:lnSpc>
                      </a:pPr>
                      <a:r>
                        <a:rPr lang="en-GB" dirty="0"/>
                        <a:t>BL</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dirty="0"/>
                        <a:t>↓ from BL, Week 24</a:t>
                      </a:r>
                    </a:p>
                  </a:txBody>
                  <a:tcPr/>
                </a:tc>
                <a:extLst>
                  <a:ext uri="{0D108BD9-81ED-4DB2-BD59-A6C34878D82A}">
                    <a16:rowId xmlns:a16="http://schemas.microsoft.com/office/drawing/2014/main" val="10000"/>
                  </a:ext>
                </a:extLst>
              </a:tr>
              <a:tr h="0">
                <a:tc>
                  <a:txBody>
                    <a:bodyPr/>
                    <a:lstStyle/>
                    <a:p>
                      <a:pPr>
                        <a:lnSpc>
                          <a:spcPct val="90000"/>
                        </a:lnSpc>
                      </a:pPr>
                      <a:r>
                        <a:rPr lang="en-US" dirty="0"/>
                        <a:t>PBO</a:t>
                      </a:r>
                    </a:p>
                  </a:txBody>
                  <a:tcPr/>
                </a:tc>
                <a:tc>
                  <a:txBody>
                    <a:bodyPr/>
                    <a:lstStyle/>
                    <a:p>
                      <a:pPr algn="ctr">
                        <a:lnSpc>
                          <a:spcPct val="90000"/>
                        </a:lnSpc>
                      </a:pPr>
                      <a:r>
                        <a:rPr lang="en-US" dirty="0"/>
                        <a:t>7.7</a:t>
                      </a:r>
                      <a:endParaRPr lang="en-US" dirty="0">
                        <a:solidFill>
                          <a:srgbClr val="C00000"/>
                        </a:solidFill>
                      </a:endParaRPr>
                    </a:p>
                  </a:txBody>
                  <a:tcPr/>
                </a:tc>
                <a:tc>
                  <a:txBody>
                    <a:bodyPr/>
                    <a:lstStyle/>
                    <a:p>
                      <a:pPr algn="ctr">
                        <a:lnSpc>
                          <a:spcPct val="90000"/>
                        </a:lnSpc>
                      </a:pPr>
                      <a:r>
                        <a:rPr lang="en-US" dirty="0">
                          <a:solidFill>
                            <a:schemeClr val="tx1"/>
                          </a:solidFill>
                        </a:rPr>
                        <a:t>‒5.6</a:t>
                      </a:r>
                    </a:p>
                  </a:txBody>
                  <a:tcPr/>
                </a:tc>
                <a:tc>
                  <a:txBody>
                    <a:bodyPr/>
                    <a:lstStyle/>
                    <a:p>
                      <a:pPr algn="ctr">
                        <a:lnSpc>
                          <a:spcPct val="90000"/>
                        </a:lnSpc>
                      </a:pPr>
                      <a:r>
                        <a:rPr lang="en-US" dirty="0"/>
                        <a:t>5.3</a:t>
                      </a:r>
                    </a:p>
                  </a:txBody>
                  <a:tcPr/>
                </a:tc>
                <a:tc>
                  <a:txBody>
                    <a:bodyPr/>
                    <a:lstStyle/>
                    <a:p>
                      <a:pPr algn="ctr">
                        <a:lnSpc>
                          <a:spcPct val="90000"/>
                        </a:lnSpc>
                      </a:pPr>
                      <a:r>
                        <a:rPr lang="en-US" dirty="0">
                          <a:solidFill>
                            <a:schemeClr val="tx1"/>
                          </a:solidFill>
                        </a:rPr>
                        <a:t>‒</a:t>
                      </a:r>
                      <a:r>
                        <a:rPr lang="en-US" dirty="0"/>
                        <a:t>4.6</a:t>
                      </a:r>
                    </a:p>
                  </a:txBody>
                  <a:tcPr/>
                </a:tc>
                <a:tc>
                  <a:txBody>
                    <a:bodyPr/>
                    <a:lstStyle/>
                    <a:p>
                      <a:pPr algn="ctr">
                        <a:lnSpc>
                          <a:spcPct val="90000"/>
                        </a:lnSpc>
                      </a:pPr>
                      <a:r>
                        <a:rPr lang="en-GB" dirty="0"/>
                        <a:t>4.9</a:t>
                      </a:r>
                    </a:p>
                  </a:txBody>
                  <a:tcPr/>
                </a:tc>
                <a:tc>
                  <a:txBody>
                    <a:bodyPr/>
                    <a:lstStyle/>
                    <a:p>
                      <a:pPr algn="ctr">
                        <a:lnSpc>
                          <a:spcPct val="90000"/>
                        </a:lnSpc>
                      </a:pPr>
                      <a:r>
                        <a:rPr lang="en-US" dirty="0">
                          <a:solidFill>
                            <a:schemeClr val="tx1"/>
                          </a:solidFill>
                        </a:rPr>
                        <a:t>‒</a:t>
                      </a:r>
                      <a:r>
                        <a:rPr lang="en-US" dirty="0"/>
                        <a:t>2.8</a:t>
                      </a:r>
                    </a:p>
                  </a:txBody>
                  <a:tcPr/>
                </a:tc>
                <a:extLst>
                  <a:ext uri="{0D108BD9-81ED-4DB2-BD59-A6C34878D82A}">
                    <a16:rowId xmlns:a16="http://schemas.microsoft.com/office/drawing/2014/main" val="10001"/>
                  </a:ext>
                </a:extLst>
              </a:tr>
              <a:tr h="0">
                <a:tc>
                  <a:txBody>
                    <a:bodyPr/>
                    <a:lstStyle/>
                    <a:p>
                      <a:pPr>
                        <a:lnSpc>
                          <a:spcPct val="90000"/>
                        </a:lnSpc>
                      </a:pPr>
                      <a:r>
                        <a:rPr lang="en-US" dirty="0"/>
                        <a:t>2 mg</a:t>
                      </a:r>
                    </a:p>
                  </a:txBody>
                  <a:tcPr/>
                </a:tc>
                <a:tc>
                  <a:txBody>
                    <a:bodyPr/>
                    <a:lstStyle/>
                    <a:p>
                      <a:pPr algn="ctr">
                        <a:lnSpc>
                          <a:spcPct val="90000"/>
                        </a:lnSpc>
                      </a:pPr>
                      <a:r>
                        <a:rPr lang="en-US" dirty="0"/>
                        <a:t>8.7</a:t>
                      </a:r>
                      <a:endParaRPr lang="en-US" dirty="0">
                        <a:solidFill>
                          <a:srgbClr val="C00000"/>
                        </a:solidFill>
                      </a:endParaRPr>
                    </a:p>
                  </a:txBody>
                  <a:tcPr/>
                </a:tc>
                <a:tc>
                  <a:txBody>
                    <a:bodyPr/>
                    <a:lstStyle/>
                    <a:p>
                      <a:pPr algn="ctr">
                        <a:lnSpc>
                          <a:spcPct val="90000"/>
                        </a:lnSpc>
                      </a:pPr>
                      <a:r>
                        <a:rPr lang="en-US" dirty="0">
                          <a:solidFill>
                            <a:schemeClr val="tx1"/>
                          </a:solidFill>
                        </a:rPr>
                        <a:t>‒6.5</a:t>
                      </a:r>
                    </a:p>
                  </a:txBody>
                  <a:tcPr/>
                </a:tc>
                <a:tc>
                  <a:txBody>
                    <a:bodyPr/>
                    <a:lstStyle/>
                    <a:p>
                      <a:pPr algn="ctr">
                        <a:lnSpc>
                          <a:spcPct val="90000"/>
                        </a:lnSpc>
                      </a:pPr>
                      <a:r>
                        <a:rPr lang="en-US" dirty="0"/>
                        <a:t>5.2</a:t>
                      </a:r>
                    </a:p>
                  </a:txBody>
                  <a:tcPr/>
                </a:tc>
                <a:tc>
                  <a:txBody>
                    <a:bodyPr/>
                    <a:lstStyle/>
                    <a:p>
                      <a:pPr algn="ctr">
                        <a:lnSpc>
                          <a:spcPct val="90000"/>
                        </a:lnSpc>
                      </a:pPr>
                      <a:r>
                        <a:rPr lang="en-US" dirty="0">
                          <a:solidFill>
                            <a:schemeClr val="tx1"/>
                          </a:solidFill>
                        </a:rPr>
                        <a:t>‒</a:t>
                      </a:r>
                      <a:r>
                        <a:rPr lang="en-US" dirty="0"/>
                        <a:t>4.1</a:t>
                      </a:r>
                    </a:p>
                  </a:txBody>
                  <a:tcPr/>
                </a:tc>
                <a:tc>
                  <a:txBody>
                    <a:bodyPr/>
                    <a:lstStyle/>
                    <a:p>
                      <a:pPr algn="ctr">
                        <a:lnSpc>
                          <a:spcPct val="90000"/>
                        </a:lnSpc>
                      </a:pPr>
                      <a:r>
                        <a:rPr lang="en-GB" dirty="0"/>
                        <a:t>3.8</a:t>
                      </a:r>
                    </a:p>
                  </a:txBody>
                  <a:tcPr/>
                </a:tc>
                <a:tc>
                  <a:txBody>
                    <a:bodyPr/>
                    <a:lstStyle/>
                    <a:p>
                      <a:pPr algn="ctr">
                        <a:lnSpc>
                          <a:spcPct val="90000"/>
                        </a:lnSpc>
                      </a:pPr>
                      <a:r>
                        <a:rPr lang="en-US" dirty="0">
                          <a:solidFill>
                            <a:schemeClr val="tx1"/>
                          </a:solidFill>
                        </a:rPr>
                        <a:t>‒</a:t>
                      </a:r>
                      <a:r>
                        <a:rPr lang="en-US" dirty="0"/>
                        <a:t>1.7</a:t>
                      </a:r>
                    </a:p>
                  </a:txBody>
                  <a:tcPr/>
                </a:tc>
                <a:extLst>
                  <a:ext uri="{0D108BD9-81ED-4DB2-BD59-A6C34878D82A}">
                    <a16:rowId xmlns:a16="http://schemas.microsoft.com/office/drawing/2014/main" val="10002"/>
                  </a:ext>
                </a:extLst>
              </a:tr>
              <a:tr h="258260">
                <a:tc>
                  <a:txBody>
                    <a:bodyPr/>
                    <a:lstStyle/>
                    <a:p>
                      <a:pPr>
                        <a:lnSpc>
                          <a:spcPct val="90000"/>
                        </a:lnSpc>
                      </a:pPr>
                      <a:r>
                        <a:rPr lang="en-US" dirty="0"/>
                        <a:t>4 mg</a:t>
                      </a:r>
                    </a:p>
                  </a:txBody>
                  <a:tcPr/>
                </a:tc>
                <a:tc>
                  <a:txBody>
                    <a:bodyPr/>
                    <a:lstStyle/>
                    <a:p>
                      <a:pPr algn="ctr">
                        <a:lnSpc>
                          <a:spcPct val="90000"/>
                        </a:lnSpc>
                      </a:pPr>
                      <a:r>
                        <a:rPr lang="en-US" dirty="0"/>
                        <a:t>8.5</a:t>
                      </a:r>
                      <a:r>
                        <a:rPr lang="en-US" dirty="0">
                          <a:solidFill>
                            <a:schemeClr val="tx1"/>
                          </a:solidFill>
                        </a:rPr>
                        <a:t> </a:t>
                      </a:r>
                    </a:p>
                  </a:txBody>
                  <a:tcPr/>
                </a:tc>
                <a:tc>
                  <a:txBody>
                    <a:bodyPr/>
                    <a:lstStyle/>
                    <a:p>
                      <a:pPr algn="ctr">
                        <a:lnSpc>
                          <a:spcPct val="90000"/>
                        </a:lnSpc>
                      </a:pPr>
                      <a:r>
                        <a:rPr lang="en-US" dirty="0">
                          <a:solidFill>
                            <a:schemeClr val="tx1"/>
                          </a:solidFill>
                        </a:rPr>
                        <a:t>‒6.9 ⃰ </a:t>
                      </a:r>
                    </a:p>
                  </a:txBody>
                  <a:tcPr/>
                </a:tc>
                <a:tc>
                  <a:txBody>
                    <a:bodyPr/>
                    <a:lstStyle/>
                    <a:p>
                      <a:pPr algn="ctr">
                        <a:lnSpc>
                          <a:spcPct val="90000"/>
                        </a:lnSpc>
                      </a:pPr>
                      <a:r>
                        <a:rPr lang="en-US" dirty="0"/>
                        <a:t>5.5</a:t>
                      </a:r>
                    </a:p>
                  </a:txBody>
                  <a:tcPr/>
                </a:tc>
                <a:tc>
                  <a:txBody>
                    <a:bodyPr/>
                    <a:lstStyle/>
                    <a:p>
                      <a:pPr algn="ctr">
                        <a:lnSpc>
                          <a:spcPct val="90000"/>
                        </a:lnSpc>
                      </a:pPr>
                      <a:r>
                        <a:rPr lang="en-US" dirty="0">
                          <a:solidFill>
                            <a:schemeClr val="tx1"/>
                          </a:solidFill>
                        </a:rPr>
                        <a:t>‒</a:t>
                      </a:r>
                      <a:r>
                        <a:rPr lang="en-US" dirty="0"/>
                        <a:t>4.8</a:t>
                      </a:r>
                    </a:p>
                  </a:txBody>
                  <a:tcPr/>
                </a:tc>
                <a:tc>
                  <a:txBody>
                    <a:bodyPr/>
                    <a:lstStyle/>
                    <a:p>
                      <a:pPr algn="ctr">
                        <a:lnSpc>
                          <a:spcPct val="90000"/>
                        </a:lnSpc>
                      </a:pPr>
                      <a:r>
                        <a:rPr lang="en-GB" dirty="0"/>
                        <a:t>4.0</a:t>
                      </a:r>
                    </a:p>
                  </a:txBody>
                  <a:tcPr/>
                </a:tc>
                <a:tc>
                  <a:txBody>
                    <a:bodyPr/>
                    <a:lstStyle/>
                    <a:p>
                      <a:pPr algn="ctr">
                        <a:lnSpc>
                          <a:spcPct val="90000"/>
                        </a:lnSpc>
                      </a:pPr>
                      <a:r>
                        <a:rPr lang="en-US" dirty="0">
                          <a:solidFill>
                            <a:schemeClr val="tx1"/>
                          </a:solidFill>
                        </a:rPr>
                        <a:t>‒</a:t>
                      </a:r>
                      <a:r>
                        <a:rPr lang="en-US" dirty="0"/>
                        <a:t>2.3</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EF3A34ED-B7AB-41E1-A293-02C40E0151CC}"/>
              </a:ext>
            </a:extLst>
          </p:cNvPr>
          <p:cNvSpPr txBox="1"/>
          <p:nvPr/>
        </p:nvSpPr>
        <p:spPr>
          <a:xfrm>
            <a:off x="8014004" y="2515421"/>
            <a:ext cx="14611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1° endpoint</a:t>
            </a:r>
          </a:p>
        </p:txBody>
      </p:sp>
      <p:sp>
        <p:nvSpPr>
          <p:cNvPr id="15" name="TextBox 14">
            <a:extLst>
              <a:ext uri="{FF2B5EF4-FFF2-40B4-BE49-F238E27FC236}">
                <a16:creationId xmlns:a16="http://schemas.microsoft.com/office/drawing/2014/main" id="{8EA17586-C83C-453A-BC2F-4EB27FADB7C8}"/>
              </a:ext>
            </a:extLst>
          </p:cNvPr>
          <p:cNvSpPr txBox="1"/>
          <p:nvPr/>
        </p:nvSpPr>
        <p:spPr>
          <a:xfrm>
            <a:off x="9881797" y="2515421"/>
            <a:ext cx="12142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2° endpoint</a:t>
            </a:r>
          </a:p>
        </p:txBody>
      </p:sp>
    </p:spTree>
    <p:extLst>
      <p:ext uri="{BB962C8B-B14F-4D97-AF65-F5344CB8AC3E}">
        <p14:creationId xmlns:p14="http://schemas.microsoft.com/office/powerpoint/2010/main" val="355165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54883">
              <a:srgbClr val="C8D1E1"/>
            </a:gs>
            <a:gs pos="20354">
              <a:schemeClr val="accent1">
                <a:lumMod val="40000"/>
                <a:lumOff val="60000"/>
              </a:schemeClr>
            </a:gs>
            <a:gs pos="8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2BF9-3CC4-4902-851D-F59E444C88B7}"/>
              </a:ext>
            </a:extLst>
          </p:cNvPr>
          <p:cNvSpPr>
            <a:spLocks noGrp="1"/>
          </p:cNvSpPr>
          <p:nvPr>
            <p:ph type="title"/>
          </p:nvPr>
        </p:nvSpPr>
        <p:spPr/>
        <p:txBody>
          <a:bodyPr/>
          <a:lstStyle/>
          <a:p>
            <a:r>
              <a:rPr lang="en-US" dirty="0"/>
              <a:t>Other Autoimmune Diseases</a:t>
            </a:r>
          </a:p>
        </p:txBody>
      </p:sp>
    </p:spTree>
    <p:extLst>
      <p:ext uri="{BB962C8B-B14F-4D97-AF65-F5344CB8AC3E}">
        <p14:creationId xmlns:p14="http://schemas.microsoft.com/office/powerpoint/2010/main" val="96193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7409B7-3747-463A-B6C5-86297FD26D3F}"/>
              </a:ext>
            </a:extLst>
          </p:cNvPr>
          <p:cNvSpPr>
            <a:spLocks noGrp="1"/>
          </p:cNvSpPr>
          <p:nvPr>
            <p:ph type="title"/>
          </p:nvPr>
        </p:nvSpPr>
        <p:spPr>
          <a:ln>
            <a:noFill/>
          </a:ln>
        </p:spPr>
        <p:txBody>
          <a:bodyPr/>
          <a:lstStyle/>
          <a:p>
            <a:r>
              <a:rPr lang="en-US" dirty="0"/>
              <a:t>focuSSced Phase 3 study: Tocilizumab in systemic sclerosis (</a:t>
            </a:r>
            <a:r>
              <a:rPr lang="en-US" dirty="0" err="1"/>
              <a:t>SSc</a:t>
            </a:r>
            <a:r>
              <a:rPr lang="en-US" dirty="0"/>
              <a:t>)</a:t>
            </a:r>
          </a:p>
        </p:txBody>
      </p:sp>
      <p:sp>
        <p:nvSpPr>
          <p:cNvPr id="8" name="Content Placeholder 7">
            <a:extLst>
              <a:ext uri="{FF2B5EF4-FFF2-40B4-BE49-F238E27FC236}">
                <a16:creationId xmlns:a16="http://schemas.microsoft.com/office/drawing/2014/main" id="{82A164D1-B653-4E41-9FF1-97406BB5D834}"/>
              </a:ext>
            </a:extLst>
          </p:cNvPr>
          <p:cNvSpPr>
            <a:spLocks noGrp="1"/>
          </p:cNvSpPr>
          <p:nvPr>
            <p:ph idx="1"/>
          </p:nvPr>
        </p:nvSpPr>
        <p:spPr>
          <a:xfrm>
            <a:off x="335360" y="1189758"/>
            <a:ext cx="11521280" cy="1774845"/>
          </a:xfrm>
        </p:spPr>
        <p:txBody>
          <a:bodyPr>
            <a:spAutoFit/>
          </a:bodyPr>
          <a:lstStyle/>
          <a:p>
            <a:pPr>
              <a:spcBef>
                <a:spcPts val="400"/>
              </a:spcBef>
            </a:pPr>
            <a:r>
              <a:rPr lang="en-US" sz="1600" dirty="0"/>
              <a:t>210 patients randomized 1:1 to TCZ 162 mg </a:t>
            </a:r>
            <a:r>
              <a:rPr lang="en-US" sz="1600" dirty="0" err="1"/>
              <a:t>sc</a:t>
            </a:r>
            <a:r>
              <a:rPr lang="en-US" sz="1600" dirty="0"/>
              <a:t> </a:t>
            </a:r>
            <a:r>
              <a:rPr lang="en-US" sz="1600" dirty="0" err="1"/>
              <a:t>qw</a:t>
            </a:r>
            <a:r>
              <a:rPr lang="en-US" sz="1600" dirty="0"/>
              <a:t> (n=105) or PBO (n=105) for 48 weeks</a:t>
            </a:r>
            <a:r>
              <a:rPr lang="en-US" sz="1600" baseline="30000" dirty="0"/>
              <a:t>1</a:t>
            </a:r>
          </a:p>
          <a:p>
            <a:pPr>
              <a:spcBef>
                <a:spcPts val="400"/>
              </a:spcBef>
            </a:pPr>
            <a:r>
              <a:rPr lang="en-US" sz="1600" dirty="0"/>
              <a:t>Study failed its primary endpoint, ∆</a:t>
            </a:r>
            <a:r>
              <a:rPr lang="en-US" sz="1600" dirty="0" err="1"/>
              <a:t>mRSS</a:t>
            </a:r>
            <a:r>
              <a:rPr lang="en-US" sz="1600" dirty="0"/>
              <a:t>, at Week 48: –1.73 (95% CI: – 3.78, 0.32; P=0.098)</a:t>
            </a:r>
          </a:p>
          <a:p>
            <a:pPr>
              <a:spcBef>
                <a:spcPts val="400"/>
              </a:spcBef>
            </a:pPr>
            <a:r>
              <a:rPr lang="en-US" sz="1600" dirty="0"/>
              <a:t>LSM </a:t>
            </a:r>
            <a:r>
              <a:rPr lang="en-US" sz="1600" dirty="0">
                <a:sym typeface="Symbol" panose="05050102010706020507" pitchFamily="18" charset="2"/>
              </a:rPr>
              <a:t></a:t>
            </a:r>
            <a:r>
              <a:rPr lang="en-US" sz="1600" dirty="0"/>
              <a:t>%FVC from baseline (TCZ vs PBO) = 4.2 mL (95% CI: 2.0, 6.4; P=0.0002): lung function preserved in TCZ group</a:t>
            </a:r>
          </a:p>
          <a:p>
            <a:pPr>
              <a:spcBef>
                <a:spcPts val="400"/>
              </a:spcBef>
            </a:pPr>
            <a:r>
              <a:rPr lang="en-US" sz="1600" dirty="0"/>
              <a:t>Time to treatment failure was numerically better in TCZ group; safety signal consistent with known TCZ side effects</a:t>
            </a:r>
          </a:p>
          <a:p>
            <a:pPr>
              <a:spcBef>
                <a:spcPts val="400"/>
              </a:spcBef>
            </a:pPr>
            <a:r>
              <a:rPr lang="en-GB" sz="1600" i="1" dirty="0"/>
              <a:t>A different Phase 2, 12-month RCT of ABA in </a:t>
            </a:r>
            <a:r>
              <a:rPr lang="en-GB" sz="1600" i="1" dirty="0" err="1"/>
              <a:t>SSc</a:t>
            </a:r>
            <a:r>
              <a:rPr lang="en-GB" sz="1600" i="1" dirty="0"/>
              <a:t> also failed 1° endpoint (mRSS); but improved 2° endpoints of ACR CRISS index and </a:t>
            </a:r>
            <a:r>
              <a:rPr lang="el-GR" sz="1600" i="1" dirty="0">
                <a:ea typeface="Helvetica"/>
                <a:cs typeface="Helvetica"/>
                <a:sym typeface="Helvetica"/>
              </a:rPr>
              <a:t>Δ</a:t>
            </a:r>
            <a:r>
              <a:rPr lang="en-GB" sz="1600" i="1" dirty="0">
                <a:ea typeface="Helvetica"/>
                <a:cs typeface="Helvetica"/>
                <a:sym typeface="Helvetica"/>
              </a:rPr>
              <a:t>HAQ,</a:t>
            </a:r>
            <a:r>
              <a:rPr lang="en-GB" sz="1600" i="1" dirty="0"/>
              <a:t> and trended to improvement in </a:t>
            </a:r>
            <a:r>
              <a:rPr lang="el-GR" sz="1600" i="1" dirty="0">
                <a:ea typeface="Helvetica"/>
                <a:cs typeface="Helvetica"/>
                <a:sym typeface="Helvetica"/>
              </a:rPr>
              <a:t>Δ</a:t>
            </a:r>
            <a:r>
              <a:rPr lang="en-GB" sz="1600" i="1" dirty="0">
                <a:ea typeface="Helvetica"/>
                <a:cs typeface="Helvetica"/>
                <a:sym typeface="Helvetica"/>
              </a:rPr>
              <a:t>FVC% (P=0.11)</a:t>
            </a:r>
            <a:r>
              <a:rPr lang="en-US" sz="1600" baseline="30000" dirty="0"/>
              <a:t>2</a:t>
            </a:r>
            <a:endParaRPr lang="en-US" sz="1600" i="1" dirty="0"/>
          </a:p>
        </p:txBody>
      </p:sp>
      <p:sp>
        <p:nvSpPr>
          <p:cNvPr id="4" name="Text Placeholder 3">
            <a:extLst>
              <a:ext uri="{FF2B5EF4-FFF2-40B4-BE49-F238E27FC236}">
                <a16:creationId xmlns:a16="http://schemas.microsoft.com/office/drawing/2014/main" id="{94B3D4BE-F43C-40CF-B57C-315D25C59ABF}"/>
              </a:ext>
            </a:extLst>
          </p:cNvPr>
          <p:cNvSpPr>
            <a:spLocks noGrp="1"/>
          </p:cNvSpPr>
          <p:nvPr>
            <p:ph type="body" sz="quarter" idx="10"/>
          </p:nvPr>
        </p:nvSpPr>
        <p:spPr>
          <a:xfrm>
            <a:off x="245421" y="6298234"/>
            <a:ext cx="8306907" cy="515142"/>
          </a:xfrm>
        </p:spPr>
        <p:txBody>
          <a:bodyPr/>
          <a:lstStyle/>
          <a:p>
            <a:r>
              <a:rPr lang="en-GB" dirty="0"/>
              <a:t>mRSS, </a:t>
            </a:r>
            <a:r>
              <a:rPr lang="en-US" dirty="0"/>
              <a:t>modified Rodnan skin score </a:t>
            </a:r>
          </a:p>
          <a:p>
            <a:r>
              <a:rPr lang="en-GB" dirty="0"/>
              <a:t>1. Khanna D, et al. ACR 2018, Chicago, #</a:t>
            </a:r>
            <a:r>
              <a:rPr lang="en-US" dirty="0"/>
              <a:t>898</a:t>
            </a:r>
            <a:r>
              <a:rPr lang="en-GB" dirty="0"/>
              <a:t>; 2. Khanna D, et al. Ibid, #900</a:t>
            </a:r>
          </a:p>
        </p:txBody>
      </p:sp>
      <p:sp>
        <p:nvSpPr>
          <p:cNvPr id="14" name="Rectangle 13">
            <a:extLst>
              <a:ext uri="{FF2B5EF4-FFF2-40B4-BE49-F238E27FC236}">
                <a16:creationId xmlns:a16="http://schemas.microsoft.com/office/drawing/2014/main" id="{136F46BA-03EB-431F-ADA5-624EB8C1D040}"/>
              </a:ext>
            </a:extLst>
          </p:cNvPr>
          <p:cNvSpPr/>
          <p:nvPr/>
        </p:nvSpPr>
        <p:spPr>
          <a:xfrm>
            <a:off x="335360" y="5590952"/>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Study failed to meet its primary endpoint (∆</a:t>
            </a:r>
            <a:r>
              <a:rPr kumimoji="0" lang="en-US" sz="2000" b="0" i="0" u="none" strike="noStrike" kern="1200" cap="none" spc="0" normalizeH="0" baseline="0" noProof="0" dirty="0" err="1">
                <a:ln>
                  <a:noFill/>
                </a:ln>
                <a:solidFill>
                  <a:prstClr val="white"/>
                </a:solidFill>
                <a:effectLst/>
                <a:uLnTx/>
                <a:uFillTx/>
                <a:latin typeface="Arial"/>
                <a:ea typeface="+mn-ea"/>
                <a:cs typeface="+mn-cs"/>
              </a:rPr>
              <a:t>mRSS</a:t>
            </a:r>
            <a:r>
              <a:rPr kumimoji="0" lang="en-US" sz="2000" b="0" i="0" u="none" strike="noStrike" kern="1200" cap="none" spc="0" normalizeH="0" baseline="0" noProof="0" dirty="0">
                <a:ln>
                  <a:noFill/>
                </a:ln>
                <a:solidFill>
                  <a:prstClr val="white"/>
                </a:solidFill>
                <a:effectLst/>
                <a:uLnTx/>
                <a:uFillTx/>
                <a:latin typeface="Arial"/>
                <a:ea typeface="+mn-ea"/>
                <a:cs typeface="+mn-cs"/>
              </a:rPr>
              <a:t>) but lung function was preserved in </a:t>
            </a:r>
            <a:br>
              <a:rPr kumimoji="0" lang="en-US" sz="2000" b="0" i="0" u="none" strike="noStrike" kern="1200" cap="none" spc="0" normalizeH="0" baseline="0" noProof="0" dirty="0">
                <a:ln>
                  <a:noFill/>
                </a:ln>
                <a:solidFill>
                  <a:prstClr val="white"/>
                </a:solidFill>
                <a:effectLst/>
                <a:uLnTx/>
                <a:uFillTx/>
                <a:latin typeface="Arial"/>
                <a:ea typeface="+mn-ea"/>
                <a:cs typeface="+mn-cs"/>
              </a:rPr>
            </a:br>
            <a:r>
              <a:rPr kumimoji="0" lang="en-US" sz="2000" b="0" i="0" u="none" strike="noStrike" kern="1200" cap="none" spc="0" normalizeH="0" baseline="0" noProof="0" dirty="0">
                <a:ln>
                  <a:noFill/>
                </a:ln>
                <a:solidFill>
                  <a:prstClr val="white"/>
                </a:solidFill>
                <a:effectLst/>
                <a:uLnTx/>
                <a:uFillTx/>
                <a:latin typeface="Arial"/>
                <a:ea typeface="+mn-ea"/>
                <a:cs typeface="+mn-cs"/>
              </a:rPr>
              <a:t>TCZ-treated patients</a:t>
            </a:r>
          </a:p>
        </p:txBody>
      </p:sp>
      <p:sp>
        <p:nvSpPr>
          <p:cNvPr id="56" name="TextBox 55">
            <a:extLst>
              <a:ext uri="{FF2B5EF4-FFF2-40B4-BE49-F238E27FC236}">
                <a16:creationId xmlns:a16="http://schemas.microsoft.com/office/drawing/2014/main" id="{4828A8DE-47C1-4D29-9373-B1CF0B6BD9A0}"/>
              </a:ext>
            </a:extLst>
          </p:cNvPr>
          <p:cNvSpPr txBox="1"/>
          <p:nvPr/>
        </p:nvSpPr>
        <p:spPr>
          <a:xfrm>
            <a:off x="1951809" y="3005001"/>
            <a:ext cx="33425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Change from baseline in mRSS</a:t>
            </a:r>
            <a:r>
              <a:rPr kumimoji="0" lang="en-GB" sz="1600" b="1" i="0" u="none" strike="noStrike" kern="1200" cap="none" spc="0" normalizeH="0" baseline="30000" noProof="0" dirty="0">
                <a:ln>
                  <a:noFill/>
                </a:ln>
                <a:solidFill>
                  <a:prstClr val="black"/>
                </a:solidFill>
                <a:effectLst/>
                <a:uLnTx/>
                <a:uFillTx/>
                <a:latin typeface="Arial"/>
                <a:ea typeface="+mn-ea"/>
                <a:cs typeface="+mn-cs"/>
              </a:rPr>
              <a:t>1</a:t>
            </a:r>
          </a:p>
        </p:txBody>
      </p:sp>
      <p:sp>
        <p:nvSpPr>
          <p:cNvPr id="57" name="TextBox 56">
            <a:extLst>
              <a:ext uri="{FF2B5EF4-FFF2-40B4-BE49-F238E27FC236}">
                <a16:creationId xmlns:a16="http://schemas.microsoft.com/office/drawing/2014/main" id="{05BCBEF6-41B5-4D44-BB99-3647122432C2}"/>
              </a:ext>
            </a:extLst>
          </p:cNvPr>
          <p:cNvSpPr txBox="1"/>
          <p:nvPr/>
        </p:nvSpPr>
        <p:spPr>
          <a:xfrm>
            <a:off x="7608167" y="3005001"/>
            <a:ext cx="32928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Change from baseline in %FVC</a:t>
            </a:r>
            <a:r>
              <a:rPr kumimoji="0" lang="en-GB" sz="1600" b="1" i="0" u="none" strike="noStrike" kern="1200" cap="none" spc="0" normalizeH="0" baseline="30000" noProof="0" dirty="0">
                <a:ln>
                  <a:noFill/>
                </a:ln>
                <a:solidFill>
                  <a:prstClr val="black"/>
                </a:solidFill>
                <a:effectLst/>
                <a:uLnTx/>
                <a:uFillTx/>
                <a:latin typeface="Arial"/>
                <a:ea typeface="+mn-ea"/>
                <a:cs typeface="+mn-cs"/>
              </a:rPr>
              <a:t>1</a:t>
            </a:r>
            <a:endParaRPr kumimoji="0" lang="en-GB" sz="16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CAA5466A-E632-429F-8E35-7631A3243D3D}"/>
              </a:ext>
            </a:extLst>
          </p:cNvPr>
          <p:cNvGrpSpPr/>
          <p:nvPr/>
        </p:nvGrpSpPr>
        <p:grpSpPr>
          <a:xfrm>
            <a:off x="2378092" y="3290500"/>
            <a:ext cx="3658245" cy="276999"/>
            <a:chOff x="7924351" y="5182155"/>
            <a:chExt cx="3658245" cy="276999"/>
          </a:xfrm>
        </p:grpSpPr>
        <p:sp>
          <p:nvSpPr>
            <p:cNvPr id="77" name="TextBox 76">
              <a:extLst>
                <a:ext uri="{FF2B5EF4-FFF2-40B4-BE49-F238E27FC236}">
                  <a16:creationId xmlns:a16="http://schemas.microsoft.com/office/drawing/2014/main" id="{510CF1EA-00EB-463D-9095-33D2F7F94CE7}"/>
                </a:ext>
              </a:extLst>
            </p:cNvPr>
            <p:cNvSpPr txBox="1"/>
            <p:nvPr/>
          </p:nvSpPr>
          <p:spPr>
            <a:xfrm>
              <a:off x="8226329" y="5182155"/>
              <a:ext cx="108555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 </a:t>
              </a:r>
              <a:r>
                <a:rPr kumimoji="0" lang="en-US" sz="1200" b="0" i="0" u="none" strike="noStrike" kern="1200" cap="none" spc="0" normalizeH="0" baseline="0" noProof="0" dirty="0">
                  <a:ln>
                    <a:noFill/>
                  </a:ln>
                  <a:solidFill>
                    <a:prstClr val="black"/>
                  </a:solidFill>
                  <a:effectLst/>
                  <a:uLnTx/>
                  <a:uFillTx/>
                  <a:latin typeface="Arial"/>
                  <a:ea typeface="+mn-ea"/>
                  <a:cs typeface="+mn-cs"/>
                </a:rPr>
                <a:t>(n=105)</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24366950-650B-4513-B12D-5349FF40D936}"/>
                </a:ext>
              </a:extLst>
            </p:cNvPr>
            <p:cNvSpPr txBox="1"/>
            <p:nvPr/>
          </p:nvSpPr>
          <p:spPr>
            <a:xfrm>
              <a:off x="9532035" y="5182155"/>
              <a:ext cx="205056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TCZ 162 mg </a:t>
              </a:r>
              <a:r>
                <a:rPr kumimoji="0" lang="en-GB" sz="1200" b="0" i="0" u="none" strike="noStrike" kern="1200" cap="none" spc="0" normalizeH="0" baseline="0" noProof="0" dirty="0" err="1">
                  <a:ln>
                    <a:noFill/>
                  </a:ln>
                  <a:solidFill>
                    <a:prstClr val="black"/>
                  </a:solidFill>
                  <a:effectLst/>
                  <a:uLnTx/>
                  <a:uFillTx/>
                  <a:latin typeface="Arial"/>
                  <a:ea typeface="+mn-ea"/>
                  <a:cs typeface="+mn-cs"/>
                </a:rPr>
                <a:t>qw</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r>
                <a:rPr kumimoji="0" lang="en-GB" sz="1200" b="0" i="0" u="none" strike="noStrike" kern="1200" cap="none" spc="0" normalizeH="0" baseline="0" noProof="0" dirty="0" err="1">
                  <a:ln>
                    <a:noFill/>
                  </a:ln>
                  <a:solidFill>
                    <a:prstClr val="black"/>
                  </a:solidFill>
                  <a:effectLst/>
                  <a:uLnTx/>
                  <a:uFillTx/>
                  <a:latin typeface="Arial"/>
                  <a:ea typeface="+mn-ea"/>
                  <a:cs typeface="+mn-cs"/>
                </a:rPr>
                <a:t>sc</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(n=105)</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Isosceles Triangle 178">
              <a:extLst>
                <a:ext uri="{FF2B5EF4-FFF2-40B4-BE49-F238E27FC236}">
                  <a16:creationId xmlns:a16="http://schemas.microsoft.com/office/drawing/2014/main" id="{6724649E-7D70-46F1-A9C2-515BF08F273E}"/>
                </a:ext>
              </a:extLst>
            </p:cNvPr>
            <p:cNvSpPr/>
            <p:nvPr/>
          </p:nvSpPr>
          <p:spPr>
            <a:xfrm>
              <a:off x="8014351" y="5248654"/>
              <a:ext cx="108000" cy="108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07733D95-CAF9-46CC-82EA-5E95B37864E3}"/>
                </a:ext>
              </a:extLst>
            </p:cNvPr>
            <p:cNvCxnSpPr/>
            <p:nvPr/>
          </p:nvCxnSpPr>
          <p:spPr>
            <a:xfrm>
              <a:off x="7924351" y="5302654"/>
              <a:ext cx="288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333DBDBA-B65B-4A5C-8571-CF5E3F5955E4}"/>
                </a:ext>
              </a:extLst>
            </p:cNvPr>
            <p:cNvSpPr/>
            <p:nvPr/>
          </p:nvSpPr>
          <p:spPr>
            <a:xfrm>
              <a:off x="9383266" y="5248654"/>
              <a:ext cx="108000" cy="108000"/>
            </a:xfrm>
            <a:prstGeom prst="ellips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81" name="Straight Connector 180">
              <a:extLst>
                <a:ext uri="{FF2B5EF4-FFF2-40B4-BE49-F238E27FC236}">
                  <a16:creationId xmlns:a16="http://schemas.microsoft.com/office/drawing/2014/main" id="{EA6614F5-BA07-435F-9CAC-861E95D062CE}"/>
                </a:ext>
              </a:extLst>
            </p:cNvPr>
            <p:cNvCxnSpPr/>
            <p:nvPr/>
          </p:nvCxnSpPr>
          <p:spPr>
            <a:xfrm>
              <a:off x="9293266" y="5302654"/>
              <a:ext cx="288000" cy="0"/>
            </a:xfrm>
            <a:prstGeom prst="line">
              <a:avLst/>
            </a:prstGeom>
            <a:ln w="28575">
              <a:solidFill>
                <a:srgbClr val="CC0099"/>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767FEA8-986A-4E5E-90C8-9B0DF4BB881B}"/>
              </a:ext>
            </a:extLst>
          </p:cNvPr>
          <p:cNvGrpSpPr/>
          <p:nvPr/>
        </p:nvGrpSpPr>
        <p:grpSpPr>
          <a:xfrm>
            <a:off x="391443" y="3330077"/>
            <a:ext cx="5461360" cy="2207034"/>
            <a:chOff x="391443" y="3003689"/>
            <a:chExt cx="5461360" cy="2307285"/>
          </a:xfrm>
        </p:grpSpPr>
        <p:sp>
          <p:nvSpPr>
            <p:cNvPr id="59" name="Freeform: Shape 58">
              <a:extLst>
                <a:ext uri="{FF2B5EF4-FFF2-40B4-BE49-F238E27FC236}">
                  <a16:creationId xmlns:a16="http://schemas.microsoft.com/office/drawing/2014/main" id="{92E97A61-0483-4ECF-B650-E422A24C7F45}"/>
                </a:ext>
              </a:extLst>
            </p:cNvPr>
            <p:cNvSpPr/>
            <p:nvPr/>
          </p:nvSpPr>
          <p:spPr>
            <a:xfrm>
              <a:off x="1184283" y="4792812"/>
              <a:ext cx="4668520" cy="0"/>
            </a:xfrm>
            <a:custGeom>
              <a:avLst/>
              <a:gdLst>
                <a:gd name="connsiteX0" fmla="*/ 0 w 4668520"/>
                <a:gd name="connsiteY0" fmla="*/ 0 h 0"/>
                <a:gd name="connsiteX1" fmla="*/ 4668520 w 4668520"/>
                <a:gd name="connsiteY1" fmla="*/ 0 h 0"/>
              </a:gdLst>
              <a:ahLst/>
              <a:cxnLst>
                <a:cxn ang="0">
                  <a:pos x="connsiteX0" y="connsiteY0"/>
                </a:cxn>
                <a:cxn ang="0">
                  <a:pos x="connsiteX1" y="connsiteY1"/>
                </a:cxn>
              </a:cxnLst>
              <a:rect l="l" t="t" r="r" b="b"/>
              <a:pathLst>
                <a:path w="4668520">
                  <a:moveTo>
                    <a:pt x="0" y="0"/>
                  </a:moveTo>
                  <a:lnTo>
                    <a:pt x="466852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E5B4B9D9-FB6C-4AC8-99CE-F0D0D820D2A0}"/>
                </a:ext>
              </a:extLst>
            </p:cNvPr>
            <p:cNvSpPr/>
            <p:nvPr/>
          </p:nvSpPr>
          <p:spPr>
            <a:xfrm>
              <a:off x="1184283" y="3211335"/>
              <a:ext cx="4668520" cy="0"/>
            </a:xfrm>
            <a:custGeom>
              <a:avLst/>
              <a:gdLst>
                <a:gd name="connsiteX0" fmla="*/ 0 w 4668520"/>
                <a:gd name="connsiteY0" fmla="*/ 0 h 0"/>
                <a:gd name="connsiteX1" fmla="*/ 4668520 w 4668520"/>
                <a:gd name="connsiteY1" fmla="*/ 0 h 0"/>
              </a:gdLst>
              <a:ahLst/>
              <a:cxnLst>
                <a:cxn ang="0">
                  <a:pos x="connsiteX0" y="connsiteY0"/>
                </a:cxn>
                <a:cxn ang="0">
                  <a:pos x="connsiteX1" y="connsiteY1"/>
                </a:cxn>
              </a:cxnLst>
              <a:rect l="l" t="t" r="r" b="b"/>
              <a:pathLst>
                <a:path w="4668520">
                  <a:moveTo>
                    <a:pt x="0" y="0"/>
                  </a:moveTo>
                  <a:lnTo>
                    <a:pt x="4668520" y="0"/>
                  </a:lnTo>
                </a:path>
              </a:pathLst>
            </a:cu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69FC8E73-CAD9-4E38-A279-F7B3A578F1D6}"/>
                </a:ext>
              </a:extLst>
            </p:cNvPr>
            <p:cNvGrpSpPr/>
            <p:nvPr/>
          </p:nvGrpSpPr>
          <p:grpSpPr>
            <a:xfrm>
              <a:off x="391443" y="3003689"/>
              <a:ext cx="5332794" cy="2307285"/>
              <a:chOff x="391443" y="3003689"/>
              <a:chExt cx="5332794" cy="2307285"/>
            </a:xfrm>
          </p:grpSpPr>
          <p:sp>
            <p:nvSpPr>
              <p:cNvPr id="93" name="TextBox 92">
                <a:extLst>
                  <a:ext uri="{FF2B5EF4-FFF2-40B4-BE49-F238E27FC236}">
                    <a16:creationId xmlns:a16="http://schemas.microsoft.com/office/drawing/2014/main" id="{29159102-5378-491C-9C4C-2FB78BF5C467}"/>
                  </a:ext>
                </a:extLst>
              </p:cNvPr>
              <p:cNvSpPr txBox="1"/>
              <p:nvPr/>
            </p:nvSpPr>
            <p:spPr>
              <a:xfrm>
                <a:off x="2942941" y="5033975"/>
                <a:ext cx="110068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Time (weeks)</a:t>
                </a:r>
              </a:p>
            </p:txBody>
          </p:sp>
          <p:sp>
            <p:nvSpPr>
              <p:cNvPr id="60" name="TextBox 59">
                <a:extLst>
                  <a:ext uri="{FF2B5EF4-FFF2-40B4-BE49-F238E27FC236}">
                    <a16:creationId xmlns:a16="http://schemas.microsoft.com/office/drawing/2014/main" id="{AB9702EB-77A3-4139-BEB3-CD6D1392C686}"/>
                  </a:ext>
                </a:extLst>
              </p:cNvPr>
              <p:cNvSpPr txBox="1"/>
              <p:nvPr/>
            </p:nvSpPr>
            <p:spPr>
              <a:xfrm rot="16200000">
                <a:off x="-378518" y="3773650"/>
                <a:ext cx="181692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LSM change (95% CI)</a:t>
                </a:r>
              </a:p>
            </p:txBody>
          </p:sp>
          <p:sp>
            <p:nvSpPr>
              <p:cNvPr id="21" name="Freeform: Shape 20">
                <a:extLst>
                  <a:ext uri="{FF2B5EF4-FFF2-40B4-BE49-F238E27FC236}">
                    <a16:creationId xmlns:a16="http://schemas.microsoft.com/office/drawing/2014/main" id="{FC3628A6-1C04-4B06-A579-0D89C961AAE7}"/>
                  </a:ext>
                </a:extLst>
              </p:cNvPr>
              <p:cNvSpPr/>
              <p:nvPr/>
            </p:nvSpPr>
            <p:spPr>
              <a:xfrm>
                <a:off x="5550865" y="3736172"/>
                <a:ext cx="0" cy="61214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646B3F9D-9B0C-42DF-89E4-19E8A55A41BB}"/>
                  </a:ext>
                </a:extLst>
              </p:cNvPr>
              <p:cNvSpPr/>
              <p:nvPr/>
            </p:nvSpPr>
            <p:spPr>
              <a:xfrm>
                <a:off x="5483555" y="373617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84194E5B-F522-4F87-B487-73D0A0C0A56E}"/>
                  </a:ext>
                </a:extLst>
              </p:cNvPr>
              <p:cNvSpPr/>
              <p:nvPr/>
            </p:nvSpPr>
            <p:spPr>
              <a:xfrm>
                <a:off x="5483555" y="4341936"/>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0DE00D3C-ABE4-4201-9CE2-83FA66D9C1C4}"/>
                  </a:ext>
                </a:extLst>
              </p:cNvPr>
              <p:cNvSpPr/>
              <p:nvPr/>
            </p:nvSpPr>
            <p:spPr>
              <a:xfrm>
                <a:off x="1184283" y="3096092"/>
                <a:ext cx="0" cy="1701800"/>
              </a:xfrm>
              <a:custGeom>
                <a:avLst/>
                <a:gdLst>
                  <a:gd name="connsiteX0" fmla="*/ 0 w 0"/>
                  <a:gd name="connsiteY0" fmla="*/ 0 h 1701800"/>
                  <a:gd name="connsiteX1" fmla="*/ 0 w 0"/>
                  <a:gd name="connsiteY1" fmla="*/ 1701800 h 1701800"/>
                </a:gdLst>
                <a:ahLst/>
                <a:cxnLst>
                  <a:cxn ang="0">
                    <a:pos x="connsiteX0" y="connsiteY0"/>
                  </a:cxn>
                  <a:cxn ang="0">
                    <a:pos x="connsiteX1" y="connsiteY1"/>
                  </a:cxn>
                </a:cxnLst>
                <a:rect l="l" t="t" r="r" b="b"/>
                <a:pathLst>
                  <a:path h="1701800">
                    <a:moveTo>
                      <a:pt x="0" y="0"/>
                    </a:moveTo>
                    <a:lnTo>
                      <a:pt x="0" y="17018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62" name="TextBox 61">
                <a:extLst>
                  <a:ext uri="{FF2B5EF4-FFF2-40B4-BE49-F238E27FC236}">
                    <a16:creationId xmlns:a16="http://schemas.microsoft.com/office/drawing/2014/main" id="{506FE803-ED2B-4154-B05D-4EED2D9E0521}"/>
                  </a:ext>
                </a:extLst>
              </p:cNvPr>
              <p:cNvSpPr txBox="1"/>
              <p:nvPr/>
            </p:nvSpPr>
            <p:spPr>
              <a:xfrm>
                <a:off x="639748" y="4583241"/>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8.00</a:t>
                </a:r>
              </a:p>
            </p:txBody>
          </p:sp>
          <p:sp>
            <p:nvSpPr>
              <p:cNvPr id="63" name="TextBox 62">
                <a:extLst>
                  <a:ext uri="{FF2B5EF4-FFF2-40B4-BE49-F238E27FC236}">
                    <a16:creationId xmlns:a16="http://schemas.microsoft.com/office/drawing/2014/main" id="{284F5E3E-4CA4-4687-9D3B-A4304EC53D27}"/>
                  </a:ext>
                </a:extLst>
              </p:cNvPr>
              <p:cNvSpPr txBox="1"/>
              <p:nvPr/>
            </p:nvSpPr>
            <p:spPr>
              <a:xfrm>
                <a:off x="719898" y="3064321"/>
                <a:ext cx="48282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0.00</a:t>
                </a:r>
              </a:p>
            </p:txBody>
          </p:sp>
          <p:sp>
            <p:nvSpPr>
              <p:cNvPr id="64" name="TextBox 63">
                <a:extLst>
                  <a:ext uri="{FF2B5EF4-FFF2-40B4-BE49-F238E27FC236}">
                    <a16:creationId xmlns:a16="http://schemas.microsoft.com/office/drawing/2014/main" id="{06FB0EC7-58A4-4E37-AD65-3284CD1AD298}"/>
                  </a:ext>
                </a:extLst>
              </p:cNvPr>
              <p:cNvSpPr txBox="1"/>
              <p:nvPr/>
            </p:nvSpPr>
            <p:spPr>
              <a:xfrm>
                <a:off x="639747" y="3254186"/>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65" name="TextBox 64">
                <a:extLst>
                  <a:ext uri="{FF2B5EF4-FFF2-40B4-BE49-F238E27FC236}">
                    <a16:creationId xmlns:a16="http://schemas.microsoft.com/office/drawing/2014/main" id="{06B65495-F36D-4389-85A9-64685EA8E58E}"/>
                  </a:ext>
                </a:extLst>
              </p:cNvPr>
              <p:cNvSpPr txBox="1"/>
              <p:nvPr/>
            </p:nvSpPr>
            <p:spPr>
              <a:xfrm>
                <a:off x="639747" y="3444051"/>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2.00</a:t>
                </a:r>
              </a:p>
            </p:txBody>
          </p:sp>
          <p:sp>
            <p:nvSpPr>
              <p:cNvPr id="66" name="TextBox 65">
                <a:extLst>
                  <a:ext uri="{FF2B5EF4-FFF2-40B4-BE49-F238E27FC236}">
                    <a16:creationId xmlns:a16="http://schemas.microsoft.com/office/drawing/2014/main" id="{191BFC3E-0688-49D5-B890-180CAEF75A8A}"/>
                  </a:ext>
                </a:extLst>
              </p:cNvPr>
              <p:cNvSpPr txBox="1"/>
              <p:nvPr/>
            </p:nvSpPr>
            <p:spPr>
              <a:xfrm>
                <a:off x="639747" y="3633916"/>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3.00</a:t>
                </a:r>
              </a:p>
            </p:txBody>
          </p:sp>
          <p:sp>
            <p:nvSpPr>
              <p:cNvPr id="67" name="TextBox 66">
                <a:extLst>
                  <a:ext uri="{FF2B5EF4-FFF2-40B4-BE49-F238E27FC236}">
                    <a16:creationId xmlns:a16="http://schemas.microsoft.com/office/drawing/2014/main" id="{250FD2CA-3754-47DD-8856-BBD6934135C7}"/>
                  </a:ext>
                </a:extLst>
              </p:cNvPr>
              <p:cNvSpPr txBox="1"/>
              <p:nvPr/>
            </p:nvSpPr>
            <p:spPr>
              <a:xfrm>
                <a:off x="639747" y="3823781"/>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4.00</a:t>
                </a:r>
              </a:p>
            </p:txBody>
          </p:sp>
          <p:sp>
            <p:nvSpPr>
              <p:cNvPr id="68" name="TextBox 67">
                <a:extLst>
                  <a:ext uri="{FF2B5EF4-FFF2-40B4-BE49-F238E27FC236}">
                    <a16:creationId xmlns:a16="http://schemas.microsoft.com/office/drawing/2014/main" id="{C14C63A2-8041-42FC-A87B-EC9E2734B6E5}"/>
                  </a:ext>
                </a:extLst>
              </p:cNvPr>
              <p:cNvSpPr txBox="1"/>
              <p:nvPr/>
            </p:nvSpPr>
            <p:spPr>
              <a:xfrm>
                <a:off x="639747" y="4013646"/>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5.00</a:t>
                </a:r>
              </a:p>
            </p:txBody>
          </p:sp>
          <p:sp>
            <p:nvSpPr>
              <p:cNvPr id="69" name="TextBox 68">
                <a:extLst>
                  <a:ext uri="{FF2B5EF4-FFF2-40B4-BE49-F238E27FC236}">
                    <a16:creationId xmlns:a16="http://schemas.microsoft.com/office/drawing/2014/main" id="{F28DCB85-D946-412C-AF8D-198138B649BE}"/>
                  </a:ext>
                </a:extLst>
              </p:cNvPr>
              <p:cNvSpPr txBox="1"/>
              <p:nvPr/>
            </p:nvSpPr>
            <p:spPr>
              <a:xfrm>
                <a:off x="639747" y="4203511"/>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6.00</a:t>
                </a:r>
              </a:p>
            </p:txBody>
          </p:sp>
          <p:sp>
            <p:nvSpPr>
              <p:cNvPr id="70" name="TextBox 69">
                <a:extLst>
                  <a:ext uri="{FF2B5EF4-FFF2-40B4-BE49-F238E27FC236}">
                    <a16:creationId xmlns:a16="http://schemas.microsoft.com/office/drawing/2014/main" id="{40F4EBDA-EE9C-40DC-BF4E-004961736088}"/>
                  </a:ext>
                </a:extLst>
              </p:cNvPr>
              <p:cNvSpPr txBox="1"/>
              <p:nvPr/>
            </p:nvSpPr>
            <p:spPr>
              <a:xfrm>
                <a:off x="639747" y="4393376"/>
                <a:ext cx="567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7.00</a:t>
                </a:r>
              </a:p>
            </p:txBody>
          </p:sp>
          <p:grpSp>
            <p:nvGrpSpPr>
              <p:cNvPr id="118" name="Group 117">
                <a:extLst>
                  <a:ext uri="{FF2B5EF4-FFF2-40B4-BE49-F238E27FC236}">
                    <a16:creationId xmlns:a16="http://schemas.microsoft.com/office/drawing/2014/main" id="{E376EEC6-D270-4742-B161-23FC0ADE1B3E}"/>
                  </a:ext>
                </a:extLst>
              </p:cNvPr>
              <p:cNvGrpSpPr/>
              <p:nvPr/>
            </p:nvGrpSpPr>
            <p:grpSpPr>
              <a:xfrm>
                <a:off x="5483555" y="4004534"/>
                <a:ext cx="134620" cy="679058"/>
                <a:chOff x="5486730" y="4004534"/>
                <a:chExt cx="134620" cy="679058"/>
              </a:xfrm>
            </p:grpSpPr>
            <p:sp>
              <p:nvSpPr>
                <p:cNvPr id="29" name="Freeform: Shape 28">
                  <a:extLst>
                    <a:ext uri="{FF2B5EF4-FFF2-40B4-BE49-F238E27FC236}">
                      <a16:creationId xmlns:a16="http://schemas.microsoft.com/office/drawing/2014/main" id="{D003194A-9BED-46F4-885C-F7707C78010E}"/>
                    </a:ext>
                  </a:extLst>
                </p:cNvPr>
                <p:cNvSpPr/>
                <p:nvPr/>
              </p:nvSpPr>
              <p:spPr>
                <a:xfrm>
                  <a:off x="5554040" y="4053672"/>
                  <a:ext cx="0" cy="62992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043A2E9C-8865-4FFD-921E-EDBF9E0E6B73}"/>
                    </a:ext>
                  </a:extLst>
                </p:cNvPr>
                <p:cNvSpPr/>
                <p:nvPr/>
              </p:nvSpPr>
              <p:spPr>
                <a:xfrm>
                  <a:off x="5486730" y="405367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82870967-6168-4F77-9612-043804AB7AF3}"/>
                    </a:ext>
                  </a:extLst>
                </p:cNvPr>
                <p:cNvSpPr/>
                <p:nvPr/>
              </p:nvSpPr>
              <p:spPr>
                <a:xfrm>
                  <a:off x="5486730" y="4677030"/>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F2DB73D9-2DA9-46EA-B684-44D24681C171}"/>
                    </a:ext>
                  </a:extLst>
                </p:cNvPr>
                <p:cNvSpPr/>
                <p:nvPr/>
              </p:nvSpPr>
              <p:spPr>
                <a:xfrm>
                  <a:off x="5518480" y="433053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2" name="Isosceles Triangle 181">
                  <a:extLst>
                    <a:ext uri="{FF2B5EF4-FFF2-40B4-BE49-F238E27FC236}">
                      <a16:creationId xmlns:a16="http://schemas.microsoft.com/office/drawing/2014/main" id="{A8C47BA8-E96F-4EF9-BB05-B0C889CF5F43}"/>
                    </a:ext>
                  </a:extLst>
                </p:cNvPr>
                <p:cNvSpPr/>
                <p:nvPr/>
              </p:nvSpPr>
              <p:spPr>
                <a:xfrm>
                  <a:off x="5513083" y="4004534"/>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7" name="Group 116">
                <a:extLst>
                  <a:ext uri="{FF2B5EF4-FFF2-40B4-BE49-F238E27FC236}">
                    <a16:creationId xmlns:a16="http://schemas.microsoft.com/office/drawing/2014/main" id="{D4BFFD3F-BB49-4EC4-8007-2D728D60A2BC}"/>
                  </a:ext>
                </a:extLst>
              </p:cNvPr>
              <p:cNvGrpSpPr/>
              <p:nvPr/>
            </p:nvGrpSpPr>
            <p:grpSpPr>
              <a:xfrm>
                <a:off x="4524395" y="3601552"/>
                <a:ext cx="134620" cy="850900"/>
                <a:chOff x="4307213" y="3601552"/>
                <a:chExt cx="134620" cy="850900"/>
              </a:xfrm>
            </p:grpSpPr>
            <p:sp>
              <p:nvSpPr>
                <p:cNvPr id="17" name="Freeform: Shape 16">
                  <a:extLst>
                    <a:ext uri="{FF2B5EF4-FFF2-40B4-BE49-F238E27FC236}">
                      <a16:creationId xmlns:a16="http://schemas.microsoft.com/office/drawing/2014/main" id="{C16A3FF5-9606-4BE7-93E4-8D0DA369AFD7}"/>
                    </a:ext>
                  </a:extLst>
                </p:cNvPr>
                <p:cNvSpPr/>
                <p:nvPr/>
              </p:nvSpPr>
              <p:spPr>
                <a:xfrm>
                  <a:off x="4374523" y="3601552"/>
                  <a:ext cx="0" cy="50800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C9E428F8-8D28-424C-BF13-91914416072F}"/>
                    </a:ext>
                  </a:extLst>
                </p:cNvPr>
                <p:cNvSpPr/>
                <p:nvPr/>
              </p:nvSpPr>
              <p:spPr>
                <a:xfrm>
                  <a:off x="4307213" y="360155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F64EC36D-296C-457F-B81A-93F3BED4C35C}"/>
                    </a:ext>
                  </a:extLst>
                </p:cNvPr>
                <p:cNvSpPr/>
                <p:nvPr/>
              </p:nvSpPr>
              <p:spPr>
                <a:xfrm>
                  <a:off x="4307213" y="4104260"/>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E39742FD-5369-42A7-8ABB-79A86C7B842E}"/>
                    </a:ext>
                  </a:extLst>
                </p:cNvPr>
                <p:cNvSpPr/>
                <p:nvPr/>
              </p:nvSpPr>
              <p:spPr>
                <a:xfrm>
                  <a:off x="4374523" y="3893652"/>
                  <a:ext cx="0" cy="55880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DE81D534-263D-4B01-B077-5DF5E6081AA2}"/>
                    </a:ext>
                  </a:extLst>
                </p:cNvPr>
                <p:cNvSpPr/>
                <p:nvPr/>
              </p:nvSpPr>
              <p:spPr>
                <a:xfrm>
                  <a:off x="4307213" y="389365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D4F778FE-B100-45AB-863A-524095409D07}"/>
                    </a:ext>
                  </a:extLst>
                </p:cNvPr>
                <p:cNvSpPr/>
                <p:nvPr/>
              </p:nvSpPr>
              <p:spPr>
                <a:xfrm>
                  <a:off x="4307213" y="4446631"/>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83">
                  <a:extLst>
                    <a:ext uri="{FF2B5EF4-FFF2-40B4-BE49-F238E27FC236}">
                      <a16:creationId xmlns:a16="http://schemas.microsoft.com/office/drawing/2014/main" id="{A5EE13DB-8B8D-44B9-8F7F-17A0A208F175}"/>
                    </a:ext>
                  </a:extLst>
                </p:cNvPr>
                <p:cNvSpPr/>
                <p:nvPr/>
              </p:nvSpPr>
              <p:spPr>
                <a:xfrm>
                  <a:off x="4338963" y="412987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1B046F70-1876-402E-8E7E-B5475FF4ED9B}"/>
                    </a:ext>
                  </a:extLst>
                </p:cNvPr>
                <p:cNvSpPr/>
                <p:nvPr/>
              </p:nvSpPr>
              <p:spPr>
                <a:xfrm>
                  <a:off x="4333566" y="3821263"/>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3" name="Group 112">
                <a:extLst>
                  <a:ext uri="{FF2B5EF4-FFF2-40B4-BE49-F238E27FC236}">
                    <a16:creationId xmlns:a16="http://schemas.microsoft.com/office/drawing/2014/main" id="{8136C8E6-37B8-4721-8E3A-4513FB23678D}"/>
                  </a:ext>
                </a:extLst>
              </p:cNvPr>
              <p:cNvGrpSpPr/>
              <p:nvPr/>
            </p:nvGrpSpPr>
            <p:grpSpPr>
              <a:xfrm>
                <a:off x="3566195" y="3540592"/>
                <a:ext cx="134620" cy="614680"/>
                <a:chOff x="3175643" y="3540592"/>
                <a:chExt cx="134620" cy="614680"/>
              </a:xfrm>
            </p:grpSpPr>
            <p:sp>
              <p:nvSpPr>
                <p:cNvPr id="41" name="Freeform: Shape 40">
                  <a:extLst>
                    <a:ext uri="{FF2B5EF4-FFF2-40B4-BE49-F238E27FC236}">
                      <a16:creationId xmlns:a16="http://schemas.microsoft.com/office/drawing/2014/main" id="{3B2BCDC9-8B60-4855-8037-19DAFA3D9734}"/>
                    </a:ext>
                  </a:extLst>
                </p:cNvPr>
                <p:cNvSpPr/>
                <p:nvPr/>
              </p:nvSpPr>
              <p:spPr>
                <a:xfrm>
                  <a:off x="3242953" y="3540592"/>
                  <a:ext cx="0" cy="50800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34EFE81B-AAE0-4AFD-871B-F9B694E3F78C}"/>
                    </a:ext>
                  </a:extLst>
                </p:cNvPr>
                <p:cNvSpPr/>
                <p:nvPr/>
              </p:nvSpPr>
              <p:spPr>
                <a:xfrm>
                  <a:off x="3175643" y="354059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1CC3A158-24C9-4B2D-8EBA-E90D81DD69AD}"/>
                    </a:ext>
                  </a:extLst>
                </p:cNvPr>
                <p:cNvSpPr/>
                <p:nvPr/>
              </p:nvSpPr>
              <p:spPr>
                <a:xfrm>
                  <a:off x="3175643" y="4043300"/>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3F9A6384-080F-4AA4-834E-90CAE5E9EA25}"/>
                    </a:ext>
                  </a:extLst>
                </p:cNvPr>
                <p:cNvSpPr/>
                <p:nvPr/>
              </p:nvSpPr>
              <p:spPr>
                <a:xfrm>
                  <a:off x="3242953" y="3654892"/>
                  <a:ext cx="0" cy="50038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9C532A6F-5A29-429A-9B7F-12B772BA431B}"/>
                    </a:ext>
                  </a:extLst>
                </p:cNvPr>
                <p:cNvSpPr/>
                <p:nvPr/>
              </p:nvSpPr>
              <p:spPr>
                <a:xfrm>
                  <a:off x="3175643" y="365489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73F8FD1D-A5F4-4F7C-BF05-6AED45614177}"/>
                    </a:ext>
                  </a:extLst>
                </p:cNvPr>
                <p:cNvSpPr/>
                <p:nvPr/>
              </p:nvSpPr>
              <p:spPr>
                <a:xfrm>
                  <a:off x="3175643" y="4150060"/>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6A532281-7FAE-4E15-A586-4F922A895A93}"/>
                    </a:ext>
                  </a:extLst>
                </p:cNvPr>
                <p:cNvSpPr/>
                <p:nvPr/>
              </p:nvSpPr>
              <p:spPr>
                <a:xfrm>
                  <a:off x="3207393" y="385047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4" name="Isosceles Triangle 183">
                  <a:extLst>
                    <a:ext uri="{FF2B5EF4-FFF2-40B4-BE49-F238E27FC236}">
                      <a16:creationId xmlns:a16="http://schemas.microsoft.com/office/drawing/2014/main" id="{90AE025F-D6C2-4DDF-8242-476E11B3BF34}"/>
                    </a:ext>
                  </a:extLst>
                </p:cNvPr>
                <p:cNvSpPr/>
                <p:nvPr/>
              </p:nvSpPr>
              <p:spPr>
                <a:xfrm>
                  <a:off x="3201996" y="3719408"/>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2" name="Group 111">
                <a:extLst>
                  <a:ext uri="{FF2B5EF4-FFF2-40B4-BE49-F238E27FC236}">
                    <a16:creationId xmlns:a16="http://schemas.microsoft.com/office/drawing/2014/main" id="{4597F67F-5B67-4D0A-9008-028FC5BA0904}"/>
                  </a:ext>
                </a:extLst>
              </p:cNvPr>
              <p:cNvGrpSpPr/>
              <p:nvPr/>
            </p:nvGrpSpPr>
            <p:grpSpPr>
              <a:xfrm>
                <a:off x="2615104" y="3347552"/>
                <a:ext cx="134620" cy="485140"/>
                <a:chOff x="2426343" y="3347552"/>
                <a:chExt cx="134620" cy="485140"/>
              </a:xfrm>
            </p:grpSpPr>
            <p:sp>
              <p:nvSpPr>
                <p:cNvPr id="37" name="Freeform: Shape 36">
                  <a:extLst>
                    <a:ext uri="{FF2B5EF4-FFF2-40B4-BE49-F238E27FC236}">
                      <a16:creationId xmlns:a16="http://schemas.microsoft.com/office/drawing/2014/main" id="{857F3133-0102-414E-8D54-AD2C792B3041}"/>
                    </a:ext>
                  </a:extLst>
                </p:cNvPr>
                <p:cNvSpPr/>
                <p:nvPr/>
              </p:nvSpPr>
              <p:spPr>
                <a:xfrm>
                  <a:off x="2493653" y="3347552"/>
                  <a:ext cx="0" cy="41402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7B101E4B-CAB1-48B0-8335-3862F128E7E8}"/>
                    </a:ext>
                  </a:extLst>
                </p:cNvPr>
                <p:cNvSpPr/>
                <p:nvPr/>
              </p:nvSpPr>
              <p:spPr>
                <a:xfrm>
                  <a:off x="2426343" y="334755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809883FF-4925-4936-9A2B-6D4067124243}"/>
                    </a:ext>
                  </a:extLst>
                </p:cNvPr>
                <p:cNvSpPr/>
                <p:nvPr/>
              </p:nvSpPr>
              <p:spPr>
                <a:xfrm>
                  <a:off x="2426343" y="376157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C7DC40B5-CEF7-420C-9862-D222CA86A7B5}"/>
                    </a:ext>
                  </a:extLst>
                </p:cNvPr>
                <p:cNvSpPr/>
                <p:nvPr/>
              </p:nvSpPr>
              <p:spPr>
                <a:xfrm>
                  <a:off x="2493653" y="3408512"/>
                  <a:ext cx="0" cy="42418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97811972-6672-4CA3-A958-EE4F0DD7A531}"/>
                    </a:ext>
                  </a:extLst>
                </p:cNvPr>
                <p:cNvSpPr/>
                <p:nvPr/>
              </p:nvSpPr>
              <p:spPr>
                <a:xfrm>
                  <a:off x="2426343" y="340851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CFE1C93E-2608-44D9-AEB5-F9B8D0F899FF}"/>
                    </a:ext>
                  </a:extLst>
                </p:cNvPr>
                <p:cNvSpPr/>
                <p:nvPr/>
              </p:nvSpPr>
              <p:spPr>
                <a:xfrm>
                  <a:off x="2426343" y="3828273"/>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C5965853-9CCC-4D78-AA0E-7AD5E4272DD7}"/>
                    </a:ext>
                  </a:extLst>
                </p:cNvPr>
                <p:cNvSpPr/>
                <p:nvPr/>
              </p:nvSpPr>
              <p:spPr>
                <a:xfrm>
                  <a:off x="2458093" y="356091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B1DDA400-F82C-44E6-BEEA-36BA626A4388}"/>
                    </a:ext>
                  </a:extLst>
                </p:cNvPr>
                <p:cNvSpPr/>
                <p:nvPr/>
              </p:nvSpPr>
              <p:spPr>
                <a:xfrm>
                  <a:off x="2452696" y="3489447"/>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1" name="Group 110">
                <a:extLst>
                  <a:ext uri="{FF2B5EF4-FFF2-40B4-BE49-F238E27FC236}">
                    <a16:creationId xmlns:a16="http://schemas.microsoft.com/office/drawing/2014/main" id="{8A7EB91F-A5B3-41F5-97C7-6EA174DD453B}"/>
                  </a:ext>
                </a:extLst>
              </p:cNvPr>
              <p:cNvGrpSpPr/>
              <p:nvPr/>
            </p:nvGrpSpPr>
            <p:grpSpPr>
              <a:xfrm>
                <a:off x="1670803" y="3301832"/>
                <a:ext cx="134620" cy="407416"/>
                <a:chOff x="1674503" y="3301832"/>
                <a:chExt cx="134620" cy="407416"/>
              </a:xfrm>
            </p:grpSpPr>
            <p:sp>
              <p:nvSpPr>
                <p:cNvPr id="33" name="Freeform: Shape 32">
                  <a:extLst>
                    <a:ext uri="{FF2B5EF4-FFF2-40B4-BE49-F238E27FC236}">
                      <a16:creationId xmlns:a16="http://schemas.microsoft.com/office/drawing/2014/main" id="{B27EA352-27D3-4F36-85DA-27ABD2DF3A9D}"/>
                    </a:ext>
                  </a:extLst>
                </p:cNvPr>
                <p:cNvSpPr/>
                <p:nvPr/>
              </p:nvSpPr>
              <p:spPr>
                <a:xfrm>
                  <a:off x="1741813" y="3367872"/>
                  <a:ext cx="0" cy="341376"/>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BBB327F4-28C4-47C7-BF67-393994E530CF}"/>
                    </a:ext>
                  </a:extLst>
                </p:cNvPr>
                <p:cNvSpPr/>
                <p:nvPr/>
              </p:nvSpPr>
              <p:spPr>
                <a:xfrm>
                  <a:off x="1674503" y="336787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E9E2A8FD-22FE-4152-A09E-F86613791641}"/>
                    </a:ext>
                  </a:extLst>
                </p:cNvPr>
                <p:cNvSpPr/>
                <p:nvPr/>
              </p:nvSpPr>
              <p:spPr>
                <a:xfrm>
                  <a:off x="1674503" y="370569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95F42D36-2080-467C-835B-48A18D7B9C73}"/>
                    </a:ext>
                  </a:extLst>
                </p:cNvPr>
                <p:cNvSpPr/>
                <p:nvPr/>
              </p:nvSpPr>
              <p:spPr>
                <a:xfrm>
                  <a:off x="1741813" y="3301832"/>
                  <a:ext cx="0" cy="341376"/>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84A77447-0FEE-4A2F-BDE9-E8A3106C7476}"/>
                    </a:ext>
                  </a:extLst>
                </p:cNvPr>
                <p:cNvSpPr/>
                <p:nvPr/>
              </p:nvSpPr>
              <p:spPr>
                <a:xfrm>
                  <a:off x="1674503" y="330183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CB75C78A-F049-46EB-B652-DE0C542EF82D}"/>
                    </a:ext>
                  </a:extLst>
                </p:cNvPr>
                <p:cNvSpPr/>
                <p:nvPr/>
              </p:nvSpPr>
              <p:spPr>
                <a:xfrm>
                  <a:off x="1674503" y="363965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492FC5CC-71EE-48C1-9527-94D2F55A3521}"/>
                    </a:ext>
                  </a:extLst>
                </p:cNvPr>
                <p:cNvSpPr/>
                <p:nvPr/>
              </p:nvSpPr>
              <p:spPr>
                <a:xfrm>
                  <a:off x="1706253" y="338819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86" name="Isosceles Triangle 185">
                  <a:extLst>
                    <a:ext uri="{FF2B5EF4-FFF2-40B4-BE49-F238E27FC236}">
                      <a16:creationId xmlns:a16="http://schemas.microsoft.com/office/drawing/2014/main" id="{C95E4E95-5BC7-4373-8CC3-971B7B1FD1F8}"/>
                    </a:ext>
                  </a:extLst>
                </p:cNvPr>
                <p:cNvSpPr/>
                <p:nvPr/>
              </p:nvSpPr>
              <p:spPr>
                <a:xfrm>
                  <a:off x="1700856" y="3469352"/>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976130F1-091F-43F2-A297-6E80358BA765}"/>
                  </a:ext>
                </a:extLst>
              </p:cNvPr>
              <p:cNvGrpSpPr/>
              <p:nvPr/>
            </p:nvGrpSpPr>
            <p:grpSpPr>
              <a:xfrm>
                <a:off x="1106402" y="3211335"/>
                <a:ext cx="83150" cy="1509280"/>
                <a:chOff x="1106402" y="3211335"/>
                <a:chExt cx="83150" cy="1509280"/>
              </a:xfrm>
            </p:grpSpPr>
            <p:cxnSp>
              <p:nvCxnSpPr>
                <p:cNvPr id="195" name="Straight Connector 194">
                  <a:extLst>
                    <a:ext uri="{FF2B5EF4-FFF2-40B4-BE49-F238E27FC236}">
                      <a16:creationId xmlns:a16="http://schemas.microsoft.com/office/drawing/2014/main" id="{9B050151-A89A-41F6-B716-096553213AEE}"/>
                    </a:ext>
                  </a:extLst>
                </p:cNvPr>
                <p:cNvCxnSpPr>
                  <a:cxnSpLocks/>
                </p:cNvCxnSpPr>
                <p:nvPr/>
              </p:nvCxnSpPr>
              <p:spPr>
                <a:xfrm rot="5400000">
                  <a:off x="1148283" y="468461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662DCF82-54E2-42C3-911B-E651DFB6C867}"/>
                    </a:ext>
                  </a:extLst>
                </p:cNvPr>
                <p:cNvCxnSpPr>
                  <a:cxnSpLocks/>
                </p:cNvCxnSpPr>
                <p:nvPr/>
              </p:nvCxnSpPr>
              <p:spPr>
                <a:xfrm rot="5400000">
                  <a:off x="1144041" y="449595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56F467C-07FF-489E-859B-4D0B1A329422}"/>
                    </a:ext>
                  </a:extLst>
                </p:cNvPr>
                <p:cNvCxnSpPr>
                  <a:cxnSpLocks/>
                </p:cNvCxnSpPr>
                <p:nvPr/>
              </p:nvCxnSpPr>
              <p:spPr>
                <a:xfrm rot="5400000">
                  <a:off x="1142701" y="430729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0556860-2B7A-4D7B-AD6B-D0469C5630B9}"/>
                    </a:ext>
                  </a:extLst>
                </p:cNvPr>
                <p:cNvCxnSpPr>
                  <a:cxnSpLocks/>
                </p:cNvCxnSpPr>
                <p:nvPr/>
              </p:nvCxnSpPr>
              <p:spPr>
                <a:xfrm rot="5400000">
                  <a:off x="1142701" y="411863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B9F20A9A-0648-4DB1-A19D-6C13B6886721}"/>
                    </a:ext>
                  </a:extLst>
                </p:cNvPr>
                <p:cNvCxnSpPr>
                  <a:cxnSpLocks/>
                </p:cNvCxnSpPr>
                <p:nvPr/>
              </p:nvCxnSpPr>
              <p:spPr>
                <a:xfrm rot="5400000">
                  <a:off x="1149089" y="392997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4E4561C-D720-4BFF-B187-FDDAD6F93C15}"/>
                    </a:ext>
                  </a:extLst>
                </p:cNvPr>
                <p:cNvCxnSpPr>
                  <a:cxnSpLocks/>
                </p:cNvCxnSpPr>
                <p:nvPr/>
              </p:nvCxnSpPr>
              <p:spPr>
                <a:xfrm rot="5400000">
                  <a:off x="1142701" y="374131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35D8C7A-A60E-4514-96C7-9A13A0313AAB}"/>
                    </a:ext>
                  </a:extLst>
                </p:cNvPr>
                <p:cNvCxnSpPr>
                  <a:cxnSpLocks/>
                </p:cNvCxnSpPr>
                <p:nvPr/>
              </p:nvCxnSpPr>
              <p:spPr>
                <a:xfrm rot="5400000">
                  <a:off x="1142701" y="355265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366DEB7-1871-4C59-8B99-EDF5A5364CD6}"/>
                    </a:ext>
                  </a:extLst>
                </p:cNvPr>
                <p:cNvCxnSpPr>
                  <a:cxnSpLocks/>
                </p:cNvCxnSpPr>
                <p:nvPr/>
              </p:nvCxnSpPr>
              <p:spPr>
                <a:xfrm rot="5400000">
                  <a:off x="1142402" y="336399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0FBB953-9920-41C3-975D-94F0F4F3DD62}"/>
                    </a:ext>
                  </a:extLst>
                </p:cNvPr>
                <p:cNvCxnSpPr>
                  <a:cxnSpLocks/>
                </p:cNvCxnSpPr>
                <p:nvPr/>
              </p:nvCxnSpPr>
              <p:spPr>
                <a:xfrm rot="5400000">
                  <a:off x="1153552" y="317533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FF1543E6-995F-4187-8811-103BBB43C0FA}"/>
                  </a:ext>
                </a:extLst>
              </p:cNvPr>
              <p:cNvGrpSpPr/>
              <p:nvPr/>
            </p:nvGrpSpPr>
            <p:grpSpPr>
              <a:xfrm>
                <a:off x="5369652" y="4792741"/>
                <a:ext cx="354585" cy="342445"/>
                <a:chOff x="10985334" y="4806667"/>
                <a:chExt cx="354585" cy="342445"/>
              </a:xfrm>
            </p:grpSpPr>
            <p:sp>
              <p:nvSpPr>
                <p:cNvPr id="238" name="TextBox 237">
                  <a:extLst>
                    <a:ext uri="{FF2B5EF4-FFF2-40B4-BE49-F238E27FC236}">
                      <a16:creationId xmlns:a16="http://schemas.microsoft.com/office/drawing/2014/main" id="{CC1E59FA-3CBD-48DB-A91A-B7E8367577FC}"/>
                    </a:ext>
                  </a:extLst>
                </p:cNvPr>
                <p:cNvSpPr txBox="1"/>
                <p:nvPr/>
              </p:nvSpPr>
              <p:spPr>
                <a:xfrm>
                  <a:off x="10985334"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48</a:t>
                  </a:r>
                </a:p>
              </p:txBody>
            </p:sp>
            <p:cxnSp>
              <p:nvCxnSpPr>
                <p:cNvPr id="239" name="Straight Connector 238">
                  <a:extLst>
                    <a:ext uri="{FF2B5EF4-FFF2-40B4-BE49-F238E27FC236}">
                      <a16:creationId xmlns:a16="http://schemas.microsoft.com/office/drawing/2014/main" id="{60D59082-AB30-4837-9986-17EEB3B79AED}"/>
                    </a:ext>
                  </a:extLst>
                </p:cNvPr>
                <p:cNvCxnSpPr/>
                <p:nvPr/>
              </p:nvCxnSpPr>
              <p:spPr>
                <a:xfrm>
                  <a:off x="11162626"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0E3BBE06-9296-44B2-884C-82560F06D4C1}"/>
                  </a:ext>
                </a:extLst>
              </p:cNvPr>
              <p:cNvGrpSpPr/>
              <p:nvPr/>
            </p:nvGrpSpPr>
            <p:grpSpPr>
              <a:xfrm>
                <a:off x="4413823" y="4792741"/>
                <a:ext cx="354585" cy="342445"/>
                <a:chOff x="10029505" y="4806667"/>
                <a:chExt cx="354585" cy="342445"/>
              </a:xfrm>
            </p:grpSpPr>
            <p:sp>
              <p:nvSpPr>
                <p:cNvPr id="236" name="TextBox 235">
                  <a:extLst>
                    <a:ext uri="{FF2B5EF4-FFF2-40B4-BE49-F238E27FC236}">
                      <a16:creationId xmlns:a16="http://schemas.microsoft.com/office/drawing/2014/main" id="{8CB54F4A-81AA-47C8-9035-20B5D8FEC4BB}"/>
                    </a:ext>
                  </a:extLst>
                </p:cNvPr>
                <p:cNvSpPr txBox="1"/>
                <p:nvPr/>
              </p:nvSpPr>
              <p:spPr>
                <a:xfrm>
                  <a:off x="10029505"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36</a:t>
                  </a:r>
                </a:p>
              </p:txBody>
            </p:sp>
            <p:cxnSp>
              <p:nvCxnSpPr>
                <p:cNvPr id="237" name="Straight Connector 236">
                  <a:extLst>
                    <a:ext uri="{FF2B5EF4-FFF2-40B4-BE49-F238E27FC236}">
                      <a16:creationId xmlns:a16="http://schemas.microsoft.com/office/drawing/2014/main" id="{34913D30-B1F5-4143-A082-AA78F53112A0}"/>
                    </a:ext>
                  </a:extLst>
                </p:cNvPr>
                <p:cNvCxnSpPr/>
                <p:nvPr/>
              </p:nvCxnSpPr>
              <p:spPr>
                <a:xfrm>
                  <a:off x="10206797"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10765DC1-2602-4F8E-A3B7-B93BD36FEAF8}"/>
                  </a:ext>
                </a:extLst>
              </p:cNvPr>
              <p:cNvGrpSpPr/>
              <p:nvPr/>
            </p:nvGrpSpPr>
            <p:grpSpPr>
              <a:xfrm>
                <a:off x="3462005" y="4792741"/>
                <a:ext cx="354585" cy="342445"/>
                <a:chOff x="9077687" y="4806667"/>
                <a:chExt cx="354585" cy="342445"/>
              </a:xfrm>
            </p:grpSpPr>
            <p:sp>
              <p:nvSpPr>
                <p:cNvPr id="234" name="TextBox 233">
                  <a:extLst>
                    <a:ext uri="{FF2B5EF4-FFF2-40B4-BE49-F238E27FC236}">
                      <a16:creationId xmlns:a16="http://schemas.microsoft.com/office/drawing/2014/main" id="{16DDDA63-DA58-477D-A49E-EA0408E567C4}"/>
                    </a:ext>
                  </a:extLst>
                </p:cNvPr>
                <p:cNvSpPr txBox="1"/>
                <p:nvPr/>
              </p:nvSpPr>
              <p:spPr>
                <a:xfrm>
                  <a:off x="9077687"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24</a:t>
                  </a:r>
                </a:p>
              </p:txBody>
            </p:sp>
            <p:cxnSp>
              <p:nvCxnSpPr>
                <p:cNvPr id="235" name="Straight Connector 234">
                  <a:extLst>
                    <a:ext uri="{FF2B5EF4-FFF2-40B4-BE49-F238E27FC236}">
                      <a16:creationId xmlns:a16="http://schemas.microsoft.com/office/drawing/2014/main" id="{3FE44B5C-EF3A-40CF-A5BD-A8AC027BD560}"/>
                    </a:ext>
                  </a:extLst>
                </p:cNvPr>
                <p:cNvCxnSpPr/>
                <p:nvPr/>
              </p:nvCxnSpPr>
              <p:spPr>
                <a:xfrm>
                  <a:off x="9254979"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990EA933-09D8-425F-A7BA-3C4D1C07C7B3}"/>
                  </a:ext>
                </a:extLst>
              </p:cNvPr>
              <p:cNvGrpSpPr/>
              <p:nvPr/>
            </p:nvGrpSpPr>
            <p:grpSpPr>
              <a:xfrm>
                <a:off x="1603300" y="4792741"/>
                <a:ext cx="269626" cy="342445"/>
                <a:chOff x="7218982" y="4806667"/>
                <a:chExt cx="269626" cy="342445"/>
              </a:xfrm>
            </p:grpSpPr>
            <p:sp>
              <p:nvSpPr>
                <p:cNvPr id="232" name="TextBox 231">
                  <a:extLst>
                    <a:ext uri="{FF2B5EF4-FFF2-40B4-BE49-F238E27FC236}">
                      <a16:creationId xmlns:a16="http://schemas.microsoft.com/office/drawing/2014/main" id="{609A569F-9CFD-4147-B92A-2D00B9271F6F}"/>
                    </a:ext>
                  </a:extLst>
                </p:cNvPr>
                <p:cNvSpPr txBox="1"/>
                <p:nvPr/>
              </p:nvSpPr>
              <p:spPr>
                <a:xfrm>
                  <a:off x="7218982" y="4872113"/>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a:t>
                  </a:r>
                </a:p>
              </p:txBody>
            </p:sp>
            <p:cxnSp>
              <p:nvCxnSpPr>
                <p:cNvPr id="233" name="Straight Connector 232">
                  <a:extLst>
                    <a:ext uri="{FF2B5EF4-FFF2-40B4-BE49-F238E27FC236}">
                      <a16:creationId xmlns:a16="http://schemas.microsoft.com/office/drawing/2014/main" id="{30F852D4-D627-4051-822A-95F07D7D2E82}"/>
                    </a:ext>
                  </a:extLst>
                </p:cNvPr>
                <p:cNvCxnSpPr/>
                <p:nvPr/>
              </p:nvCxnSpPr>
              <p:spPr>
                <a:xfrm>
                  <a:off x="7353795"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D5239A3A-776A-4B14-8D41-AF2EBBBEFDF4}"/>
                  </a:ext>
                </a:extLst>
              </p:cNvPr>
              <p:cNvGrpSpPr/>
              <p:nvPr/>
            </p:nvGrpSpPr>
            <p:grpSpPr>
              <a:xfrm>
                <a:off x="2521421" y="4792741"/>
                <a:ext cx="354585" cy="342445"/>
                <a:chOff x="8137103" y="4806667"/>
                <a:chExt cx="354585" cy="342445"/>
              </a:xfrm>
            </p:grpSpPr>
            <p:sp>
              <p:nvSpPr>
                <p:cNvPr id="230" name="TextBox 229">
                  <a:extLst>
                    <a:ext uri="{FF2B5EF4-FFF2-40B4-BE49-F238E27FC236}">
                      <a16:creationId xmlns:a16="http://schemas.microsoft.com/office/drawing/2014/main" id="{2A92822A-93DF-4E1B-9698-ADDE083A4467}"/>
                    </a:ext>
                  </a:extLst>
                </p:cNvPr>
                <p:cNvSpPr txBox="1"/>
                <p:nvPr/>
              </p:nvSpPr>
              <p:spPr>
                <a:xfrm>
                  <a:off x="8137103"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16</a:t>
                  </a:r>
                </a:p>
              </p:txBody>
            </p:sp>
            <p:cxnSp>
              <p:nvCxnSpPr>
                <p:cNvPr id="231" name="Straight Connector 230">
                  <a:extLst>
                    <a:ext uri="{FF2B5EF4-FFF2-40B4-BE49-F238E27FC236}">
                      <a16:creationId xmlns:a16="http://schemas.microsoft.com/office/drawing/2014/main" id="{A5F56DB6-A50E-4A34-99BB-98CA2B7B84E7}"/>
                    </a:ext>
                  </a:extLst>
                </p:cNvPr>
                <p:cNvCxnSpPr/>
                <p:nvPr/>
              </p:nvCxnSpPr>
              <p:spPr>
                <a:xfrm>
                  <a:off x="8314395"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Freeform: Shape 118">
                <a:extLst>
                  <a:ext uri="{FF2B5EF4-FFF2-40B4-BE49-F238E27FC236}">
                    <a16:creationId xmlns:a16="http://schemas.microsoft.com/office/drawing/2014/main" id="{255DAF18-0916-467A-96E6-03DC5A6ED431}"/>
                  </a:ext>
                </a:extLst>
              </p:cNvPr>
              <p:cNvSpPr/>
              <p:nvPr/>
            </p:nvSpPr>
            <p:spPr>
              <a:xfrm>
                <a:off x="1738313" y="3417094"/>
                <a:ext cx="3819525" cy="947737"/>
              </a:xfrm>
              <a:custGeom>
                <a:avLst/>
                <a:gdLst>
                  <a:gd name="connsiteX0" fmla="*/ 0 w 3819525"/>
                  <a:gd name="connsiteY0" fmla="*/ 0 h 947737"/>
                  <a:gd name="connsiteX1" fmla="*/ 928687 w 3819525"/>
                  <a:gd name="connsiteY1" fmla="*/ 185737 h 947737"/>
                  <a:gd name="connsiteX2" fmla="*/ 1893093 w 3819525"/>
                  <a:gd name="connsiteY2" fmla="*/ 464344 h 947737"/>
                  <a:gd name="connsiteX3" fmla="*/ 2847975 w 3819525"/>
                  <a:gd name="connsiteY3" fmla="*/ 747712 h 947737"/>
                  <a:gd name="connsiteX4" fmla="*/ 3819525 w 3819525"/>
                  <a:gd name="connsiteY4" fmla="*/ 947737 h 94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525" h="947737">
                    <a:moveTo>
                      <a:pt x="0" y="0"/>
                    </a:moveTo>
                    <a:lnTo>
                      <a:pt x="928687" y="185737"/>
                    </a:lnTo>
                    <a:lnTo>
                      <a:pt x="1893093" y="464344"/>
                    </a:lnTo>
                    <a:lnTo>
                      <a:pt x="2847975" y="747712"/>
                    </a:lnTo>
                    <a:lnTo>
                      <a:pt x="3819525" y="947737"/>
                    </a:lnTo>
                  </a:path>
                </a:pathLst>
              </a:cu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20" name="Freeform: Shape 119">
                <a:extLst>
                  <a:ext uri="{FF2B5EF4-FFF2-40B4-BE49-F238E27FC236}">
                    <a16:creationId xmlns:a16="http://schemas.microsoft.com/office/drawing/2014/main" id="{81AD4921-40F6-4718-8A07-9D7B30003D46}"/>
                  </a:ext>
                </a:extLst>
              </p:cNvPr>
              <p:cNvSpPr/>
              <p:nvPr/>
            </p:nvSpPr>
            <p:spPr>
              <a:xfrm>
                <a:off x="1743075" y="3519488"/>
                <a:ext cx="3807619" cy="538162"/>
              </a:xfrm>
              <a:custGeom>
                <a:avLst/>
                <a:gdLst>
                  <a:gd name="connsiteX0" fmla="*/ 0 w 3807619"/>
                  <a:gd name="connsiteY0" fmla="*/ 0 h 538162"/>
                  <a:gd name="connsiteX1" fmla="*/ 935831 w 3807619"/>
                  <a:gd name="connsiteY1" fmla="*/ 21431 h 538162"/>
                  <a:gd name="connsiteX2" fmla="*/ 1888331 w 3807619"/>
                  <a:gd name="connsiteY2" fmla="*/ 252412 h 538162"/>
                  <a:gd name="connsiteX3" fmla="*/ 2838450 w 3807619"/>
                  <a:gd name="connsiteY3" fmla="*/ 350043 h 538162"/>
                  <a:gd name="connsiteX4" fmla="*/ 3805238 w 3807619"/>
                  <a:gd name="connsiteY4" fmla="*/ 538162 h 538162"/>
                  <a:gd name="connsiteX5" fmla="*/ 3807619 w 3807619"/>
                  <a:gd name="connsiteY5" fmla="*/ 526256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7619" h="538162">
                    <a:moveTo>
                      <a:pt x="0" y="0"/>
                    </a:moveTo>
                    <a:lnTo>
                      <a:pt x="935831" y="21431"/>
                    </a:lnTo>
                    <a:lnTo>
                      <a:pt x="1888331" y="252412"/>
                    </a:lnTo>
                    <a:lnTo>
                      <a:pt x="2838450" y="350043"/>
                    </a:lnTo>
                    <a:lnTo>
                      <a:pt x="3805238" y="538162"/>
                    </a:lnTo>
                    <a:lnTo>
                      <a:pt x="3807619" y="526256"/>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2" name="Group 1">
            <a:extLst>
              <a:ext uri="{FF2B5EF4-FFF2-40B4-BE49-F238E27FC236}">
                <a16:creationId xmlns:a16="http://schemas.microsoft.com/office/drawing/2014/main" id="{0EF05057-8E2D-4E4E-AA1A-5959C2DB277D}"/>
              </a:ext>
            </a:extLst>
          </p:cNvPr>
          <p:cNvGrpSpPr/>
          <p:nvPr/>
        </p:nvGrpSpPr>
        <p:grpSpPr>
          <a:xfrm>
            <a:off x="6333769" y="3343269"/>
            <a:ext cx="5204016" cy="2207695"/>
            <a:chOff x="6333769" y="3016854"/>
            <a:chExt cx="5204016" cy="2307975"/>
          </a:xfrm>
        </p:grpSpPr>
        <p:sp>
          <p:nvSpPr>
            <p:cNvPr id="61" name="TextBox 60">
              <a:extLst>
                <a:ext uri="{FF2B5EF4-FFF2-40B4-BE49-F238E27FC236}">
                  <a16:creationId xmlns:a16="http://schemas.microsoft.com/office/drawing/2014/main" id="{7F4B6557-D10D-4CD6-9C8E-5E463A4F99DA}"/>
                </a:ext>
              </a:extLst>
            </p:cNvPr>
            <p:cNvSpPr txBox="1"/>
            <p:nvPr/>
          </p:nvSpPr>
          <p:spPr>
            <a:xfrm rot="16200000">
              <a:off x="5563809" y="3786814"/>
              <a:ext cx="181692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LSM change (95% CI)</a:t>
              </a:r>
            </a:p>
          </p:txBody>
        </p:sp>
        <p:sp>
          <p:nvSpPr>
            <p:cNvPr id="94" name="Freeform: Shape 93">
              <a:extLst>
                <a:ext uri="{FF2B5EF4-FFF2-40B4-BE49-F238E27FC236}">
                  <a16:creationId xmlns:a16="http://schemas.microsoft.com/office/drawing/2014/main" id="{E0ADE02B-7DB9-41D7-81BE-5807E01B8780}"/>
                </a:ext>
              </a:extLst>
            </p:cNvPr>
            <p:cNvSpPr/>
            <p:nvPr/>
          </p:nvSpPr>
          <p:spPr>
            <a:xfrm>
              <a:off x="6869265" y="3109947"/>
              <a:ext cx="0" cy="1701800"/>
            </a:xfrm>
            <a:custGeom>
              <a:avLst/>
              <a:gdLst>
                <a:gd name="connsiteX0" fmla="*/ 0 w 0"/>
                <a:gd name="connsiteY0" fmla="*/ 0 h 1701800"/>
                <a:gd name="connsiteX1" fmla="*/ 0 w 0"/>
                <a:gd name="connsiteY1" fmla="*/ 1701800 h 1701800"/>
              </a:gdLst>
              <a:ahLst/>
              <a:cxnLst>
                <a:cxn ang="0">
                  <a:pos x="connsiteX0" y="connsiteY0"/>
                </a:cxn>
                <a:cxn ang="0">
                  <a:pos x="connsiteX1" y="connsiteY1"/>
                </a:cxn>
              </a:cxnLst>
              <a:rect l="l" t="t" r="r" b="b"/>
              <a:pathLst>
                <a:path h="1701800">
                  <a:moveTo>
                    <a:pt x="0" y="0"/>
                  </a:moveTo>
                  <a:lnTo>
                    <a:pt x="0" y="170180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1FE3FADB-BD44-4000-801B-CE4394F263E1}"/>
                </a:ext>
              </a:extLst>
            </p:cNvPr>
            <p:cNvSpPr/>
            <p:nvPr/>
          </p:nvSpPr>
          <p:spPr>
            <a:xfrm>
              <a:off x="6869265" y="4806667"/>
              <a:ext cx="4668520" cy="0"/>
            </a:xfrm>
            <a:custGeom>
              <a:avLst/>
              <a:gdLst>
                <a:gd name="connsiteX0" fmla="*/ 0 w 4668520"/>
                <a:gd name="connsiteY0" fmla="*/ 0 h 0"/>
                <a:gd name="connsiteX1" fmla="*/ 4668520 w 4668520"/>
                <a:gd name="connsiteY1" fmla="*/ 0 h 0"/>
              </a:gdLst>
              <a:ahLst/>
              <a:cxnLst>
                <a:cxn ang="0">
                  <a:pos x="connsiteX0" y="connsiteY0"/>
                </a:cxn>
                <a:cxn ang="0">
                  <a:pos x="connsiteX1" y="connsiteY1"/>
                </a:cxn>
              </a:cxnLst>
              <a:rect l="l" t="t" r="r" b="b"/>
              <a:pathLst>
                <a:path w="4668520">
                  <a:moveTo>
                    <a:pt x="0" y="0"/>
                  </a:moveTo>
                  <a:lnTo>
                    <a:pt x="4668520"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96" name="TextBox 95">
              <a:extLst>
                <a:ext uri="{FF2B5EF4-FFF2-40B4-BE49-F238E27FC236}">
                  <a16:creationId xmlns:a16="http://schemas.microsoft.com/office/drawing/2014/main" id="{3AB697F9-E391-452A-AF55-70B1AA9655C0}"/>
                </a:ext>
              </a:extLst>
            </p:cNvPr>
            <p:cNvSpPr txBox="1"/>
            <p:nvPr/>
          </p:nvSpPr>
          <p:spPr>
            <a:xfrm>
              <a:off x="6520404" y="4662351"/>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TextBox 96">
              <a:extLst>
                <a:ext uri="{FF2B5EF4-FFF2-40B4-BE49-F238E27FC236}">
                  <a16:creationId xmlns:a16="http://schemas.microsoft.com/office/drawing/2014/main" id="{1341DF3A-DCD8-4C54-90C3-5F3680B7826B}"/>
                </a:ext>
              </a:extLst>
            </p:cNvPr>
            <p:cNvSpPr txBox="1"/>
            <p:nvPr/>
          </p:nvSpPr>
          <p:spPr>
            <a:xfrm>
              <a:off x="6605362" y="3053276"/>
              <a:ext cx="269626"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a:t>
              </a:r>
            </a:p>
          </p:txBody>
        </p:sp>
        <p:sp>
          <p:nvSpPr>
            <p:cNvPr id="98" name="TextBox 97">
              <a:extLst>
                <a:ext uri="{FF2B5EF4-FFF2-40B4-BE49-F238E27FC236}">
                  <a16:creationId xmlns:a16="http://schemas.microsoft.com/office/drawing/2014/main" id="{A41C25C0-5C8E-479E-AC12-D64BA0F97CEC}"/>
                </a:ext>
              </a:extLst>
            </p:cNvPr>
            <p:cNvSpPr txBox="1"/>
            <p:nvPr/>
          </p:nvSpPr>
          <p:spPr>
            <a:xfrm>
              <a:off x="6605362" y="3231236"/>
              <a:ext cx="269626"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a:t>
              </a:r>
            </a:p>
          </p:txBody>
        </p:sp>
        <p:sp>
          <p:nvSpPr>
            <p:cNvPr id="99" name="TextBox 98">
              <a:extLst>
                <a:ext uri="{FF2B5EF4-FFF2-40B4-BE49-F238E27FC236}">
                  <a16:creationId xmlns:a16="http://schemas.microsoft.com/office/drawing/2014/main" id="{18A16747-22A4-4071-A704-49DD89AAC7DD}"/>
                </a:ext>
              </a:extLst>
            </p:cNvPr>
            <p:cNvSpPr txBox="1"/>
            <p:nvPr/>
          </p:nvSpPr>
          <p:spPr>
            <a:xfrm>
              <a:off x="6605362" y="3409195"/>
              <a:ext cx="269626"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100" name="TextBox 99">
              <a:extLst>
                <a:ext uri="{FF2B5EF4-FFF2-40B4-BE49-F238E27FC236}">
                  <a16:creationId xmlns:a16="http://schemas.microsoft.com/office/drawing/2014/main" id="{E48E5AA4-50FF-456C-BA0A-2B21C92A5A82}"/>
                </a:ext>
              </a:extLst>
            </p:cNvPr>
            <p:cNvSpPr txBox="1"/>
            <p:nvPr/>
          </p:nvSpPr>
          <p:spPr>
            <a:xfrm>
              <a:off x="6520404" y="3766729"/>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a:t>
              </a:r>
            </a:p>
          </p:txBody>
        </p:sp>
        <p:sp>
          <p:nvSpPr>
            <p:cNvPr id="101" name="TextBox 100">
              <a:extLst>
                <a:ext uri="{FF2B5EF4-FFF2-40B4-BE49-F238E27FC236}">
                  <a16:creationId xmlns:a16="http://schemas.microsoft.com/office/drawing/2014/main" id="{66261D4C-4E8B-4638-B6D0-BE15CE098549}"/>
                </a:ext>
              </a:extLst>
            </p:cNvPr>
            <p:cNvSpPr txBox="1"/>
            <p:nvPr/>
          </p:nvSpPr>
          <p:spPr>
            <a:xfrm>
              <a:off x="6520404" y="3942271"/>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3</a:t>
              </a:r>
            </a:p>
          </p:txBody>
        </p:sp>
        <p:sp>
          <p:nvSpPr>
            <p:cNvPr id="102" name="TextBox 101">
              <a:extLst>
                <a:ext uri="{FF2B5EF4-FFF2-40B4-BE49-F238E27FC236}">
                  <a16:creationId xmlns:a16="http://schemas.microsoft.com/office/drawing/2014/main" id="{83A09D7D-EDCA-4EE6-BDC5-791DAE32B0BD}"/>
                </a:ext>
              </a:extLst>
            </p:cNvPr>
            <p:cNvSpPr txBox="1"/>
            <p:nvPr/>
          </p:nvSpPr>
          <p:spPr>
            <a:xfrm>
              <a:off x="6520404" y="4122006"/>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4</a:t>
              </a:r>
            </a:p>
          </p:txBody>
        </p:sp>
        <p:sp>
          <p:nvSpPr>
            <p:cNvPr id="103" name="TextBox 102">
              <a:extLst>
                <a:ext uri="{FF2B5EF4-FFF2-40B4-BE49-F238E27FC236}">
                  <a16:creationId xmlns:a16="http://schemas.microsoft.com/office/drawing/2014/main" id="{F8C48E4E-B976-49B0-B116-0D7B7708A694}"/>
                </a:ext>
              </a:extLst>
            </p:cNvPr>
            <p:cNvSpPr txBox="1"/>
            <p:nvPr/>
          </p:nvSpPr>
          <p:spPr>
            <a:xfrm>
              <a:off x="6520404" y="4296977"/>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5</a:t>
              </a:r>
            </a:p>
          </p:txBody>
        </p:sp>
        <p:sp>
          <p:nvSpPr>
            <p:cNvPr id="104" name="TextBox 103">
              <a:extLst>
                <a:ext uri="{FF2B5EF4-FFF2-40B4-BE49-F238E27FC236}">
                  <a16:creationId xmlns:a16="http://schemas.microsoft.com/office/drawing/2014/main" id="{21CACB06-E2F2-437F-B0B6-6ACD88715CD4}"/>
                </a:ext>
              </a:extLst>
            </p:cNvPr>
            <p:cNvSpPr txBox="1"/>
            <p:nvPr/>
          </p:nvSpPr>
          <p:spPr>
            <a:xfrm>
              <a:off x="6520404" y="4480234"/>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6</a:t>
              </a:r>
            </a:p>
          </p:txBody>
        </p:sp>
        <p:grpSp>
          <p:nvGrpSpPr>
            <p:cNvPr id="89" name="Group 88">
              <a:extLst>
                <a:ext uri="{FF2B5EF4-FFF2-40B4-BE49-F238E27FC236}">
                  <a16:creationId xmlns:a16="http://schemas.microsoft.com/office/drawing/2014/main" id="{A95BF6F4-32BF-4431-AE19-34AF643AFE3D}"/>
                </a:ext>
              </a:extLst>
            </p:cNvPr>
            <p:cNvGrpSpPr/>
            <p:nvPr/>
          </p:nvGrpSpPr>
          <p:grpSpPr>
            <a:xfrm>
              <a:off x="11093413" y="3338513"/>
              <a:ext cx="134620" cy="588001"/>
              <a:chOff x="11177232" y="3448274"/>
              <a:chExt cx="134620" cy="494907"/>
            </a:xfrm>
          </p:grpSpPr>
          <p:sp>
            <p:nvSpPr>
              <p:cNvPr id="114" name="Freeform: Shape 113">
                <a:extLst>
                  <a:ext uri="{FF2B5EF4-FFF2-40B4-BE49-F238E27FC236}">
                    <a16:creationId xmlns:a16="http://schemas.microsoft.com/office/drawing/2014/main" id="{40520F1B-5E56-421D-A560-9A38B1BD3537}"/>
                  </a:ext>
                </a:extLst>
              </p:cNvPr>
              <p:cNvSpPr/>
              <p:nvPr/>
            </p:nvSpPr>
            <p:spPr>
              <a:xfrm>
                <a:off x="11244542" y="3448274"/>
                <a:ext cx="0" cy="494907"/>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A6F7EE0B-CDB4-47BD-AE17-3247DBC13BDB}"/>
                  </a:ext>
                </a:extLst>
              </p:cNvPr>
              <p:cNvSpPr/>
              <p:nvPr/>
            </p:nvSpPr>
            <p:spPr>
              <a:xfrm>
                <a:off x="11177232" y="3448274"/>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2A22B22F-572A-4D30-8F72-8BB169F8EAC1}"/>
                  </a:ext>
                </a:extLst>
              </p:cNvPr>
              <p:cNvSpPr/>
              <p:nvPr/>
            </p:nvSpPr>
            <p:spPr>
              <a:xfrm>
                <a:off x="11177232" y="3943181"/>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121" name="Freeform: Shape 120">
              <a:extLst>
                <a:ext uri="{FF2B5EF4-FFF2-40B4-BE49-F238E27FC236}">
                  <a16:creationId xmlns:a16="http://schemas.microsoft.com/office/drawing/2014/main" id="{BA482906-4894-4820-9DC3-53AFC5FE2469}"/>
                </a:ext>
              </a:extLst>
            </p:cNvPr>
            <p:cNvSpPr/>
            <p:nvPr/>
          </p:nvSpPr>
          <p:spPr>
            <a:xfrm>
              <a:off x="6869265" y="3562786"/>
              <a:ext cx="4668520" cy="0"/>
            </a:xfrm>
            <a:custGeom>
              <a:avLst/>
              <a:gdLst>
                <a:gd name="connsiteX0" fmla="*/ 0 w 4668520"/>
                <a:gd name="connsiteY0" fmla="*/ 0 h 0"/>
                <a:gd name="connsiteX1" fmla="*/ 4668520 w 4668520"/>
                <a:gd name="connsiteY1" fmla="*/ 0 h 0"/>
              </a:gdLst>
              <a:ahLst/>
              <a:cxnLst>
                <a:cxn ang="0">
                  <a:pos x="connsiteX0" y="connsiteY0"/>
                </a:cxn>
                <a:cxn ang="0">
                  <a:pos x="connsiteX1" y="connsiteY1"/>
                </a:cxn>
              </a:cxnLst>
              <a:rect l="l" t="t" r="r" b="b"/>
              <a:pathLst>
                <a:path w="4668520">
                  <a:moveTo>
                    <a:pt x="0" y="0"/>
                  </a:moveTo>
                  <a:lnTo>
                    <a:pt x="4668520" y="0"/>
                  </a:lnTo>
                </a:path>
              </a:pathLst>
            </a:cu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B3A0C64A-40A7-4EE1-9A84-0D4EF4900A27}"/>
                </a:ext>
              </a:extLst>
            </p:cNvPr>
            <p:cNvSpPr txBox="1"/>
            <p:nvPr/>
          </p:nvSpPr>
          <p:spPr>
            <a:xfrm>
              <a:off x="8627922" y="5047830"/>
              <a:ext cx="110068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Time (weeks)</a:t>
              </a:r>
            </a:p>
          </p:txBody>
        </p:sp>
        <p:sp>
          <p:nvSpPr>
            <p:cNvPr id="125" name="Oval 124">
              <a:extLst>
                <a:ext uri="{FF2B5EF4-FFF2-40B4-BE49-F238E27FC236}">
                  <a16:creationId xmlns:a16="http://schemas.microsoft.com/office/drawing/2014/main" id="{7A503F11-6D29-41B4-AB53-B0D1B5A5A8FE}"/>
                </a:ext>
              </a:extLst>
            </p:cNvPr>
            <p:cNvSpPr/>
            <p:nvPr/>
          </p:nvSpPr>
          <p:spPr>
            <a:xfrm>
              <a:off x="11125163" y="3606741"/>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86" name="Group 85">
              <a:extLst>
                <a:ext uri="{FF2B5EF4-FFF2-40B4-BE49-F238E27FC236}">
                  <a16:creationId xmlns:a16="http://schemas.microsoft.com/office/drawing/2014/main" id="{BF275DB1-4952-477F-B5BE-5C2B09971516}"/>
                </a:ext>
              </a:extLst>
            </p:cNvPr>
            <p:cNvGrpSpPr/>
            <p:nvPr/>
          </p:nvGrpSpPr>
          <p:grpSpPr>
            <a:xfrm>
              <a:off x="10147368" y="3326606"/>
              <a:ext cx="134620" cy="609599"/>
              <a:chOff x="10043757" y="3427319"/>
              <a:chExt cx="134620" cy="494907"/>
            </a:xfrm>
          </p:grpSpPr>
          <p:sp>
            <p:nvSpPr>
              <p:cNvPr id="127" name="Freeform: Shape 126">
                <a:extLst>
                  <a:ext uri="{FF2B5EF4-FFF2-40B4-BE49-F238E27FC236}">
                    <a16:creationId xmlns:a16="http://schemas.microsoft.com/office/drawing/2014/main" id="{99BD728C-9D7B-4DAD-BE6C-B3D9F5749650}"/>
                  </a:ext>
                </a:extLst>
              </p:cNvPr>
              <p:cNvSpPr/>
              <p:nvPr/>
            </p:nvSpPr>
            <p:spPr>
              <a:xfrm>
                <a:off x="10111067" y="3427319"/>
                <a:ext cx="0" cy="494907"/>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C65433C1-0AFA-4DF2-AA25-81D0C07B035D}"/>
                  </a:ext>
                </a:extLst>
              </p:cNvPr>
              <p:cNvSpPr/>
              <p:nvPr/>
            </p:nvSpPr>
            <p:spPr>
              <a:xfrm>
                <a:off x="10043757" y="3427319"/>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29" name="Freeform: Shape 128">
                <a:extLst>
                  <a:ext uri="{FF2B5EF4-FFF2-40B4-BE49-F238E27FC236}">
                    <a16:creationId xmlns:a16="http://schemas.microsoft.com/office/drawing/2014/main" id="{6ADD180C-EA6F-4DA3-8A5B-CCEB07FE9491}"/>
                  </a:ext>
                </a:extLst>
              </p:cNvPr>
              <p:cNvSpPr/>
              <p:nvPr/>
            </p:nvSpPr>
            <p:spPr>
              <a:xfrm>
                <a:off x="10043757" y="3922226"/>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6" name="Group 75">
              <a:extLst>
                <a:ext uri="{FF2B5EF4-FFF2-40B4-BE49-F238E27FC236}">
                  <a16:creationId xmlns:a16="http://schemas.microsoft.com/office/drawing/2014/main" id="{567535A1-D102-42B3-AF03-F7563E2F29BE}"/>
                </a:ext>
              </a:extLst>
            </p:cNvPr>
            <p:cNvGrpSpPr/>
            <p:nvPr/>
          </p:nvGrpSpPr>
          <p:grpSpPr>
            <a:xfrm>
              <a:off x="9191645" y="3352800"/>
              <a:ext cx="134620" cy="478631"/>
              <a:chOff x="8910282" y="3442167"/>
              <a:chExt cx="134620" cy="405764"/>
            </a:xfrm>
          </p:grpSpPr>
          <p:sp>
            <p:nvSpPr>
              <p:cNvPr id="131" name="Freeform: Shape 130">
                <a:extLst>
                  <a:ext uri="{FF2B5EF4-FFF2-40B4-BE49-F238E27FC236}">
                    <a16:creationId xmlns:a16="http://schemas.microsoft.com/office/drawing/2014/main" id="{FB9BA708-4D28-4351-936F-FFAC66B234F8}"/>
                  </a:ext>
                </a:extLst>
              </p:cNvPr>
              <p:cNvSpPr/>
              <p:nvPr/>
            </p:nvSpPr>
            <p:spPr>
              <a:xfrm>
                <a:off x="8977592" y="3442167"/>
                <a:ext cx="0" cy="405764"/>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707A515C-B3C8-4E9F-9408-3B86046348A7}"/>
                  </a:ext>
                </a:extLst>
              </p:cNvPr>
              <p:cNvSpPr/>
              <p:nvPr/>
            </p:nvSpPr>
            <p:spPr>
              <a:xfrm>
                <a:off x="8910282" y="3442167"/>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D1A476CC-4C64-4437-BF9C-7D7AC0A14329}"/>
                  </a:ext>
                </a:extLst>
              </p:cNvPr>
              <p:cNvSpPr/>
              <p:nvPr/>
            </p:nvSpPr>
            <p:spPr>
              <a:xfrm>
                <a:off x="8910282" y="3843704"/>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0A4674BC-701F-4DD0-9AF0-697C60DB2542}"/>
                </a:ext>
              </a:extLst>
            </p:cNvPr>
            <p:cNvGrpSpPr/>
            <p:nvPr/>
          </p:nvGrpSpPr>
          <p:grpSpPr>
            <a:xfrm>
              <a:off x="8251213" y="3281932"/>
              <a:ext cx="134620" cy="447106"/>
              <a:chOff x="8155902" y="3419307"/>
              <a:chExt cx="134620" cy="348615"/>
            </a:xfrm>
          </p:grpSpPr>
          <p:sp>
            <p:nvSpPr>
              <p:cNvPr id="135" name="Freeform: Shape 134">
                <a:extLst>
                  <a:ext uri="{FF2B5EF4-FFF2-40B4-BE49-F238E27FC236}">
                    <a16:creationId xmlns:a16="http://schemas.microsoft.com/office/drawing/2014/main" id="{881F492C-5461-4003-95E5-39082B60994F}"/>
                  </a:ext>
                </a:extLst>
              </p:cNvPr>
              <p:cNvSpPr/>
              <p:nvPr/>
            </p:nvSpPr>
            <p:spPr>
              <a:xfrm>
                <a:off x="8223212" y="3419307"/>
                <a:ext cx="0" cy="348615"/>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36" name="Freeform: Shape 135">
                <a:extLst>
                  <a:ext uri="{FF2B5EF4-FFF2-40B4-BE49-F238E27FC236}">
                    <a16:creationId xmlns:a16="http://schemas.microsoft.com/office/drawing/2014/main" id="{5A620148-CC8C-4A4F-8E52-0B95FE3C2EB3}"/>
                  </a:ext>
                </a:extLst>
              </p:cNvPr>
              <p:cNvSpPr/>
              <p:nvPr/>
            </p:nvSpPr>
            <p:spPr>
              <a:xfrm>
                <a:off x="8155902" y="3419307"/>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37" name="Freeform: Shape 136">
                <a:extLst>
                  <a:ext uri="{FF2B5EF4-FFF2-40B4-BE49-F238E27FC236}">
                    <a16:creationId xmlns:a16="http://schemas.microsoft.com/office/drawing/2014/main" id="{60F3B430-11D8-4E83-B0CF-5EB20957AA02}"/>
                  </a:ext>
                </a:extLst>
              </p:cNvPr>
              <p:cNvSpPr/>
              <p:nvPr/>
            </p:nvSpPr>
            <p:spPr>
              <a:xfrm>
                <a:off x="8155902" y="3764291"/>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2" name="Group 71">
              <a:extLst>
                <a:ext uri="{FF2B5EF4-FFF2-40B4-BE49-F238E27FC236}">
                  <a16:creationId xmlns:a16="http://schemas.microsoft.com/office/drawing/2014/main" id="{D12B61C6-36CD-4789-84FC-9EA806851A8C}"/>
                </a:ext>
              </a:extLst>
            </p:cNvPr>
            <p:cNvGrpSpPr/>
            <p:nvPr/>
          </p:nvGrpSpPr>
          <p:grpSpPr>
            <a:xfrm>
              <a:off x="8246588" y="3783806"/>
              <a:ext cx="134620" cy="423863"/>
              <a:chOff x="8075892" y="3802212"/>
              <a:chExt cx="134620" cy="331469"/>
            </a:xfrm>
          </p:grpSpPr>
          <p:sp>
            <p:nvSpPr>
              <p:cNvPr id="147" name="Freeform: Shape 146">
                <a:extLst>
                  <a:ext uri="{FF2B5EF4-FFF2-40B4-BE49-F238E27FC236}">
                    <a16:creationId xmlns:a16="http://schemas.microsoft.com/office/drawing/2014/main" id="{F2897D13-C89F-4BF8-B974-5DA545E1A799}"/>
                  </a:ext>
                </a:extLst>
              </p:cNvPr>
              <p:cNvSpPr/>
              <p:nvPr/>
            </p:nvSpPr>
            <p:spPr>
              <a:xfrm>
                <a:off x="8143202" y="3802212"/>
                <a:ext cx="0" cy="331469"/>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9A4068BF-43CF-407C-8BE5-6D78A2AF6BCA}"/>
                  </a:ext>
                </a:extLst>
              </p:cNvPr>
              <p:cNvSpPr/>
              <p:nvPr/>
            </p:nvSpPr>
            <p:spPr>
              <a:xfrm>
                <a:off x="8075892" y="380221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9" name="Freeform: Shape 148">
                <a:extLst>
                  <a:ext uri="{FF2B5EF4-FFF2-40B4-BE49-F238E27FC236}">
                    <a16:creationId xmlns:a16="http://schemas.microsoft.com/office/drawing/2014/main" id="{53E95994-4F5C-4F03-A941-58531219E7B2}"/>
                  </a:ext>
                </a:extLst>
              </p:cNvPr>
              <p:cNvSpPr/>
              <p:nvPr/>
            </p:nvSpPr>
            <p:spPr>
              <a:xfrm>
                <a:off x="8075892" y="4130228"/>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5" name="Group 74">
              <a:extLst>
                <a:ext uri="{FF2B5EF4-FFF2-40B4-BE49-F238E27FC236}">
                  <a16:creationId xmlns:a16="http://schemas.microsoft.com/office/drawing/2014/main" id="{C496662E-C5E2-4CC5-BA91-821D26F395D9}"/>
                </a:ext>
              </a:extLst>
            </p:cNvPr>
            <p:cNvGrpSpPr/>
            <p:nvPr/>
          </p:nvGrpSpPr>
          <p:grpSpPr>
            <a:xfrm>
              <a:off x="9191645" y="3759994"/>
              <a:ext cx="134620" cy="452437"/>
              <a:chOff x="8811222" y="3794592"/>
              <a:chExt cx="134620" cy="382905"/>
            </a:xfrm>
          </p:grpSpPr>
          <p:sp>
            <p:nvSpPr>
              <p:cNvPr id="151" name="Freeform: Shape 150">
                <a:extLst>
                  <a:ext uri="{FF2B5EF4-FFF2-40B4-BE49-F238E27FC236}">
                    <a16:creationId xmlns:a16="http://schemas.microsoft.com/office/drawing/2014/main" id="{65B98E41-3B7C-4196-95E2-1E1443072A5A}"/>
                  </a:ext>
                </a:extLst>
              </p:cNvPr>
              <p:cNvSpPr/>
              <p:nvPr/>
            </p:nvSpPr>
            <p:spPr>
              <a:xfrm>
                <a:off x="8878532" y="3794592"/>
                <a:ext cx="0" cy="382905"/>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52" name="Freeform: Shape 151">
                <a:extLst>
                  <a:ext uri="{FF2B5EF4-FFF2-40B4-BE49-F238E27FC236}">
                    <a16:creationId xmlns:a16="http://schemas.microsoft.com/office/drawing/2014/main" id="{4F31260E-9DF2-4AC8-8073-EE2FC9E3EDF5}"/>
                  </a:ext>
                </a:extLst>
              </p:cNvPr>
              <p:cNvSpPr/>
              <p:nvPr/>
            </p:nvSpPr>
            <p:spPr>
              <a:xfrm>
                <a:off x="8811222" y="379459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BABA030F-1F48-489F-B9A5-DB3145564DEC}"/>
                  </a:ext>
                </a:extLst>
              </p:cNvPr>
              <p:cNvSpPr/>
              <p:nvPr/>
            </p:nvSpPr>
            <p:spPr>
              <a:xfrm>
                <a:off x="8811222" y="4173508"/>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0" name="Group 89">
              <a:extLst>
                <a:ext uri="{FF2B5EF4-FFF2-40B4-BE49-F238E27FC236}">
                  <a16:creationId xmlns:a16="http://schemas.microsoft.com/office/drawing/2014/main" id="{065FED3E-2E44-4AA9-8476-F4DBF4ED0647}"/>
                </a:ext>
              </a:extLst>
            </p:cNvPr>
            <p:cNvGrpSpPr/>
            <p:nvPr/>
          </p:nvGrpSpPr>
          <p:grpSpPr>
            <a:xfrm>
              <a:off x="11093413" y="4079081"/>
              <a:ext cx="134620" cy="595313"/>
              <a:chOff x="11095317" y="4076532"/>
              <a:chExt cx="134620" cy="493395"/>
            </a:xfrm>
          </p:grpSpPr>
          <p:sp>
            <p:nvSpPr>
              <p:cNvPr id="159" name="Freeform: Shape 158">
                <a:extLst>
                  <a:ext uri="{FF2B5EF4-FFF2-40B4-BE49-F238E27FC236}">
                    <a16:creationId xmlns:a16="http://schemas.microsoft.com/office/drawing/2014/main" id="{190CD814-27ED-4D42-885F-37A48B0EF7E8}"/>
                  </a:ext>
                </a:extLst>
              </p:cNvPr>
              <p:cNvSpPr/>
              <p:nvPr/>
            </p:nvSpPr>
            <p:spPr>
              <a:xfrm>
                <a:off x="11162627" y="4076532"/>
                <a:ext cx="0" cy="493395"/>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0" name="Freeform: Shape 159">
                <a:extLst>
                  <a:ext uri="{FF2B5EF4-FFF2-40B4-BE49-F238E27FC236}">
                    <a16:creationId xmlns:a16="http://schemas.microsoft.com/office/drawing/2014/main" id="{4C034F45-540A-49AD-8C89-0E310089A30D}"/>
                  </a:ext>
                </a:extLst>
              </p:cNvPr>
              <p:cNvSpPr/>
              <p:nvPr/>
            </p:nvSpPr>
            <p:spPr>
              <a:xfrm>
                <a:off x="11095317" y="407653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1" name="Freeform: Shape 160">
                <a:extLst>
                  <a:ext uri="{FF2B5EF4-FFF2-40B4-BE49-F238E27FC236}">
                    <a16:creationId xmlns:a16="http://schemas.microsoft.com/office/drawing/2014/main" id="{78F00C2D-5082-4EDA-9CFB-E8906C2F8866}"/>
                  </a:ext>
                </a:extLst>
              </p:cNvPr>
              <p:cNvSpPr/>
              <p:nvPr/>
            </p:nvSpPr>
            <p:spPr>
              <a:xfrm>
                <a:off x="11095317" y="4569927"/>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162" name="Isosceles Triangle 161">
              <a:extLst>
                <a:ext uri="{FF2B5EF4-FFF2-40B4-BE49-F238E27FC236}">
                  <a16:creationId xmlns:a16="http://schemas.microsoft.com/office/drawing/2014/main" id="{EA56EEEF-F3B3-4BE2-A563-1BCBBB204FAF}"/>
                </a:ext>
              </a:extLst>
            </p:cNvPr>
            <p:cNvSpPr/>
            <p:nvPr/>
          </p:nvSpPr>
          <p:spPr>
            <a:xfrm>
              <a:off x="11119766" y="4248460"/>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4" name="Isosceles Triangle 163">
              <a:extLst>
                <a:ext uri="{FF2B5EF4-FFF2-40B4-BE49-F238E27FC236}">
                  <a16:creationId xmlns:a16="http://schemas.microsoft.com/office/drawing/2014/main" id="{32547202-06CE-4915-BD14-33ECF4A1335B}"/>
                </a:ext>
              </a:extLst>
            </p:cNvPr>
            <p:cNvSpPr/>
            <p:nvPr/>
          </p:nvSpPr>
          <p:spPr>
            <a:xfrm>
              <a:off x="9216941" y="3948766"/>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5" name="Isosceles Triangle 164">
              <a:extLst>
                <a:ext uri="{FF2B5EF4-FFF2-40B4-BE49-F238E27FC236}">
                  <a16:creationId xmlns:a16="http://schemas.microsoft.com/office/drawing/2014/main" id="{C17E482D-3026-4761-960E-8D313F85BFF0}"/>
                </a:ext>
              </a:extLst>
            </p:cNvPr>
            <p:cNvSpPr/>
            <p:nvPr/>
          </p:nvSpPr>
          <p:spPr>
            <a:xfrm>
              <a:off x="8273437" y="3948766"/>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74" name="Group 73">
              <a:extLst>
                <a:ext uri="{FF2B5EF4-FFF2-40B4-BE49-F238E27FC236}">
                  <a16:creationId xmlns:a16="http://schemas.microsoft.com/office/drawing/2014/main" id="{237B9301-E448-4191-B3BE-689EB4F3F880}"/>
                </a:ext>
              </a:extLst>
            </p:cNvPr>
            <p:cNvGrpSpPr/>
            <p:nvPr/>
          </p:nvGrpSpPr>
          <p:grpSpPr>
            <a:xfrm>
              <a:off x="7282938" y="3659980"/>
              <a:ext cx="134620" cy="390525"/>
              <a:chOff x="7282938" y="3724175"/>
              <a:chExt cx="134620" cy="300990"/>
            </a:xfrm>
          </p:grpSpPr>
          <p:sp>
            <p:nvSpPr>
              <p:cNvPr id="143" name="Freeform: Shape 142">
                <a:extLst>
                  <a:ext uri="{FF2B5EF4-FFF2-40B4-BE49-F238E27FC236}">
                    <a16:creationId xmlns:a16="http://schemas.microsoft.com/office/drawing/2014/main" id="{FA3B151A-B70E-4400-9F88-1FFB88A6313C}"/>
                  </a:ext>
                </a:extLst>
              </p:cNvPr>
              <p:cNvSpPr/>
              <p:nvPr/>
            </p:nvSpPr>
            <p:spPr>
              <a:xfrm>
                <a:off x="7350248" y="3724175"/>
                <a:ext cx="0" cy="30099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4" name="Freeform: Shape 143">
                <a:extLst>
                  <a:ext uri="{FF2B5EF4-FFF2-40B4-BE49-F238E27FC236}">
                    <a16:creationId xmlns:a16="http://schemas.microsoft.com/office/drawing/2014/main" id="{7A21D2A5-F501-4335-8EFC-36F77A24F06F}"/>
                  </a:ext>
                </a:extLst>
              </p:cNvPr>
              <p:cNvSpPr/>
              <p:nvPr/>
            </p:nvSpPr>
            <p:spPr>
              <a:xfrm>
                <a:off x="7282938" y="3724175"/>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5" name="Freeform: Shape 144">
                <a:extLst>
                  <a:ext uri="{FF2B5EF4-FFF2-40B4-BE49-F238E27FC236}">
                    <a16:creationId xmlns:a16="http://schemas.microsoft.com/office/drawing/2014/main" id="{F4AEB7E6-2206-4CEA-B154-C2525EE1F2EB}"/>
                  </a:ext>
                </a:extLst>
              </p:cNvPr>
              <p:cNvSpPr/>
              <p:nvPr/>
            </p:nvSpPr>
            <p:spPr>
              <a:xfrm>
                <a:off x="7282938" y="4022030"/>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3" name="Group 72">
              <a:extLst>
                <a:ext uri="{FF2B5EF4-FFF2-40B4-BE49-F238E27FC236}">
                  <a16:creationId xmlns:a16="http://schemas.microsoft.com/office/drawing/2014/main" id="{A5503107-0CA3-4CC6-B793-57DA58B6D595}"/>
                </a:ext>
              </a:extLst>
            </p:cNvPr>
            <p:cNvGrpSpPr/>
            <p:nvPr/>
          </p:nvGrpSpPr>
          <p:grpSpPr>
            <a:xfrm>
              <a:off x="7284421" y="3517106"/>
              <a:ext cx="134620" cy="383382"/>
              <a:chOff x="7278096" y="3567747"/>
              <a:chExt cx="134620" cy="300990"/>
            </a:xfrm>
          </p:grpSpPr>
          <p:sp>
            <p:nvSpPr>
              <p:cNvPr id="139" name="Freeform: Shape 138">
                <a:extLst>
                  <a:ext uri="{FF2B5EF4-FFF2-40B4-BE49-F238E27FC236}">
                    <a16:creationId xmlns:a16="http://schemas.microsoft.com/office/drawing/2014/main" id="{68563616-A8F7-4DDD-AF19-6149A651FB4F}"/>
                  </a:ext>
                </a:extLst>
              </p:cNvPr>
              <p:cNvSpPr/>
              <p:nvPr/>
            </p:nvSpPr>
            <p:spPr>
              <a:xfrm>
                <a:off x="7345406" y="3567747"/>
                <a:ext cx="0" cy="300990"/>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0" name="Freeform: Shape 139">
                <a:extLst>
                  <a:ext uri="{FF2B5EF4-FFF2-40B4-BE49-F238E27FC236}">
                    <a16:creationId xmlns:a16="http://schemas.microsoft.com/office/drawing/2014/main" id="{A3001EA8-9D9E-4B40-886E-EC241B3DCBB3}"/>
                  </a:ext>
                </a:extLst>
              </p:cNvPr>
              <p:cNvSpPr/>
              <p:nvPr/>
            </p:nvSpPr>
            <p:spPr>
              <a:xfrm>
                <a:off x="7278096" y="3567747"/>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41" name="Freeform: Shape 140">
                <a:extLst>
                  <a:ext uri="{FF2B5EF4-FFF2-40B4-BE49-F238E27FC236}">
                    <a16:creationId xmlns:a16="http://schemas.microsoft.com/office/drawing/2014/main" id="{7B0FC243-722E-4861-B8D0-439BEF0532C0}"/>
                  </a:ext>
                </a:extLst>
              </p:cNvPr>
              <p:cNvSpPr/>
              <p:nvPr/>
            </p:nvSpPr>
            <p:spPr>
              <a:xfrm>
                <a:off x="7278096" y="386560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167" name="Oval 166">
              <a:extLst>
                <a:ext uri="{FF2B5EF4-FFF2-40B4-BE49-F238E27FC236}">
                  <a16:creationId xmlns:a16="http://schemas.microsoft.com/office/drawing/2014/main" id="{4F2102AA-5FEF-4BD9-BDCB-19FA39BA07D2}"/>
                </a:ext>
              </a:extLst>
            </p:cNvPr>
            <p:cNvSpPr/>
            <p:nvPr/>
          </p:nvSpPr>
          <p:spPr>
            <a:xfrm>
              <a:off x="7312778" y="3678939"/>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8" name="Oval 167">
              <a:extLst>
                <a:ext uri="{FF2B5EF4-FFF2-40B4-BE49-F238E27FC236}">
                  <a16:creationId xmlns:a16="http://schemas.microsoft.com/office/drawing/2014/main" id="{10678DB9-4D58-48EE-8E0C-47EE76FFC4CD}"/>
                </a:ext>
              </a:extLst>
            </p:cNvPr>
            <p:cNvSpPr/>
            <p:nvPr/>
          </p:nvSpPr>
          <p:spPr>
            <a:xfrm>
              <a:off x="8284013" y="3471403"/>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9" name="Oval 168">
              <a:extLst>
                <a:ext uri="{FF2B5EF4-FFF2-40B4-BE49-F238E27FC236}">
                  <a16:creationId xmlns:a16="http://schemas.microsoft.com/office/drawing/2014/main" id="{4C3E3F70-95D0-42B9-99B6-93081C844505}"/>
                </a:ext>
              </a:extLst>
            </p:cNvPr>
            <p:cNvSpPr/>
            <p:nvPr/>
          </p:nvSpPr>
          <p:spPr>
            <a:xfrm>
              <a:off x="9231948" y="3560912"/>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110" name="Group 109">
              <a:extLst>
                <a:ext uri="{FF2B5EF4-FFF2-40B4-BE49-F238E27FC236}">
                  <a16:creationId xmlns:a16="http://schemas.microsoft.com/office/drawing/2014/main" id="{1FB1A03F-ADDD-4176-B70A-7292C01766DE}"/>
                </a:ext>
              </a:extLst>
            </p:cNvPr>
            <p:cNvGrpSpPr/>
            <p:nvPr/>
          </p:nvGrpSpPr>
          <p:grpSpPr>
            <a:xfrm>
              <a:off x="10142606" y="4017170"/>
              <a:ext cx="134620" cy="588168"/>
              <a:chOff x="9976701" y="4019382"/>
              <a:chExt cx="134620" cy="493395"/>
            </a:xfrm>
          </p:grpSpPr>
          <p:sp>
            <p:nvSpPr>
              <p:cNvPr id="155" name="Freeform: Shape 154">
                <a:extLst>
                  <a:ext uri="{FF2B5EF4-FFF2-40B4-BE49-F238E27FC236}">
                    <a16:creationId xmlns:a16="http://schemas.microsoft.com/office/drawing/2014/main" id="{5A8B707D-C47F-440B-89DF-EC339A3491AA}"/>
                  </a:ext>
                </a:extLst>
              </p:cNvPr>
              <p:cNvSpPr/>
              <p:nvPr/>
            </p:nvSpPr>
            <p:spPr>
              <a:xfrm>
                <a:off x="10044011" y="4019382"/>
                <a:ext cx="0" cy="493395"/>
              </a:xfrm>
              <a:custGeom>
                <a:avLst/>
                <a:gdLst>
                  <a:gd name="connsiteX0" fmla="*/ 0 w 0"/>
                  <a:gd name="connsiteY0" fmla="*/ 0 h 341376"/>
                  <a:gd name="connsiteX1" fmla="*/ 0 w 0"/>
                  <a:gd name="connsiteY1" fmla="*/ 341376 h 341376"/>
                </a:gdLst>
                <a:ahLst/>
                <a:cxnLst>
                  <a:cxn ang="0">
                    <a:pos x="connsiteX0" y="connsiteY0"/>
                  </a:cxn>
                  <a:cxn ang="0">
                    <a:pos x="connsiteX1" y="connsiteY1"/>
                  </a:cxn>
                </a:cxnLst>
                <a:rect l="l" t="t" r="r" b="b"/>
                <a:pathLst>
                  <a:path h="341376">
                    <a:moveTo>
                      <a:pt x="0" y="0"/>
                    </a:moveTo>
                    <a:lnTo>
                      <a:pt x="0" y="34137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56" name="Freeform: Shape 155">
                <a:extLst>
                  <a:ext uri="{FF2B5EF4-FFF2-40B4-BE49-F238E27FC236}">
                    <a16:creationId xmlns:a16="http://schemas.microsoft.com/office/drawing/2014/main" id="{12D0A3C4-AF63-4834-84C9-79FEBB2E6D90}"/>
                  </a:ext>
                </a:extLst>
              </p:cNvPr>
              <p:cNvSpPr/>
              <p:nvPr/>
            </p:nvSpPr>
            <p:spPr>
              <a:xfrm>
                <a:off x="9976701" y="4019382"/>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46B2C494-1756-46C2-86D9-A61D44B46758}"/>
                  </a:ext>
                </a:extLst>
              </p:cNvPr>
              <p:cNvSpPr/>
              <p:nvPr/>
            </p:nvSpPr>
            <p:spPr>
              <a:xfrm>
                <a:off x="9976701" y="4512777"/>
                <a:ext cx="134620" cy="0"/>
              </a:xfrm>
              <a:custGeom>
                <a:avLst/>
                <a:gdLst>
                  <a:gd name="connsiteX0" fmla="*/ 0 w 134620"/>
                  <a:gd name="connsiteY0" fmla="*/ 0 h 0"/>
                  <a:gd name="connsiteX1" fmla="*/ 134620 w 134620"/>
                  <a:gd name="connsiteY1" fmla="*/ 0 h 0"/>
                </a:gdLst>
                <a:ahLst/>
                <a:cxnLst>
                  <a:cxn ang="0">
                    <a:pos x="connsiteX0" y="connsiteY0"/>
                  </a:cxn>
                  <a:cxn ang="0">
                    <a:pos x="connsiteX1" y="connsiteY1"/>
                  </a:cxn>
                </a:cxnLst>
                <a:rect l="l" t="t" r="r" b="b"/>
                <a:pathLst>
                  <a:path w="134620">
                    <a:moveTo>
                      <a:pt x="0" y="0"/>
                    </a:moveTo>
                    <a:lnTo>
                      <a:pt x="13462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170" name="Oval 169">
              <a:extLst>
                <a:ext uri="{FF2B5EF4-FFF2-40B4-BE49-F238E27FC236}">
                  <a16:creationId xmlns:a16="http://schemas.microsoft.com/office/drawing/2014/main" id="{00FDD42E-2DE4-41A7-A05C-CDD1E65880D1}"/>
                </a:ext>
              </a:extLst>
            </p:cNvPr>
            <p:cNvSpPr/>
            <p:nvPr/>
          </p:nvSpPr>
          <p:spPr>
            <a:xfrm>
              <a:off x="10183165" y="3596550"/>
              <a:ext cx="71120" cy="71120"/>
            </a:xfrm>
            <a:prstGeom prst="ellipse">
              <a:avLst/>
            </a:prstGeom>
            <a:solidFill>
              <a:srgbClr val="CC0099"/>
            </a:solidFill>
            <a:ln w="952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409AF4F8-1E8B-4C04-9680-E0BF0BF26B33}"/>
                </a:ext>
              </a:extLst>
            </p:cNvPr>
            <p:cNvGrpSpPr/>
            <p:nvPr/>
          </p:nvGrpSpPr>
          <p:grpSpPr>
            <a:xfrm>
              <a:off x="7218982" y="4806667"/>
              <a:ext cx="4120937" cy="342445"/>
              <a:chOff x="7218982" y="4806667"/>
              <a:chExt cx="4120937" cy="342445"/>
            </a:xfrm>
          </p:grpSpPr>
          <p:grpSp>
            <p:nvGrpSpPr>
              <p:cNvPr id="28" name="Group 27">
                <a:extLst>
                  <a:ext uri="{FF2B5EF4-FFF2-40B4-BE49-F238E27FC236}">
                    <a16:creationId xmlns:a16="http://schemas.microsoft.com/office/drawing/2014/main" id="{2497217B-9325-4906-9E2F-82A7640FD96C}"/>
                  </a:ext>
                </a:extLst>
              </p:cNvPr>
              <p:cNvGrpSpPr/>
              <p:nvPr/>
            </p:nvGrpSpPr>
            <p:grpSpPr>
              <a:xfrm>
                <a:off x="10985334" y="4806667"/>
                <a:ext cx="354585" cy="342445"/>
                <a:chOff x="10985334" y="4806667"/>
                <a:chExt cx="354585" cy="342445"/>
              </a:xfrm>
            </p:grpSpPr>
            <p:sp>
              <p:nvSpPr>
                <p:cNvPr id="109" name="TextBox 108">
                  <a:extLst>
                    <a:ext uri="{FF2B5EF4-FFF2-40B4-BE49-F238E27FC236}">
                      <a16:creationId xmlns:a16="http://schemas.microsoft.com/office/drawing/2014/main" id="{1636255C-F704-4AB4-8C0C-D1DBCD9BEB76}"/>
                    </a:ext>
                  </a:extLst>
                </p:cNvPr>
                <p:cNvSpPr txBox="1"/>
                <p:nvPr/>
              </p:nvSpPr>
              <p:spPr>
                <a:xfrm>
                  <a:off x="10985334"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48</a:t>
                  </a:r>
                </a:p>
              </p:txBody>
            </p:sp>
            <p:cxnSp>
              <p:nvCxnSpPr>
                <p:cNvPr id="12" name="Straight Connector 11">
                  <a:extLst>
                    <a:ext uri="{FF2B5EF4-FFF2-40B4-BE49-F238E27FC236}">
                      <a16:creationId xmlns:a16="http://schemas.microsoft.com/office/drawing/2014/main" id="{BDFADA86-56E1-4836-8F71-66E720407ABC}"/>
                    </a:ext>
                  </a:extLst>
                </p:cNvPr>
                <p:cNvCxnSpPr/>
                <p:nvPr/>
              </p:nvCxnSpPr>
              <p:spPr>
                <a:xfrm>
                  <a:off x="11162626"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5E413F6-C665-43A0-98BC-B2C77545EBB5}"/>
                  </a:ext>
                </a:extLst>
              </p:cNvPr>
              <p:cNvGrpSpPr/>
              <p:nvPr/>
            </p:nvGrpSpPr>
            <p:grpSpPr>
              <a:xfrm>
                <a:off x="10029505" y="4806667"/>
                <a:ext cx="354585" cy="342445"/>
                <a:chOff x="10029505" y="4806667"/>
                <a:chExt cx="354585" cy="342445"/>
              </a:xfrm>
            </p:grpSpPr>
            <p:sp>
              <p:nvSpPr>
                <p:cNvPr id="108" name="TextBox 107">
                  <a:extLst>
                    <a:ext uri="{FF2B5EF4-FFF2-40B4-BE49-F238E27FC236}">
                      <a16:creationId xmlns:a16="http://schemas.microsoft.com/office/drawing/2014/main" id="{978F9619-60BE-4A3A-A483-6F1F967D4B49}"/>
                    </a:ext>
                  </a:extLst>
                </p:cNvPr>
                <p:cNvSpPr txBox="1"/>
                <p:nvPr/>
              </p:nvSpPr>
              <p:spPr>
                <a:xfrm>
                  <a:off x="10029505"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36</a:t>
                  </a:r>
                </a:p>
              </p:txBody>
            </p:sp>
            <p:cxnSp>
              <p:nvCxnSpPr>
                <p:cNvPr id="146" name="Straight Connector 145">
                  <a:extLst>
                    <a:ext uri="{FF2B5EF4-FFF2-40B4-BE49-F238E27FC236}">
                      <a16:creationId xmlns:a16="http://schemas.microsoft.com/office/drawing/2014/main" id="{54215B96-FC28-492B-98A8-8E710F281F27}"/>
                    </a:ext>
                  </a:extLst>
                </p:cNvPr>
                <p:cNvCxnSpPr/>
                <p:nvPr/>
              </p:nvCxnSpPr>
              <p:spPr>
                <a:xfrm>
                  <a:off x="10206797"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ED06887-4E9B-4A6D-A20E-B8FD1A06030B}"/>
                  </a:ext>
                </a:extLst>
              </p:cNvPr>
              <p:cNvGrpSpPr/>
              <p:nvPr/>
            </p:nvGrpSpPr>
            <p:grpSpPr>
              <a:xfrm>
                <a:off x="9077687" y="4806667"/>
                <a:ext cx="354585" cy="342445"/>
                <a:chOff x="9077687" y="4806667"/>
                <a:chExt cx="354585" cy="342445"/>
              </a:xfrm>
            </p:grpSpPr>
            <p:sp>
              <p:nvSpPr>
                <p:cNvPr id="107" name="TextBox 106">
                  <a:extLst>
                    <a:ext uri="{FF2B5EF4-FFF2-40B4-BE49-F238E27FC236}">
                      <a16:creationId xmlns:a16="http://schemas.microsoft.com/office/drawing/2014/main" id="{B004DC32-3FC3-4F29-BC73-57FDEF5B7290}"/>
                    </a:ext>
                  </a:extLst>
                </p:cNvPr>
                <p:cNvSpPr txBox="1"/>
                <p:nvPr/>
              </p:nvSpPr>
              <p:spPr>
                <a:xfrm>
                  <a:off x="9077687"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24</a:t>
                  </a:r>
                </a:p>
              </p:txBody>
            </p:sp>
            <p:cxnSp>
              <p:nvCxnSpPr>
                <p:cNvPr id="150" name="Straight Connector 149">
                  <a:extLst>
                    <a:ext uri="{FF2B5EF4-FFF2-40B4-BE49-F238E27FC236}">
                      <a16:creationId xmlns:a16="http://schemas.microsoft.com/office/drawing/2014/main" id="{F0588E63-1DD9-4AE3-917B-DB1A09A3C1C8}"/>
                    </a:ext>
                  </a:extLst>
                </p:cNvPr>
                <p:cNvCxnSpPr/>
                <p:nvPr/>
              </p:nvCxnSpPr>
              <p:spPr>
                <a:xfrm>
                  <a:off x="9254979"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668DFDC-D7A2-4FE3-9D92-3131352A53FB}"/>
                  </a:ext>
                </a:extLst>
              </p:cNvPr>
              <p:cNvGrpSpPr/>
              <p:nvPr/>
            </p:nvGrpSpPr>
            <p:grpSpPr>
              <a:xfrm>
                <a:off x="7218982" y="4806667"/>
                <a:ext cx="269626" cy="342445"/>
                <a:chOff x="7218982" y="4806667"/>
                <a:chExt cx="269626" cy="342445"/>
              </a:xfrm>
            </p:grpSpPr>
            <p:sp>
              <p:nvSpPr>
                <p:cNvPr id="105" name="TextBox 104">
                  <a:extLst>
                    <a:ext uri="{FF2B5EF4-FFF2-40B4-BE49-F238E27FC236}">
                      <a16:creationId xmlns:a16="http://schemas.microsoft.com/office/drawing/2014/main" id="{9B8B09AD-4561-4BDA-B7CE-0A69BB05E1EC}"/>
                    </a:ext>
                  </a:extLst>
                </p:cNvPr>
                <p:cNvSpPr txBox="1"/>
                <p:nvPr/>
              </p:nvSpPr>
              <p:spPr>
                <a:xfrm>
                  <a:off x="7218982" y="4872113"/>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8</a:t>
                  </a:r>
                </a:p>
              </p:txBody>
            </p:sp>
            <p:cxnSp>
              <p:nvCxnSpPr>
                <p:cNvPr id="154" name="Straight Connector 153">
                  <a:extLst>
                    <a:ext uri="{FF2B5EF4-FFF2-40B4-BE49-F238E27FC236}">
                      <a16:creationId xmlns:a16="http://schemas.microsoft.com/office/drawing/2014/main" id="{115A8A0C-2CCA-4A3C-992C-8A5B6FAE19FE}"/>
                    </a:ext>
                  </a:extLst>
                </p:cNvPr>
                <p:cNvCxnSpPr/>
                <p:nvPr/>
              </p:nvCxnSpPr>
              <p:spPr>
                <a:xfrm>
                  <a:off x="7353795"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C9137FF-3AE8-4FC1-996F-A3F40E4E2C22}"/>
                  </a:ext>
                </a:extLst>
              </p:cNvPr>
              <p:cNvGrpSpPr/>
              <p:nvPr/>
            </p:nvGrpSpPr>
            <p:grpSpPr>
              <a:xfrm>
                <a:off x="8137103" y="4806667"/>
                <a:ext cx="354585" cy="342445"/>
                <a:chOff x="8137103" y="4806667"/>
                <a:chExt cx="354585" cy="342445"/>
              </a:xfrm>
            </p:grpSpPr>
            <p:sp>
              <p:nvSpPr>
                <p:cNvPr id="106" name="TextBox 105">
                  <a:extLst>
                    <a:ext uri="{FF2B5EF4-FFF2-40B4-BE49-F238E27FC236}">
                      <a16:creationId xmlns:a16="http://schemas.microsoft.com/office/drawing/2014/main" id="{4C2DF0D3-99EC-40A5-B462-C15F4E3C5240}"/>
                    </a:ext>
                  </a:extLst>
                </p:cNvPr>
                <p:cNvSpPr txBox="1"/>
                <p:nvPr/>
              </p:nvSpPr>
              <p:spPr>
                <a:xfrm>
                  <a:off x="8137103" y="4872113"/>
                  <a:ext cx="3545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16</a:t>
                  </a:r>
                </a:p>
              </p:txBody>
            </p:sp>
            <p:cxnSp>
              <p:nvCxnSpPr>
                <p:cNvPr id="158" name="Straight Connector 157">
                  <a:extLst>
                    <a:ext uri="{FF2B5EF4-FFF2-40B4-BE49-F238E27FC236}">
                      <a16:creationId xmlns:a16="http://schemas.microsoft.com/office/drawing/2014/main" id="{8B1A385D-E081-44FC-98C2-72FCC826D8CB}"/>
                    </a:ext>
                  </a:extLst>
                </p:cNvPr>
                <p:cNvCxnSpPr/>
                <p:nvPr/>
              </p:nvCxnSpPr>
              <p:spPr>
                <a:xfrm>
                  <a:off x="8314395" y="480666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a:extLst>
                <a:ext uri="{FF2B5EF4-FFF2-40B4-BE49-F238E27FC236}">
                  <a16:creationId xmlns:a16="http://schemas.microsoft.com/office/drawing/2014/main" id="{119A4D46-6BED-407F-87BD-6FD4A7112C2C}"/>
                </a:ext>
              </a:extLst>
            </p:cNvPr>
            <p:cNvGrpSpPr/>
            <p:nvPr/>
          </p:nvGrpSpPr>
          <p:grpSpPr>
            <a:xfrm>
              <a:off x="6792785" y="3200919"/>
              <a:ext cx="83150" cy="1599436"/>
              <a:chOff x="1106402" y="3211335"/>
              <a:chExt cx="83150" cy="1599436"/>
            </a:xfrm>
          </p:grpSpPr>
          <p:cxnSp>
            <p:nvCxnSpPr>
              <p:cNvPr id="207" name="Straight Connector 206">
                <a:extLst>
                  <a:ext uri="{FF2B5EF4-FFF2-40B4-BE49-F238E27FC236}">
                    <a16:creationId xmlns:a16="http://schemas.microsoft.com/office/drawing/2014/main" id="{A4519E25-2874-4CF5-8ADE-3B3DDCDD0398}"/>
                  </a:ext>
                </a:extLst>
              </p:cNvPr>
              <p:cNvCxnSpPr>
                <a:cxnSpLocks/>
              </p:cNvCxnSpPr>
              <p:nvPr/>
            </p:nvCxnSpPr>
            <p:spPr>
              <a:xfrm rot="5400000">
                <a:off x="1148283" y="4774771"/>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030B7D0-0B40-4D4B-BEB4-7BC43D10B559}"/>
                  </a:ext>
                </a:extLst>
              </p:cNvPr>
              <p:cNvCxnSpPr>
                <a:cxnSpLocks/>
              </p:cNvCxnSpPr>
              <p:nvPr/>
            </p:nvCxnSpPr>
            <p:spPr>
              <a:xfrm rot="5400000">
                <a:off x="1144041" y="45938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8D26C0D-295D-42B4-95A6-FC8230B8849C}"/>
                  </a:ext>
                </a:extLst>
              </p:cNvPr>
              <p:cNvCxnSpPr>
                <a:cxnSpLocks/>
              </p:cNvCxnSpPr>
              <p:nvPr/>
            </p:nvCxnSpPr>
            <p:spPr>
              <a:xfrm rot="5400000">
                <a:off x="1142701" y="4411807"/>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2A652D4-AD3F-4EE1-82A3-138BE7EA8612}"/>
                  </a:ext>
                </a:extLst>
              </p:cNvPr>
              <p:cNvCxnSpPr>
                <a:cxnSpLocks/>
              </p:cNvCxnSpPr>
              <p:nvPr/>
            </p:nvCxnSpPr>
            <p:spPr>
              <a:xfrm rot="5400000">
                <a:off x="1142701" y="4238041"/>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4CDF2CC-ECA4-486A-B59B-AA361EBD15F6}"/>
                  </a:ext>
                </a:extLst>
              </p:cNvPr>
              <p:cNvCxnSpPr>
                <a:cxnSpLocks/>
              </p:cNvCxnSpPr>
              <p:nvPr/>
            </p:nvCxnSpPr>
            <p:spPr>
              <a:xfrm rot="5400000">
                <a:off x="1149089" y="4059511"/>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46E1C17-114E-4BC5-9FB8-EB9693947BDB}"/>
                  </a:ext>
                </a:extLst>
              </p:cNvPr>
              <p:cNvCxnSpPr>
                <a:cxnSpLocks/>
              </p:cNvCxnSpPr>
              <p:nvPr/>
            </p:nvCxnSpPr>
            <p:spPr>
              <a:xfrm rot="5400000">
                <a:off x="1142701" y="388517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E36B726-6D48-4AD4-BE61-1FF9E5392A98}"/>
                  </a:ext>
                </a:extLst>
              </p:cNvPr>
              <p:cNvCxnSpPr>
                <a:cxnSpLocks/>
              </p:cNvCxnSpPr>
              <p:nvPr/>
            </p:nvCxnSpPr>
            <p:spPr>
              <a:xfrm rot="5400000">
                <a:off x="1142701" y="352884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0A0A423-6C28-4B68-A337-D26077B176D0}"/>
                  </a:ext>
                </a:extLst>
              </p:cNvPr>
              <p:cNvCxnSpPr>
                <a:cxnSpLocks/>
              </p:cNvCxnSpPr>
              <p:nvPr/>
            </p:nvCxnSpPr>
            <p:spPr>
              <a:xfrm rot="5400000">
                <a:off x="1142402" y="335209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29AA7FB-131B-4FFA-9A4D-7EBECC07A456}"/>
                  </a:ext>
                </a:extLst>
              </p:cNvPr>
              <p:cNvCxnSpPr>
                <a:cxnSpLocks/>
              </p:cNvCxnSpPr>
              <p:nvPr/>
            </p:nvCxnSpPr>
            <p:spPr>
              <a:xfrm rot="5400000">
                <a:off x="1153552" y="317533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BB2CDBF0-96AB-437B-89DD-F5447FC15F29}"/>
                </a:ext>
              </a:extLst>
            </p:cNvPr>
            <p:cNvSpPr txBox="1"/>
            <p:nvPr/>
          </p:nvSpPr>
          <p:spPr>
            <a:xfrm>
              <a:off x="6530564" y="3586377"/>
              <a:ext cx="354584" cy="2769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a:t>
              </a:r>
            </a:p>
          </p:txBody>
        </p:sp>
        <p:cxnSp>
          <p:nvCxnSpPr>
            <p:cNvPr id="219" name="Straight Connector 218">
              <a:extLst>
                <a:ext uri="{FF2B5EF4-FFF2-40B4-BE49-F238E27FC236}">
                  <a16:creationId xmlns:a16="http://schemas.microsoft.com/office/drawing/2014/main" id="{79594284-C608-433A-B497-E580CB81D6D5}"/>
                </a:ext>
              </a:extLst>
            </p:cNvPr>
            <p:cNvCxnSpPr>
              <a:cxnSpLocks/>
            </p:cNvCxnSpPr>
            <p:nvPr/>
          </p:nvCxnSpPr>
          <p:spPr>
            <a:xfrm rot="5400000">
              <a:off x="6839244" y="369440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Isosceles Triangle 162">
              <a:extLst>
                <a:ext uri="{FF2B5EF4-FFF2-40B4-BE49-F238E27FC236}">
                  <a16:creationId xmlns:a16="http://schemas.microsoft.com/office/drawing/2014/main" id="{0A56A791-825A-4DCA-9255-9B346F5F51CC}"/>
                </a:ext>
              </a:extLst>
            </p:cNvPr>
            <p:cNvSpPr/>
            <p:nvPr/>
          </p:nvSpPr>
          <p:spPr>
            <a:xfrm>
              <a:off x="10172370" y="4265482"/>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26" name="Freeform: Shape 125">
              <a:extLst>
                <a:ext uri="{FF2B5EF4-FFF2-40B4-BE49-F238E27FC236}">
                  <a16:creationId xmlns:a16="http://schemas.microsoft.com/office/drawing/2014/main" id="{5E1DECD4-6E90-4A79-AE76-A5B11A1CC061}"/>
                </a:ext>
              </a:extLst>
            </p:cNvPr>
            <p:cNvSpPr/>
            <p:nvPr/>
          </p:nvSpPr>
          <p:spPr>
            <a:xfrm>
              <a:off x="7336631" y="3514725"/>
              <a:ext cx="3819525" cy="200025"/>
            </a:xfrm>
            <a:custGeom>
              <a:avLst/>
              <a:gdLst>
                <a:gd name="connsiteX0" fmla="*/ 0 w 3819525"/>
                <a:gd name="connsiteY0" fmla="*/ 200025 h 200025"/>
                <a:gd name="connsiteX1" fmla="*/ 981075 w 3819525"/>
                <a:gd name="connsiteY1" fmla="*/ 0 h 200025"/>
                <a:gd name="connsiteX2" fmla="*/ 1919288 w 3819525"/>
                <a:gd name="connsiteY2" fmla="*/ 76200 h 200025"/>
                <a:gd name="connsiteX3" fmla="*/ 2871788 w 3819525"/>
                <a:gd name="connsiteY3" fmla="*/ 121444 h 200025"/>
                <a:gd name="connsiteX4" fmla="*/ 3819525 w 3819525"/>
                <a:gd name="connsiteY4" fmla="*/ 140494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525" h="200025">
                  <a:moveTo>
                    <a:pt x="0" y="200025"/>
                  </a:moveTo>
                  <a:lnTo>
                    <a:pt x="981075" y="0"/>
                  </a:lnTo>
                  <a:lnTo>
                    <a:pt x="1919288" y="76200"/>
                  </a:lnTo>
                  <a:lnTo>
                    <a:pt x="2871788" y="121444"/>
                  </a:lnTo>
                  <a:lnTo>
                    <a:pt x="3819525" y="140494"/>
                  </a:lnTo>
                </a:path>
              </a:pathLst>
            </a:cu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240" name="Freeform: Shape 239">
              <a:extLst>
                <a:ext uri="{FF2B5EF4-FFF2-40B4-BE49-F238E27FC236}">
                  <a16:creationId xmlns:a16="http://schemas.microsoft.com/office/drawing/2014/main" id="{E2BC52E9-DD95-44A0-B3FD-1477BCDDF998}"/>
                </a:ext>
              </a:extLst>
            </p:cNvPr>
            <p:cNvSpPr/>
            <p:nvPr/>
          </p:nvSpPr>
          <p:spPr>
            <a:xfrm>
              <a:off x="7336631" y="3829050"/>
              <a:ext cx="3829050" cy="481013"/>
            </a:xfrm>
            <a:custGeom>
              <a:avLst/>
              <a:gdLst>
                <a:gd name="connsiteX0" fmla="*/ 0 w 3829050"/>
                <a:gd name="connsiteY0" fmla="*/ 0 h 481013"/>
                <a:gd name="connsiteX1" fmla="*/ 988219 w 3829050"/>
                <a:gd name="connsiteY1" fmla="*/ 154781 h 481013"/>
                <a:gd name="connsiteX2" fmla="*/ 1916907 w 3829050"/>
                <a:gd name="connsiteY2" fmla="*/ 164306 h 481013"/>
                <a:gd name="connsiteX3" fmla="*/ 2874169 w 3829050"/>
                <a:gd name="connsiteY3" fmla="*/ 481013 h 481013"/>
                <a:gd name="connsiteX4" fmla="*/ 3829050 w 3829050"/>
                <a:gd name="connsiteY4" fmla="*/ 469106 h 48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050" h="481013">
                  <a:moveTo>
                    <a:pt x="0" y="0"/>
                  </a:moveTo>
                  <a:lnTo>
                    <a:pt x="988219" y="154781"/>
                  </a:lnTo>
                  <a:lnTo>
                    <a:pt x="1916907" y="164306"/>
                  </a:lnTo>
                  <a:lnTo>
                    <a:pt x="2874169" y="481013"/>
                  </a:lnTo>
                  <a:lnTo>
                    <a:pt x="3829050" y="469106"/>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166" name="Isosceles Triangle 165">
              <a:extLst>
                <a:ext uri="{FF2B5EF4-FFF2-40B4-BE49-F238E27FC236}">
                  <a16:creationId xmlns:a16="http://schemas.microsoft.com/office/drawing/2014/main" id="{93D1B9CF-08EA-4AC1-A994-D8B0DAB5AB14}"/>
                </a:ext>
              </a:extLst>
            </p:cNvPr>
            <p:cNvSpPr/>
            <p:nvPr/>
          </p:nvSpPr>
          <p:spPr>
            <a:xfrm>
              <a:off x="7315673" y="3797519"/>
              <a:ext cx="81915" cy="70616"/>
            </a:xfrm>
            <a:prstGeom prst="triangl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621147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LEF + HCQ for primary Sjogren’s syndrome (</a:t>
            </a:r>
            <a:r>
              <a:rPr lang="en-GB" dirty="0" err="1"/>
              <a:t>pSS</a:t>
            </a:r>
            <a:r>
              <a:rPr lang="en-GB" dirty="0"/>
              <a:t>)</a:t>
            </a:r>
          </a:p>
        </p:txBody>
      </p:sp>
      <p:sp>
        <p:nvSpPr>
          <p:cNvPr id="3" name="Content Placeholder 2"/>
          <p:cNvSpPr>
            <a:spLocks noGrp="1"/>
          </p:cNvSpPr>
          <p:nvPr>
            <p:ph sz="half" idx="1"/>
          </p:nvPr>
        </p:nvSpPr>
        <p:spPr/>
        <p:txBody>
          <a:bodyPr/>
          <a:lstStyle/>
          <a:p>
            <a:r>
              <a:rPr lang="en-GB" dirty="0"/>
              <a:t>Active </a:t>
            </a:r>
            <a:r>
              <a:rPr lang="en-GB" dirty="0" err="1"/>
              <a:t>pSS</a:t>
            </a:r>
            <a:r>
              <a:rPr lang="en-GB" dirty="0"/>
              <a:t> patients (ESSDAI &gt;5) </a:t>
            </a:r>
          </a:p>
          <a:p>
            <a:pPr lvl="1"/>
            <a:r>
              <a:rPr lang="en-GB" dirty="0"/>
              <a:t>Randomized 2:1 to LEF 20 mg qd + HCQ 400 mg bid (n=21) or PBO (n=8)</a:t>
            </a:r>
          </a:p>
          <a:p>
            <a:pPr lvl="1"/>
            <a:r>
              <a:rPr lang="en-GB" dirty="0"/>
              <a:t>Followed for 24 weeks; change in ESSDAI and stimulated salivary flow</a:t>
            </a:r>
          </a:p>
          <a:p>
            <a:pPr lvl="1"/>
            <a:r>
              <a:rPr lang="en-GB" dirty="0"/>
              <a:t>Primary endpoint: ESSDAI at 24 weeks </a:t>
            </a:r>
          </a:p>
          <a:p>
            <a:r>
              <a:rPr lang="en-GB" dirty="0"/>
              <a:t>At baseline: </a:t>
            </a:r>
          </a:p>
          <a:p>
            <a:pPr lvl="1"/>
            <a:r>
              <a:rPr lang="en-GB" dirty="0"/>
              <a:t>Mean age 53.5–54.7 y</a:t>
            </a:r>
          </a:p>
          <a:p>
            <a:pPr lvl="1"/>
            <a:r>
              <a:rPr lang="en-GB" dirty="0"/>
              <a:t>Mean ± SD ESSDAI score </a:t>
            </a:r>
          </a:p>
          <a:p>
            <a:pPr lvl="2"/>
            <a:r>
              <a:rPr lang="en-GB" dirty="0"/>
              <a:t>PBO: 9.6 ± 4.14</a:t>
            </a:r>
          </a:p>
          <a:p>
            <a:pPr lvl="2"/>
            <a:r>
              <a:rPr lang="en-GB" dirty="0"/>
              <a:t>LEF + HCQ: 10.43 ± 3.88</a:t>
            </a:r>
          </a:p>
          <a:p>
            <a:endParaRPr lang="en-GB" dirty="0"/>
          </a:p>
          <a:p>
            <a:endParaRPr lang="en-GB" dirty="0"/>
          </a:p>
        </p:txBody>
      </p:sp>
      <p:sp>
        <p:nvSpPr>
          <p:cNvPr id="12" name="Content Placeholder 11">
            <a:extLst>
              <a:ext uri="{FF2B5EF4-FFF2-40B4-BE49-F238E27FC236}">
                <a16:creationId xmlns:a16="http://schemas.microsoft.com/office/drawing/2014/main" id="{E031A7A0-788F-44A1-862A-E862BC3C9146}"/>
              </a:ext>
            </a:extLst>
          </p:cNvPr>
          <p:cNvSpPr>
            <a:spLocks noGrp="1"/>
          </p:cNvSpPr>
          <p:nvPr>
            <p:ph sz="half" idx="2"/>
          </p:nvPr>
        </p:nvSpPr>
        <p:spPr/>
        <p:txBody>
          <a:bodyPr/>
          <a:lstStyle/>
          <a:p>
            <a:r>
              <a:rPr lang="en-GB" dirty="0"/>
              <a:t>Results</a:t>
            </a:r>
          </a:p>
          <a:p>
            <a:pPr lvl="1"/>
            <a:r>
              <a:rPr lang="en-GB" dirty="0"/>
              <a:t>ESSDAI scores at 24 weeks (primary endpoint) decreased in the LEF + HCQ group but not the PBO group</a:t>
            </a:r>
          </a:p>
          <a:p>
            <a:pPr lvl="1"/>
            <a:r>
              <a:rPr lang="en-GB" dirty="0"/>
              <a:t>11 patients in the LEF + HCQ group had a decrease in ESSDAI score ≥3</a:t>
            </a:r>
          </a:p>
          <a:p>
            <a:pPr lvl="1"/>
            <a:r>
              <a:rPr lang="en-GB" dirty="0"/>
              <a:t>Greater improvement in ESSPRI (oral dryness, pain, fatigue), </a:t>
            </a:r>
            <a:r>
              <a:rPr lang="en-GB" dirty="0" err="1"/>
              <a:t>PtGA</a:t>
            </a:r>
            <a:r>
              <a:rPr lang="en-GB" dirty="0"/>
              <a:t>, and </a:t>
            </a:r>
            <a:r>
              <a:rPr lang="en-GB" dirty="0" err="1"/>
              <a:t>PhysGA</a:t>
            </a:r>
            <a:r>
              <a:rPr lang="en-GB" dirty="0"/>
              <a:t> in LEF + HCQ group (all P&lt;0.05)</a:t>
            </a:r>
          </a:p>
          <a:p>
            <a:pPr lvl="1"/>
            <a:r>
              <a:rPr lang="en-GB" dirty="0"/>
              <a:t>One case of serious pancreatitis in the PBO group at Week 16</a:t>
            </a:r>
          </a:p>
          <a:p>
            <a:endParaRPr lang="en-GB" dirty="0"/>
          </a:p>
          <a:p>
            <a:endParaRPr lang="en-GB" dirty="0"/>
          </a:p>
        </p:txBody>
      </p:sp>
      <p:sp>
        <p:nvSpPr>
          <p:cNvPr id="6" name="Text Placeholder 5"/>
          <p:cNvSpPr>
            <a:spLocks noGrp="1"/>
          </p:cNvSpPr>
          <p:nvPr>
            <p:ph type="body" sz="quarter" idx="10"/>
          </p:nvPr>
        </p:nvSpPr>
        <p:spPr>
          <a:xfrm>
            <a:off x="245421" y="6313623"/>
            <a:ext cx="8306907" cy="499753"/>
          </a:xfrm>
        </p:spPr>
        <p:txBody>
          <a:bodyPr/>
          <a:lstStyle/>
          <a:p>
            <a:pPr lvl="0"/>
            <a:r>
              <a:rPr lang="nl-NL" sz="1100" dirty="0"/>
              <a:t>ESSDAI, E</a:t>
            </a:r>
            <a:r>
              <a:rPr lang="en-GB" sz="1100" dirty="0"/>
              <a:t>ULAR Sjögren’s Syndrome Disease Activity Index; ESSPRI, EULAR Sjögren’s Syndrome Patient-Reported Index </a:t>
            </a:r>
          </a:p>
          <a:p>
            <a:pPr lvl="0"/>
            <a:r>
              <a:rPr lang="nl-NL" dirty="0"/>
              <a:t>Radstake TRDJ, et al. ACR 2018, Chicago, #L10</a:t>
            </a:r>
          </a:p>
        </p:txBody>
      </p:sp>
      <p:sp>
        <p:nvSpPr>
          <p:cNvPr id="9" name="Rectangle 8">
            <a:extLst>
              <a:ext uri="{FF2B5EF4-FFF2-40B4-BE49-F238E27FC236}">
                <a16:creationId xmlns:a16="http://schemas.microsoft.com/office/drawing/2014/main" id="{ECA86A2D-93D2-4007-98A3-B8CF1CAF71A0}"/>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n-ea"/>
                <a:cs typeface="Arial"/>
              </a:rPr>
              <a:t>LEF + HCQ may be an effective combination for primary Sjögren’s syndrome</a:t>
            </a:r>
          </a:p>
        </p:txBody>
      </p:sp>
    </p:spTree>
    <p:extLst>
      <p:ext uri="{BB962C8B-B14F-4D97-AF65-F5344CB8AC3E}">
        <p14:creationId xmlns:p14="http://schemas.microsoft.com/office/powerpoint/2010/main" val="2376012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6951941-B11F-4909-A50D-E14CEB908679}"/>
              </a:ext>
            </a:extLst>
          </p:cNvPr>
          <p:cNvSpPr>
            <a:spLocks noGrp="1"/>
          </p:cNvSpPr>
          <p:nvPr>
            <p:ph type="title"/>
          </p:nvPr>
        </p:nvSpPr>
        <p:spPr/>
        <p:txBody>
          <a:bodyPr/>
          <a:lstStyle/>
          <a:p>
            <a:r>
              <a:rPr lang="en-US" dirty="0"/>
              <a:t>Tocilizumab for thyroid-associated orbitopathy</a:t>
            </a:r>
          </a:p>
        </p:txBody>
      </p:sp>
      <p:sp>
        <p:nvSpPr>
          <p:cNvPr id="15" name="Content Placeholder 14">
            <a:extLst>
              <a:ext uri="{FF2B5EF4-FFF2-40B4-BE49-F238E27FC236}">
                <a16:creationId xmlns:a16="http://schemas.microsoft.com/office/drawing/2014/main" id="{E2C6ED92-0018-4E02-A5FA-2DE4B4EAFC0E}"/>
              </a:ext>
            </a:extLst>
          </p:cNvPr>
          <p:cNvSpPr>
            <a:spLocks noGrp="1"/>
          </p:cNvSpPr>
          <p:nvPr>
            <p:ph sz="half" idx="1"/>
          </p:nvPr>
        </p:nvSpPr>
        <p:spPr>
          <a:xfrm>
            <a:off x="335360" y="1268416"/>
            <a:ext cx="6830606" cy="2593018"/>
          </a:xfrm>
        </p:spPr>
        <p:txBody>
          <a:bodyPr>
            <a:spAutoFit/>
          </a:bodyPr>
          <a:lstStyle/>
          <a:p>
            <a:pPr>
              <a:spcBef>
                <a:spcPts val="300"/>
              </a:spcBef>
            </a:pPr>
            <a:r>
              <a:rPr lang="en-US" sz="1800" dirty="0"/>
              <a:t>IL-6 is enriched in </a:t>
            </a:r>
            <a:r>
              <a:rPr lang="en-US" sz="1800" dirty="0" err="1"/>
              <a:t>intraorbital</a:t>
            </a:r>
            <a:r>
              <a:rPr lang="en-US" sz="1800" dirty="0"/>
              <a:t> fat</a:t>
            </a:r>
          </a:p>
          <a:p>
            <a:pPr>
              <a:spcBef>
                <a:spcPts val="300"/>
              </a:spcBef>
            </a:pPr>
            <a:r>
              <a:rPr lang="en-US" sz="1800" dirty="0"/>
              <a:t>Multicenter study in 46 patients (85 affected eyes) </a:t>
            </a:r>
          </a:p>
          <a:p>
            <a:pPr>
              <a:spcBef>
                <a:spcPts val="300"/>
              </a:spcBef>
            </a:pPr>
            <a:r>
              <a:rPr lang="en-US" sz="1800" dirty="0"/>
              <a:t>Treated with TCZ 162 mg </a:t>
            </a:r>
            <a:r>
              <a:rPr lang="en-US" sz="1800" dirty="0" err="1"/>
              <a:t>qw</a:t>
            </a:r>
            <a:r>
              <a:rPr lang="en-US" sz="1800" dirty="0"/>
              <a:t> </a:t>
            </a:r>
            <a:r>
              <a:rPr lang="en-US" sz="1800" dirty="0" err="1"/>
              <a:t>sc</a:t>
            </a:r>
            <a:r>
              <a:rPr lang="en-US" sz="1800" dirty="0"/>
              <a:t> or 8 mg/kg q4w iv</a:t>
            </a:r>
          </a:p>
          <a:p>
            <a:pPr lvl="1">
              <a:spcBef>
                <a:spcPts val="300"/>
              </a:spcBef>
            </a:pPr>
            <a:r>
              <a:rPr lang="en-US" sz="1600" dirty="0"/>
              <a:t>37 women, 9 men</a:t>
            </a:r>
          </a:p>
          <a:p>
            <a:pPr lvl="1">
              <a:spcBef>
                <a:spcPts val="300"/>
              </a:spcBef>
            </a:pPr>
            <a:r>
              <a:rPr lang="en-US" sz="1600" dirty="0"/>
              <a:t>Previous treatment: pulse steroids n=42; MTX n=2; I</a:t>
            </a:r>
            <a:r>
              <a:rPr lang="en-US" sz="1600" baseline="30000" dirty="0"/>
              <a:t>131</a:t>
            </a:r>
            <a:r>
              <a:rPr lang="en-US" sz="1600" dirty="0"/>
              <a:t> n=4; methimazole n=8; LEF n=1; AZA n=1; selenium n=11; emergency decompressive surgery n=7</a:t>
            </a:r>
          </a:p>
          <a:p>
            <a:pPr lvl="1">
              <a:spcBef>
                <a:spcPts val="300"/>
              </a:spcBef>
            </a:pPr>
            <a:r>
              <a:rPr lang="en-US" sz="1600" dirty="0"/>
              <a:t>Severe disease in 27 eyes, moderate disease in 34 eyes, exophthalmos in 53 eyes</a:t>
            </a:r>
          </a:p>
        </p:txBody>
      </p:sp>
      <p:sp>
        <p:nvSpPr>
          <p:cNvPr id="16" name="Content Placeholder 15">
            <a:extLst>
              <a:ext uri="{FF2B5EF4-FFF2-40B4-BE49-F238E27FC236}">
                <a16:creationId xmlns:a16="http://schemas.microsoft.com/office/drawing/2014/main" id="{14687D19-4BA3-436A-BBF3-ACB34CC93ED8}"/>
              </a:ext>
            </a:extLst>
          </p:cNvPr>
          <p:cNvSpPr>
            <a:spLocks noGrp="1"/>
          </p:cNvSpPr>
          <p:nvPr>
            <p:ph sz="half" idx="2"/>
          </p:nvPr>
        </p:nvSpPr>
        <p:spPr>
          <a:xfrm>
            <a:off x="7165966" y="1268416"/>
            <a:ext cx="4728516" cy="2462213"/>
          </a:xfrm>
        </p:spPr>
        <p:txBody>
          <a:bodyPr>
            <a:spAutoFit/>
          </a:bodyPr>
          <a:lstStyle/>
          <a:p>
            <a:pPr>
              <a:spcBef>
                <a:spcPts val="300"/>
              </a:spcBef>
            </a:pPr>
            <a:r>
              <a:rPr lang="en-US" sz="1800" dirty="0"/>
              <a:t>All patients responded initially</a:t>
            </a:r>
          </a:p>
          <a:p>
            <a:pPr>
              <a:spcBef>
                <a:spcPts val="300"/>
              </a:spcBef>
            </a:pPr>
            <a:r>
              <a:rPr lang="en-US" sz="1800" dirty="0"/>
              <a:t>28 were able to stop TCZ by mean ± SD of 16.47 ± 11.99 months</a:t>
            </a:r>
          </a:p>
          <a:p>
            <a:pPr lvl="1">
              <a:spcBef>
                <a:spcPts val="300"/>
              </a:spcBef>
            </a:pPr>
            <a:r>
              <a:rPr lang="en-US" sz="1600" dirty="0"/>
              <a:t>10 complete remission</a:t>
            </a:r>
          </a:p>
          <a:p>
            <a:pPr lvl="1">
              <a:spcBef>
                <a:spcPts val="300"/>
              </a:spcBef>
            </a:pPr>
            <a:r>
              <a:rPr lang="en-US" sz="1600" dirty="0"/>
              <a:t>12 improvement</a:t>
            </a:r>
          </a:p>
          <a:p>
            <a:pPr lvl="1">
              <a:spcBef>
                <a:spcPts val="300"/>
              </a:spcBef>
            </a:pPr>
            <a:r>
              <a:rPr lang="en-US" sz="1600" dirty="0"/>
              <a:t>3 stable </a:t>
            </a:r>
          </a:p>
          <a:p>
            <a:pPr lvl="1">
              <a:spcBef>
                <a:spcPts val="300"/>
              </a:spcBef>
            </a:pPr>
            <a:r>
              <a:rPr lang="en-US" sz="1600" dirty="0"/>
              <a:t>2 ineffective</a:t>
            </a:r>
          </a:p>
          <a:p>
            <a:pPr lvl="1">
              <a:spcBef>
                <a:spcPts val="300"/>
              </a:spcBef>
            </a:pPr>
            <a:r>
              <a:rPr lang="en-US" sz="1600" dirty="0"/>
              <a:t>1 total thyroidectomy</a:t>
            </a:r>
          </a:p>
        </p:txBody>
      </p:sp>
      <p:sp>
        <p:nvSpPr>
          <p:cNvPr id="4" name="Text Placeholder 3">
            <a:extLst>
              <a:ext uri="{FF2B5EF4-FFF2-40B4-BE49-F238E27FC236}">
                <a16:creationId xmlns:a16="http://schemas.microsoft.com/office/drawing/2014/main" id="{0172E9A9-B0B7-4016-9196-9CD6D86B2C7B}"/>
              </a:ext>
            </a:extLst>
          </p:cNvPr>
          <p:cNvSpPr>
            <a:spLocks noGrp="1"/>
          </p:cNvSpPr>
          <p:nvPr>
            <p:ph type="body" sz="quarter" idx="10"/>
          </p:nvPr>
        </p:nvSpPr>
        <p:spPr>
          <a:xfrm>
            <a:off x="245421" y="6298234"/>
            <a:ext cx="8306907" cy="515142"/>
          </a:xfrm>
        </p:spPr>
        <p:txBody>
          <a:bodyPr/>
          <a:lstStyle/>
          <a:p>
            <a:r>
              <a:rPr lang="en-GB" dirty="0"/>
              <a:t>*P&lt;0.05 </a:t>
            </a:r>
          </a:p>
          <a:p>
            <a:r>
              <a:rPr lang="en-GB" dirty="0"/>
              <a:t>Atienza-Mateo B, et al. ACR 2018, Chicago, #</a:t>
            </a:r>
            <a:r>
              <a:rPr lang="en-US" dirty="0"/>
              <a:t>2268</a:t>
            </a:r>
          </a:p>
        </p:txBody>
      </p:sp>
      <p:sp>
        <p:nvSpPr>
          <p:cNvPr id="12" name="TextBox 11">
            <a:extLst>
              <a:ext uri="{FF2B5EF4-FFF2-40B4-BE49-F238E27FC236}">
                <a16:creationId xmlns:a16="http://schemas.microsoft.com/office/drawing/2014/main" id="{8934622D-B653-4B84-8F3F-DDBB92F88189}"/>
              </a:ext>
            </a:extLst>
          </p:cNvPr>
          <p:cNvSpPr txBox="1"/>
          <p:nvPr/>
        </p:nvSpPr>
        <p:spPr>
          <a:xfrm>
            <a:off x="1703512" y="5301208"/>
            <a:ext cx="5328592" cy="792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3" name="Content Placeholder 7">
            <a:extLst>
              <a:ext uri="{FF2B5EF4-FFF2-40B4-BE49-F238E27FC236}">
                <a16:creationId xmlns:a16="http://schemas.microsoft.com/office/drawing/2014/main" id="{D5A904B3-E7F3-4033-8FF3-6B8A16042798}"/>
              </a:ext>
            </a:extLst>
          </p:cNvPr>
          <p:cNvGraphicFramePr>
            <a:graphicFrameLocks/>
          </p:cNvGraphicFramePr>
          <p:nvPr>
            <p:extLst/>
          </p:nvPr>
        </p:nvGraphicFramePr>
        <p:xfrm>
          <a:off x="623392" y="4029440"/>
          <a:ext cx="10413052" cy="1514505"/>
        </p:xfrm>
        <a:graphic>
          <a:graphicData uri="http://schemas.openxmlformats.org/drawingml/2006/table">
            <a:tbl>
              <a:tblPr firstRow="1" bandRow="1">
                <a:tableStyleId>{073A0DAA-6AF3-43AB-8588-CEC1D06C72B9}</a:tableStyleId>
              </a:tblPr>
              <a:tblGrid>
                <a:gridCol w="2952328">
                  <a:extLst>
                    <a:ext uri="{9D8B030D-6E8A-4147-A177-3AD203B41FA5}">
                      <a16:colId xmlns:a16="http://schemas.microsoft.com/office/drawing/2014/main" val="3309514888"/>
                    </a:ext>
                  </a:extLst>
                </a:gridCol>
                <a:gridCol w="1243454">
                  <a:extLst>
                    <a:ext uri="{9D8B030D-6E8A-4147-A177-3AD203B41FA5}">
                      <a16:colId xmlns:a16="http://schemas.microsoft.com/office/drawing/2014/main" val="2550171148"/>
                    </a:ext>
                  </a:extLst>
                </a:gridCol>
                <a:gridCol w="1243454">
                  <a:extLst>
                    <a:ext uri="{9D8B030D-6E8A-4147-A177-3AD203B41FA5}">
                      <a16:colId xmlns:a16="http://schemas.microsoft.com/office/drawing/2014/main" val="378435973"/>
                    </a:ext>
                  </a:extLst>
                </a:gridCol>
                <a:gridCol w="1243454">
                  <a:extLst>
                    <a:ext uri="{9D8B030D-6E8A-4147-A177-3AD203B41FA5}">
                      <a16:colId xmlns:a16="http://schemas.microsoft.com/office/drawing/2014/main" val="274287983"/>
                    </a:ext>
                  </a:extLst>
                </a:gridCol>
                <a:gridCol w="1243454">
                  <a:extLst>
                    <a:ext uri="{9D8B030D-6E8A-4147-A177-3AD203B41FA5}">
                      <a16:colId xmlns:a16="http://schemas.microsoft.com/office/drawing/2014/main" val="1967931450"/>
                    </a:ext>
                  </a:extLst>
                </a:gridCol>
                <a:gridCol w="1243454">
                  <a:extLst>
                    <a:ext uri="{9D8B030D-6E8A-4147-A177-3AD203B41FA5}">
                      <a16:colId xmlns:a16="http://schemas.microsoft.com/office/drawing/2014/main" val="1410809838"/>
                    </a:ext>
                  </a:extLst>
                </a:gridCol>
                <a:gridCol w="1243454">
                  <a:extLst>
                    <a:ext uri="{9D8B030D-6E8A-4147-A177-3AD203B41FA5}">
                      <a16:colId xmlns:a16="http://schemas.microsoft.com/office/drawing/2014/main" val="479014817"/>
                    </a:ext>
                  </a:extLst>
                </a:gridCol>
              </a:tblGrid>
              <a:tr h="359395">
                <a:tc>
                  <a:txBody>
                    <a:bodyPr/>
                    <a:lstStyle/>
                    <a:p>
                      <a:endParaRPr lang="en-US" sz="1400" dirty="0">
                        <a:latin typeface="+mn-lt"/>
                      </a:endParaRPr>
                    </a:p>
                  </a:txBody>
                  <a:tcPr anchor="ctr"/>
                </a:tc>
                <a:tc>
                  <a:txBody>
                    <a:bodyPr/>
                    <a:lstStyle/>
                    <a:p>
                      <a:pPr algn="ctr"/>
                      <a:r>
                        <a:rPr lang="en-US" sz="1400" b="1" dirty="0">
                          <a:latin typeface="+mn-lt"/>
                        </a:rPr>
                        <a:t>BL</a:t>
                      </a:r>
                      <a:endParaRPr lang="en-US" sz="1400" dirty="0">
                        <a:latin typeface="+mn-lt"/>
                      </a:endParaRPr>
                    </a:p>
                  </a:txBody>
                  <a:tcPr anchor="ctr"/>
                </a:tc>
                <a:tc>
                  <a:txBody>
                    <a:bodyPr/>
                    <a:lstStyle/>
                    <a:p>
                      <a:pPr algn="ctr"/>
                      <a:r>
                        <a:rPr lang="en-US" sz="1400" b="1" dirty="0">
                          <a:latin typeface="+mn-lt"/>
                        </a:rPr>
                        <a:t>1 week</a:t>
                      </a:r>
                      <a:endParaRPr lang="en-US" sz="1400" dirty="0">
                        <a:latin typeface="+mn-lt"/>
                      </a:endParaRPr>
                    </a:p>
                  </a:txBody>
                  <a:tcPr anchor="ctr"/>
                </a:tc>
                <a:tc>
                  <a:txBody>
                    <a:bodyPr/>
                    <a:lstStyle/>
                    <a:p>
                      <a:pPr algn="ctr"/>
                      <a:r>
                        <a:rPr lang="en-US" sz="1400" b="1" dirty="0">
                          <a:latin typeface="+mn-lt"/>
                        </a:rPr>
                        <a:t>1 month</a:t>
                      </a:r>
                      <a:endParaRPr lang="en-US" sz="1400" dirty="0">
                        <a:latin typeface="+mn-lt"/>
                      </a:endParaRPr>
                    </a:p>
                  </a:txBody>
                  <a:tcPr anchor="ctr"/>
                </a:tc>
                <a:tc>
                  <a:txBody>
                    <a:bodyPr/>
                    <a:lstStyle/>
                    <a:p>
                      <a:pPr algn="ctr"/>
                      <a:r>
                        <a:rPr lang="en-US" sz="1400" b="1" dirty="0">
                          <a:latin typeface="+mn-lt"/>
                        </a:rPr>
                        <a:t>3 month</a:t>
                      </a:r>
                      <a:endParaRPr lang="en-US" sz="1400" dirty="0">
                        <a:latin typeface="+mn-lt"/>
                      </a:endParaRPr>
                    </a:p>
                  </a:txBody>
                  <a:tcPr anchor="ctr"/>
                </a:tc>
                <a:tc>
                  <a:txBody>
                    <a:bodyPr/>
                    <a:lstStyle/>
                    <a:p>
                      <a:pPr algn="ctr"/>
                      <a:r>
                        <a:rPr lang="en-US" sz="1400" b="1" dirty="0">
                          <a:latin typeface="+mn-lt"/>
                        </a:rPr>
                        <a:t>6 month</a:t>
                      </a:r>
                      <a:endParaRPr lang="en-US" sz="1400" dirty="0">
                        <a:latin typeface="+mn-lt"/>
                      </a:endParaRPr>
                    </a:p>
                  </a:txBody>
                  <a:tcPr anchor="ctr"/>
                </a:tc>
                <a:tc>
                  <a:txBody>
                    <a:bodyPr/>
                    <a:lstStyle/>
                    <a:p>
                      <a:pPr algn="ctr"/>
                      <a:r>
                        <a:rPr lang="en-US" sz="1400" b="1" dirty="0">
                          <a:latin typeface="+mn-lt"/>
                        </a:rPr>
                        <a:t>1 year</a:t>
                      </a:r>
                      <a:endParaRPr lang="en-US" sz="1400" dirty="0">
                        <a:latin typeface="+mn-lt"/>
                      </a:endParaRPr>
                    </a:p>
                  </a:txBody>
                  <a:tcPr anchor="ctr"/>
                </a:tc>
                <a:extLst>
                  <a:ext uri="{0D108BD9-81ED-4DB2-BD59-A6C34878D82A}">
                    <a16:rowId xmlns:a16="http://schemas.microsoft.com/office/drawing/2014/main" val="1607983898"/>
                  </a:ext>
                </a:extLst>
              </a:tr>
              <a:tr h="359395">
                <a:tc>
                  <a:txBody>
                    <a:bodyPr/>
                    <a:lstStyle/>
                    <a:p>
                      <a:r>
                        <a:rPr lang="en-US" sz="1400" b="0" dirty="0">
                          <a:latin typeface="+mn-lt"/>
                        </a:rPr>
                        <a:t>Visual acuity, median (IQR)</a:t>
                      </a:r>
                    </a:p>
                  </a:txBody>
                  <a:tcPr anchor="ctr"/>
                </a:tc>
                <a:tc>
                  <a:txBody>
                    <a:bodyPr/>
                    <a:lstStyle/>
                    <a:p>
                      <a:pPr algn="ctr"/>
                      <a:r>
                        <a:rPr lang="en-US" sz="1400" dirty="0">
                          <a:latin typeface="+mn-lt"/>
                        </a:rPr>
                        <a:t>0.9 (0.7</a:t>
                      </a:r>
                      <a:r>
                        <a:rPr lang="en-US" sz="1400" dirty="0">
                          <a:latin typeface="+mn-lt"/>
                          <a:cs typeface="Arial" panose="020B0604020202020204" pitchFamily="34" charset="0"/>
                        </a:rPr>
                        <a:t>–</a:t>
                      </a:r>
                      <a:r>
                        <a:rPr lang="en-US" sz="1400" dirty="0">
                          <a:latin typeface="+mn-lt"/>
                        </a:rPr>
                        <a:t>1) </a:t>
                      </a:r>
                    </a:p>
                  </a:txBody>
                  <a:tcPr anchor="ctr"/>
                </a:tc>
                <a:tc>
                  <a:txBody>
                    <a:bodyPr/>
                    <a:lstStyle/>
                    <a:p>
                      <a:pPr algn="ctr"/>
                      <a:r>
                        <a:rPr lang="en-US" sz="1400" dirty="0">
                          <a:latin typeface="+mn-lt"/>
                        </a:rPr>
                        <a:t>0.8 (0.7</a:t>
                      </a:r>
                      <a:r>
                        <a:rPr lang="en-US" sz="1400" dirty="0">
                          <a:latin typeface="+mn-lt"/>
                          <a:cs typeface="Arial" panose="020B0604020202020204" pitchFamily="34" charset="0"/>
                        </a:rPr>
                        <a:t>–</a:t>
                      </a:r>
                      <a:r>
                        <a:rPr lang="en-US" sz="1400" dirty="0">
                          <a:latin typeface="+mn-lt"/>
                        </a:rPr>
                        <a:t>1) </a:t>
                      </a:r>
                    </a:p>
                  </a:txBody>
                  <a:tcPr anchor="ctr"/>
                </a:tc>
                <a:tc>
                  <a:txBody>
                    <a:bodyPr/>
                    <a:lstStyle/>
                    <a:p>
                      <a:pPr algn="ctr"/>
                      <a:r>
                        <a:rPr lang="en-US" sz="1400" dirty="0">
                          <a:latin typeface="+mn-lt"/>
                        </a:rPr>
                        <a:t>1 (0.7</a:t>
                      </a:r>
                      <a:r>
                        <a:rPr lang="en-US" sz="1400" dirty="0">
                          <a:latin typeface="+mn-lt"/>
                          <a:cs typeface="Arial" panose="020B0604020202020204" pitchFamily="34" charset="0"/>
                        </a:rPr>
                        <a:t>–</a:t>
                      </a:r>
                      <a:r>
                        <a:rPr lang="en-US" sz="1400" dirty="0">
                          <a:latin typeface="+mn-lt"/>
                        </a:rPr>
                        <a:t>1)* </a:t>
                      </a:r>
                    </a:p>
                  </a:txBody>
                  <a:tcPr anchor="ctr"/>
                </a:tc>
                <a:tc>
                  <a:txBody>
                    <a:bodyPr/>
                    <a:lstStyle/>
                    <a:p>
                      <a:pPr algn="ctr"/>
                      <a:r>
                        <a:rPr lang="en-US" sz="1400" dirty="0">
                          <a:latin typeface="+mn-lt"/>
                        </a:rPr>
                        <a:t>1 (0.8</a:t>
                      </a:r>
                      <a:r>
                        <a:rPr lang="en-US" sz="1400" dirty="0">
                          <a:latin typeface="+mn-lt"/>
                          <a:cs typeface="Arial" panose="020B0604020202020204" pitchFamily="34" charset="0"/>
                        </a:rPr>
                        <a:t>–</a:t>
                      </a:r>
                      <a:r>
                        <a:rPr lang="en-US" sz="1400" dirty="0">
                          <a:latin typeface="+mn-lt"/>
                        </a:rPr>
                        <a:t>1)* </a:t>
                      </a:r>
                    </a:p>
                  </a:txBody>
                  <a:tcPr anchor="ctr"/>
                </a:tc>
                <a:tc>
                  <a:txBody>
                    <a:bodyPr/>
                    <a:lstStyle/>
                    <a:p>
                      <a:pPr algn="ctr"/>
                      <a:r>
                        <a:rPr lang="en-US" sz="1400" dirty="0">
                          <a:latin typeface="+mn-lt"/>
                        </a:rPr>
                        <a:t>1 (0.7</a:t>
                      </a:r>
                      <a:r>
                        <a:rPr lang="en-US" sz="1400" dirty="0">
                          <a:latin typeface="+mn-lt"/>
                          <a:cs typeface="Arial" panose="020B0604020202020204" pitchFamily="34" charset="0"/>
                        </a:rPr>
                        <a:t>–</a:t>
                      </a:r>
                      <a:r>
                        <a:rPr lang="en-US" sz="1400" dirty="0">
                          <a:latin typeface="+mn-lt"/>
                        </a:rPr>
                        <a:t>1)* </a:t>
                      </a:r>
                    </a:p>
                  </a:txBody>
                  <a:tcPr anchor="ctr"/>
                </a:tc>
                <a:tc>
                  <a:txBody>
                    <a:bodyPr/>
                    <a:lstStyle/>
                    <a:p>
                      <a:pPr algn="ctr"/>
                      <a:r>
                        <a:rPr lang="en-US" sz="1400" dirty="0">
                          <a:latin typeface="+mn-lt"/>
                        </a:rPr>
                        <a:t>1 (0.85</a:t>
                      </a:r>
                      <a:r>
                        <a:rPr lang="en-US" sz="1400" dirty="0">
                          <a:latin typeface="+mn-lt"/>
                          <a:cs typeface="Arial" panose="020B0604020202020204" pitchFamily="34" charset="0"/>
                        </a:rPr>
                        <a:t>–</a:t>
                      </a:r>
                      <a:r>
                        <a:rPr lang="en-US" sz="1400" dirty="0">
                          <a:latin typeface="+mn-lt"/>
                        </a:rPr>
                        <a:t>1)* </a:t>
                      </a:r>
                    </a:p>
                  </a:txBody>
                  <a:tcPr anchor="ctr"/>
                </a:tc>
                <a:extLst>
                  <a:ext uri="{0D108BD9-81ED-4DB2-BD59-A6C34878D82A}">
                    <a16:rowId xmlns:a16="http://schemas.microsoft.com/office/drawing/2014/main" val="2455271226"/>
                  </a:ext>
                </a:extLst>
              </a:tr>
              <a:tr h="387509">
                <a:tc>
                  <a:txBody>
                    <a:bodyPr/>
                    <a:lstStyle/>
                    <a:p>
                      <a:r>
                        <a:rPr lang="en-US" sz="1400" b="0" dirty="0">
                          <a:latin typeface="+mn-lt"/>
                        </a:rPr>
                        <a:t>Intraocular pressure, mean </a:t>
                      </a:r>
                      <a:r>
                        <a:rPr lang="en-US" sz="1400" kern="1200" dirty="0">
                          <a:solidFill>
                            <a:schemeClr val="dk1"/>
                          </a:solidFill>
                          <a:latin typeface="+mn-lt"/>
                          <a:ea typeface="+mn-ea"/>
                          <a:cs typeface="+mn-cs"/>
                        </a:rPr>
                        <a:t>± SD</a:t>
                      </a:r>
                      <a:endParaRPr lang="en-US" sz="1400" b="0" dirty="0">
                        <a:latin typeface="+mn-lt"/>
                      </a:endParaRPr>
                    </a:p>
                  </a:txBody>
                  <a:tcPr anchor="ctr"/>
                </a:tc>
                <a:tc>
                  <a:txBody>
                    <a:bodyPr/>
                    <a:lstStyle/>
                    <a:p>
                      <a:pPr algn="ctr"/>
                      <a:r>
                        <a:rPr lang="en-US" sz="1400" dirty="0">
                          <a:latin typeface="+mn-lt"/>
                        </a:rPr>
                        <a:t>19.18 ± 3.94 </a:t>
                      </a:r>
                    </a:p>
                  </a:txBody>
                  <a:tcPr anchor="ctr"/>
                </a:tc>
                <a:tc>
                  <a:txBody>
                    <a:bodyPr/>
                    <a:lstStyle/>
                    <a:p>
                      <a:pPr algn="ctr"/>
                      <a:r>
                        <a:rPr lang="en-US" sz="1400" dirty="0">
                          <a:latin typeface="+mn-lt"/>
                        </a:rPr>
                        <a:t>17.25 ± 1.90 </a:t>
                      </a:r>
                    </a:p>
                  </a:txBody>
                  <a:tcPr anchor="ctr"/>
                </a:tc>
                <a:tc>
                  <a:txBody>
                    <a:bodyPr/>
                    <a:lstStyle/>
                    <a:p>
                      <a:pPr algn="ctr"/>
                      <a:r>
                        <a:rPr lang="en-US" sz="1400" dirty="0">
                          <a:latin typeface="+mn-lt"/>
                        </a:rPr>
                        <a:t>18.35 ± 4.49* </a:t>
                      </a:r>
                    </a:p>
                  </a:txBody>
                  <a:tcPr anchor="ctr"/>
                </a:tc>
                <a:tc>
                  <a:txBody>
                    <a:bodyPr/>
                    <a:lstStyle/>
                    <a:p>
                      <a:pPr algn="ctr"/>
                      <a:r>
                        <a:rPr lang="en-US" sz="1400" dirty="0">
                          <a:latin typeface="+mn-lt"/>
                        </a:rPr>
                        <a:t>17.89 ± 3.85* </a:t>
                      </a:r>
                    </a:p>
                  </a:txBody>
                  <a:tcPr anchor="ctr"/>
                </a:tc>
                <a:tc>
                  <a:txBody>
                    <a:bodyPr/>
                    <a:lstStyle/>
                    <a:p>
                      <a:pPr algn="ctr"/>
                      <a:r>
                        <a:rPr lang="en-US" sz="1400" dirty="0">
                          <a:latin typeface="+mn-lt"/>
                        </a:rPr>
                        <a:t>17.08 ± 3.62* </a:t>
                      </a:r>
                    </a:p>
                  </a:txBody>
                  <a:tcPr anchor="ctr"/>
                </a:tc>
                <a:tc>
                  <a:txBody>
                    <a:bodyPr/>
                    <a:lstStyle/>
                    <a:p>
                      <a:pPr algn="ctr"/>
                      <a:r>
                        <a:rPr lang="en-US" sz="1400" dirty="0">
                          <a:latin typeface="+mn-lt"/>
                        </a:rPr>
                        <a:t>16.84 ± 3.56* </a:t>
                      </a:r>
                    </a:p>
                  </a:txBody>
                  <a:tcPr anchor="ctr"/>
                </a:tc>
                <a:extLst>
                  <a:ext uri="{0D108BD9-81ED-4DB2-BD59-A6C34878D82A}">
                    <a16:rowId xmlns:a16="http://schemas.microsoft.com/office/drawing/2014/main" val="2248565717"/>
                  </a:ext>
                </a:extLst>
              </a:tr>
              <a:tr h="408206">
                <a:tc>
                  <a:txBody>
                    <a:bodyPr/>
                    <a:lstStyle/>
                    <a:p>
                      <a:r>
                        <a:rPr lang="en-US" sz="1400" b="0" dirty="0">
                          <a:latin typeface="+mn-lt"/>
                        </a:rPr>
                        <a:t>Clinical activity score</a:t>
                      </a:r>
                      <a:r>
                        <a:rPr lang="en-US" sz="1400" b="0" kern="1200" dirty="0">
                          <a:solidFill>
                            <a:schemeClr val="dk1"/>
                          </a:solidFill>
                          <a:latin typeface="+mn-lt"/>
                          <a:ea typeface="+mn-ea"/>
                          <a:cs typeface="+mn-cs"/>
                        </a:rPr>
                        <a:t>, mean </a:t>
                      </a:r>
                      <a:r>
                        <a:rPr lang="en-US" sz="1400" kern="1200" dirty="0">
                          <a:solidFill>
                            <a:schemeClr val="dk1"/>
                          </a:solidFill>
                          <a:latin typeface="+mn-lt"/>
                          <a:ea typeface="+mn-ea"/>
                          <a:cs typeface="+mn-cs"/>
                        </a:rPr>
                        <a:t>± SD</a:t>
                      </a:r>
                      <a:r>
                        <a:rPr lang="en-US" sz="1400" b="0" dirty="0">
                          <a:latin typeface="+mn-lt"/>
                        </a:rPr>
                        <a:t> </a:t>
                      </a:r>
                    </a:p>
                  </a:txBody>
                  <a:tcPr anchor="ctr"/>
                </a:tc>
                <a:tc>
                  <a:txBody>
                    <a:bodyPr/>
                    <a:lstStyle/>
                    <a:p>
                      <a:pPr algn="ctr"/>
                      <a:r>
                        <a:rPr lang="en-US" sz="1400" dirty="0">
                          <a:latin typeface="+mn-lt"/>
                        </a:rPr>
                        <a:t>4.63 ± 1.61 </a:t>
                      </a:r>
                    </a:p>
                  </a:txBody>
                  <a:tcPr anchor="ctr"/>
                </a:tc>
                <a:tc>
                  <a:txBody>
                    <a:bodyPr/>
                    <a:lstStyle/>
                    <a:p>
                      <a:pPr algn="ctr"/>
                      <a:r>
                        <a:rPr lang="en-US" sz="1400" dirty="0">
                          <a:latin typeface="+mn-lt"/>
                        </a:rPr>
                        <a:t>4.66 ± 2.61 </a:t>
                      </a:r>
                    </a:p>
                  </a:txBody>
                  <a:tcPr anchor="ctr"/>
                </a:tc>
                <a:tc>
                  <a:txBody>
                    <a:bodyPr/>
                    <a:lstStyle/>
                    <a:p>
                      <a:pPr algn="ctr"/>
                      <a:r>
                        <a:rPr lang="en-US" sz="1400" dirty="0">
                          <a:latin typeface="+mn-lt"/>
                        </a:rPr>
                        <a:t>2.97 ± 1.91* </a:t>
                      </a:r>
                    </a:p>
                  </a:txBody>
                  <a:tcPr anchor="ctr"/>
                </a:tc>
                <a:tc>
                  <a:txBody>
                    <a:bodyPr/>
                    <a:lstStyle/>
                    <a:p>
                      <a:pPr algn="ctr"/>
                      <a:r>
                        <a:rPr lang="en-US" sz="1400" dirty="0">
                          <a:latin typeface="+mn-lt"/>
                        </a:rPr>
                        <a:t>1.91 ± 1.52* </a:t>
                      </a:r>
                    </a:p>
                  </a:txBody>
                  <a:tcPr anchor="ctr"/>
                </a:tc>
                <a:tc>
                  <a:txBody>
                    <a:bodyPr/>
                    <a:lstStyle/>
                    <a:p>
                      <a:pPr algn="ctr"/>
                      <a:r>
                        <a:rPr lang="en-US" sz="1400" dirty="0">
                          <a:latin typeface="+mn-lt"/>
                        </a:rPr>
                        <a:t>0.97 ± 0.99* </a:t>
                      </a:r>
                    </a:p>
                  </a:txBody>
                  <a:tcPr anchor="ctr"/>
                </a:tc>
                <a:tc>
                  <a:txBody>
                    <a:bodyPr/>
                    <a:lstStyle/>
                    <a:p>
                      <a:pPr algn="ctr"/>
                      <a:r>
                        <a:rPr lang="en-US" sz="1400" dirty="0">
                          <a:latin typeface="+mn-lt"/>
                        </a:rPr>
                        <a:t>0.77 ± 0.80* </a:t>
                      </a:r>
                    </a:p>
                  </a:txBody>
                  <a:tcPr anchor="ctr"/>
                </a:tc>
                <a:extLst>
                  <a:ext uri="{0D108BD9-81ED-4DB2-BD59-A6C34878D82A}">
                    <a16:rowId xmlns:a16="http://schemas.microsoft.com/office/drawing/2014/main" val="254369647"/>
                  </a:ext>
                </a:extLst>
              </a:tr>
            </a:tbl>
          </a:graphicData>
        </a:graphic>
      </p:graphicFrame>
      <p:sp>
        <p:nvSpPr>
          <p:cNvPr id="21" name="Rectangle 20">
            <a:extLst>
              <a:ext uri="{FF2B5EF4-FFF2-40B4-BE49-F238E27FC236}">
                <a16:creationId xmlns:a16="http://schemas.microsoft.com/office/drawing/2014/main" id="{22F113BC-6914-4298-801A-2C6FE71631CB}"/>
              </a:ext>
            </a:extLst>
          </p:cNvPr>
          <p:cNvSpPr/>
          <p:nvPr/>
        </p:nvSpPr>
        <p:spPr>
          <a:xfrm>
            <a:off x="334962" y="5611105"/>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TCZ may be effective in treating thyroid-associated orbitopathy</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2CAAFAF5-1A15-4ED4-8517-3E76442628E5}"/>
              </a:ext>
            </a:extLst>
          </p:cNvPr>
          <p:cNvSpPr txBox="1"/>
          <p:nvPr/>
        </p:nvSpPr>
        <p:spPr>
          <a:xfrm>
            <a:off x="3421195" y="3679525"/>
            <a:ext cx="5006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Improvement in ocular parameters with TCZ</a:t>
            </a:r>
          </a:p>
        </p:txBody>
      </p:sp>
    </p:spTree>
    <p:extLst>
      <p:ext uri="{BB962C8B-B14F-4D97-AF65-F5344CB8AC3E}">
        <p14:creationId xmlns:p14="http://schemas.microsoft.com/office/powerpoint/2010/main" val="517481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Apremilast for oral ulcers (OU) associated with Behçet’s syndrome: </a:t>
            </a:r>
            <a:br>
              <a:rPr lang="en-GB" dirty="0"/>
            </a:br>
            <a:r>
              <a:rPr lang="en-GB" dirty="0"/>
              <a:t>Phase 3, double-blind RCT</a:t>
            </a:r>
          </a:p>
        </p:txBody>
      </p:sp>
      <p:sp>
        <p:nvSpPr>
          <p:cNvPr id="11" name="Content Placeholder 10"/>
          <p:cNvSpPr>
            <a:spLocks noGrp="1"/>
          </p:cNvSpPr>
          <p:nvPr>
            <p:ph sz="half" idx="1"/>
          </p:nvPr>
        </p:nvSpPr>
        <p:spPr>
          <a:xfrm>
            <a:off x="335360" y="1268416"/>
            <a:ext cx="5659040" cy="4175502"/>
          </a:xfrm>
        </p:spPr>
        <p:txBody>
          <a:bodyPr wrap="square">
            <a:spAutoFit/>
          </a:bodyPr>
          <a:lstStyle/>
          <a:p>
            <a:pPr>
              <a:spcBef>
                <a:spcPts val="400"/>
              </a:spcBef>
            </a:pPr>
            <a:r>
              <a:rPr lang="en-GB" sz="1800" dirty="0"/>
              <a:t>207 patients with Behçet’s with OU and no major organ involvement</a:t>
            </a:r>
          </a:p>
          <a:p>
            <a:pPr lvl="1">
              <a:spcBef>
                <a:spcPts val="400"/>
              </a:spcBef>
            </a:pPr>
            <a:r>
              <a:rPr lang="en-GB" sz="1600" dirty="0"/>
              <a:t>PBO (n=103) vs APRM 30 mg bid (n=103) ×12 weeks, then all patients received open-label APRM </a:t>
            </a:r>
          </a:p>
          <a:p>
            <a:pPr lvl="1">
              <a:spcBef>
                <a:spcPts val="400"/>
              </a:spcBef>
            </a:pPr>
            <a:r>
              <a:rPr lang="en-GB" sz="1600" dirty="0"/>
              <a:t>1° endpoint: AUC</a:t>
            </a:r>
            <a:r>
              <a:rPr lang="en-GB" sz="1600" baseline="-25000" dirty="0"/>
              <a:t>Wk0–12</a:t>
            </a:r>
            <a:r>
              <a:rPr lang="en-GB" sz="1600" dirty="0"/>
              <a:t> total number of oral ulcers</a:t>
            </a:r>
          </a:p>
          <a:p>
            <a:pPr lvl="1">
              <a:spcBef>
                <a:spcPts val="400"/>
              </a:spcBef>
            </a:pPr>
            <a:r>
              <a:rPr lang="en-GB" sz="1600" dirty="0"/>
              <a:t>Active disease = BL with ≥3 OU or BL + randomization with ≥2 OU (BL ulcers 4.2/3.9 for APRM/PBO)</a:t>
            </a:r>
          </a:p>
          <a:p>
            <a:pPr>
              <a:spcBef>
                <a:spcPts val="400"/>
              </a:spcBef>
            </a:pPr>
            <a:r>
              <a:rPr lang="en-GB" sz="1800" dirty="0"/>
              <a:t>APRM decreased AUC</a:t>
            </a:r>
            <a:r>
              <a:rPr lang="en-GB" sz="1800" baseline="-25000" dirty="0"/>
              <a:t>Wk0–12</a:t>
            </a:r>
            <a:r>
              <a:rPr lang="en-GB" sz="1800" dirty="0"/>
              <a:t> OU vs PBO (129.5 vs 222.1; P&lt;0.0001); pain decreased </a:t>
            </a:r>
          </a:p>
          <a:p>
            <a:pPr>
              <a:spcBef>
                <a:spcPts val="400"/>
              </a:spcBef>
            </a:pPr>
            <a:r>
              <a:rPr lang="en-GB" sz="1800" dirty="0"/>
              <a:t>Sustained response through Week 28 (62% complete OU response; 70% OU pain reduction)</a:t>
            </a:r>
          </a:p>
          <a:p>
            <a:pPr>
              <a:spcBef>
                <a:spcPts val="400"/>
              </a:spcBef>
            </a:pPr>
            <a:r>
              <a:rPr lang="en-GB" sz="1800" dirty="0"/>
              <a:t>AEs comparable </a:t>
            </a:r>
          </a:p>
          <a:p>
            <a:pPr>
              <a:spcBef>
                <a:spcPts val="400"/>
              </a:spcBef>
            </a:pPr>
            <a:r>
              <a:rPr lang="en-GB" sz="1800" dirty="0"/>
              <a:t>Benefit across baseline characteristics (sex, age, race, region, BMI, duration, treatment, etc)</a:t>
            </a:r>
          </a:p>
        </p:txBody>
      </p:sp>
      <p:sp>
        <p:nvSpPr>
          <p:cNvPr id="9" name="Text Placeholder 8"/>
          <p:cNvSpPr>
            <a:spLocks noGrp="1"/>
          </p:cNvSpPr>
          <p:nvPr>
            <p:ph type="body" sz="quarter" idx="10"/>
          </p:nvPr>
        </p:nvSpPr>
        <p:spPr/>
        <p:txBody>
          <a:bodyPr/>
          <a:lstStyle/>
          <a:p>
            <a:pPr lvl="0"/>
            <a:r>
              <a:rPr lang="nl-NL" dirty="0"/>
              <a:t>Hatemi G, et al. ACR 2018, Chicago, #2789; Hatemi G, et al ibid #1791</a:t>
            </a:r>
          </a:p>
        </p:txBody>
      </p:sp>
      <p:sp>
        <p:nvSpPr>
          <p:cNvPr id="13" name="TextBox 12">
            <a:extLst>
              <a:ext uri="{FF2B5EF4-FFF2-40B4-BE49-F238E27FC236}">
                <a16:creationId xmlns:a16="http://schemas.microsoft.com/office/drawing/2014/main" id="{2902F729-B7C0-499C-81FE-902665BCA190}"/>
              </a:ext>
            </a:extLst>
          </p:cNvPr>
          <p:cNvSpPr txBox="1"/>
          <p:nvPr/>
        </p:nvSpPr>
        <p:spPr>
          <a:xfrm>
            <a:off x="5948249" y="1205008"/>
            <a:ext cx="59556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Mean OU count over 28 weeks (ITT population, data as observed)</a:t>
            </a:r>
          </a:p>
        </p:txBody>
      </p:sp>
      <p:sp>
        <p:nvSpPr>
          <p:cNvPr id="14" name="TextBox 13">
            <a:extLst>
              <a:ext uri="{FF2B5EF4-FFF2-40B4-BE49-F238E27FC236}">
                <a16:creationId xmlns:a16="http://schemas.microsoft.com/office/drawing/2014/main" id="{33D90E78-4887-42C4-9F0D-6F7FD424A18A}"/>
              </a:ext>
            </a:extLst>
          </p:cNvPr>
          <p:cNvSpPr txBox="1"/>
          <p:nvPr/>
        </p:nvSpPr>
        <p:spPr>
          <a:xfrm>
            <a:off x="6238993" y="3690979"/>
            <a:ext cx="59556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Mean change from BL in OU pain VAS over 28 weeks</a:t>
            </a:r>
            <a:br>
              <a:rPr kumimoji="0" lang="en-GB" sz="1400" b="1" i="0" u="none" strike="noStrike" kern="1200" cap="none" spc="0" normalizeH="0" baseline="0" noProof="0" dirty="0">
                <a:ln>
                  <a:noFill/>
                </a:ln>
                <a:solidFill>
                  <a:prstClr val="black"/>
                </a:solidFill>
                <a:effectLst/>
                <a:uLnTx/>
                <a:uFillTx/>
                <a:latin typeface="Arial"/>
                <a:ea typeface="+mn-ea"/>
                <a:cs typeface="+mn-cs"/>
              </a:rPr>
            </a:br>
            <a:r>
              <a:rPr kumimoji="0" lang="en-GB" sz="1400" b="1" i="0" u="none" strike="noStrike" kern="1200" cap="none" spc="0" normalizeH="0" baseline="0" noProof="0" dirty="0">
                <a:ln>
                  <a:noFill/>
                </a:ln>
                <a:solidFill>
                  <a:prstClr val="black"/>
                </a:solidFill>
                <a:effectLst/>
                <a:uLnTx/>
                <a:uFillTx/>
                <a:latin typeface="Arial"/>
                <a:ea typeface="+mn-ea"/>
                <a:cs typeface="+mn-cs"/>
              </a:rPr>
              <a:t>(ITT population, data as observed) </a:t>
            </a:r>
          </a:p>
        </p:txBody>
      </p:sp>
      <p:sp>
        <p:nvSpPr>
          <p:cNvPr id="15" name="Rectangle 14">
            <a:extLst>
              <a:ext uri="{FF2B5EF4-FFF2-40B4-BE49-F238E27FC236}">
                <a16:creationId xmlns:a16="http://schemas.microsoft.com/office/drawing/2014/main" id="{8B025664-E93F-4ADC-BDC4-E808B437386D}"/>
              </a:ext>
            </a:extLst>
          </p:cNvPr>
          <p:cNvSpPr/>
          <p:nvPr/>
        </p:nvSpPr>
        <p:spPr>
          <a:xfrm>
            <a:off x="331084" y="5609879"/>
            <a:ext cx="5764916"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APRM is effective for oral ulcers in </a:t>
            </a:r>
            <a:r>
              <a:rPr kumimoji="0" lang="en-US" sz="2000" b="0" i="0" u="none" strike="noStrike" kern="1200" cap="none" spc="0" normalizeH="0" baseline="0" noProof="0" dirty="0" err="1">
                <a:ln>
                  <a:noFill/>
                </a:ln>
                <a:solidFill>
                  <a:prstClr val="white"/>
                </a:solidFill>
                <a:effectLst/>
                <a:uLnTx/>
                <a:uFillTx/>
                <a:latin typeface="Arial"/>
                <a:ea typeface="+mn-ea"/>
                <a:cs typeface="+mn-cs"/>
              </a:rPr>
              <a:t>Behçet’s</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A91702FB-31DF-44C6-865E-85473091DDB5}"/>
              </a:ext>
            </a:extLst>
          </p:cNvPr>
          <p:cNvGrpSpPr/>
          <p:nvPr/>
        </p:nvGrpSpPr>
        <p:grpSpPr>
          <a:xfrm>
            <a:off x="6706984" y="1464329"/>
            <a:ext cx="4644115" cy="284817"/>
            <a:chOff x="6312024" y="1532901"/>
            <a:chExt cx="4644115" cy="284817"/>
          </a:xfrm>
        </p:grpSpPr>
        <p:sp>
          <p:nvSpPr>
            <p:cNvPr id="106" name="TextBox 105">
              <a:extLst>
                <a:ext uri="{FF2B5EF4-FFF2-40B4-BE49-F238E27FC236}">
                  <a16:creationId xmlns:a16="http://schemas.microsoft.com/office/drawing/2014/main" id="{89D77D64-E3BE-45DF-BCF6-287FEFD9AB0F}"/>
                </a:ext>
              </a:extLst>
            </p:cNvPr>
            <p:cNvSpPr txBox="1"/>
            <p:nvPr/>
          </p:nvSpPr>
          <p:spPr>
            <a:xfrm>
              <a:off x="6676680" y="1532901"/>
              <a:ext cx="5100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a:t>
              </a:r>
            </a:p>
          </p:txBody>
        </p:sp>
        <p:sp>
          <p:nvSpPr>
            <p:cNvPr id="107" name="TextBox 106">
              <a:extLst>
                <a:ext uri="{FF2B5EF4-FFF2-40B4-BE49-F238E27FC236}">
                  <a16:creationId xmlns:a16="http://schemas.microsoft.com/office/drawing/2014/main" id="{02C1EA84-DD3D-4D8D-92A9-9F56AFFCDDAC}"/>
                </a:ext>
              </a:extLst>
            </p:cNvPr>
            <p:cNvSpPr txBox="1"/>
            <p:nvPr/>
          </p:nvSpPr>
          <p:spPr>
            <a:xfrm>
              <a:off x="9610899" y="1540719"/>
              <a:ext cx="13452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APRM 30 mg bid</a:t>
              </a:r>
            </a:p>
          </p:txBody>
        </p:sp>
        <p:grpSp>
          <p:nvGrpSpPr>
            <p:cNvPr id="108" name="Group 107">
              <a:extLst>
                <a:ext uri="{FF2B5EF4-FFF2-40B4-BE49-F238E27FC236}">
                  <a16:creationId xmlns:a16="http://schemas.microsoft.com/office/drawing/2014/main" id="{9AC5286D-DC57-4DB8-80A0-2A7591B82410}"/>
                </a:ext>
              </a:extLst>
            </p:cNvPr>
            <p:cNvGrpSpPr/>
            <p:nvPr/>
          </p:nvGrpSpPr>
          <p:grpSpPr>
            <a:xfrm>
              <a:off x="6312024" y="1599400"/>
              <a:ext cx="360000" cy="144000"/>
              <a:chOff x="8737141" y="2716737"/>
              <a:chExt cx="360000" cy="144000"/>
            </a:xfrm>
          </p:grpSpPr>
          <p:sp>
            <p:nvSpPr>
              <p:cNvPr id="116" name="Oval 115">
                <a:extLst>
                  <a:ext uri="{FF2B5EF4-FFF2-40B4-BE49-F238E27FC236}">
                    <a16:creationId xmlns:a16="http://schemas.microsoft.com/office/drawing/2014/main" id="{01F25023-3428-4701-BDD1-6B282527AC0E}"/>
                  </a:ext>
                </a:extLst>
              </p:cNvPr>
              <p:cNvSpPr/>
              <p:nvPr/>
            </p:nvSpPr>
            <p:spPr>
              <a:xfrm>
                <a:off x="8845141" y="2716737"/>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7" name="Straight Connector 116">
                <a:extLst>
                  <a:ext uri="{FF2B5EF4-FFF2-40B4-BE49-F238E27FC236}">
                    <a16:creationId xmlns:a16="http://schemas.microsoft.com/office/drawing/2014/main" id="{92C86E13-3CC4-4677-A684-440556DA268F}"/>
                  </a:ext>
                </a:extLst>
              </p:cNvPr>
              <p:cNvCxnSpPr>
                <a:cxnSpLocks/>
              </p:cNvCxnSpPr>
              <p:nvPr/>
            </p:nvCxnSpPr>
            <p:spPr>
              <a:xfrm>
                <a:off x="8737141" y="2788737"/>
                <a:ext cx="36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5FD77804-8519-402C-AE93-F3FE1B92EC7D}"/>
                </a:ext>
              </a:extLst>
            </p:cNvPr>
            <p:cNvGrpSpPr/>
            <p:nvPr/>
          </p:nvGrpSpPr>
          <p:grpSpPr>
            <a:xfrm>
              <a:off x="9246243" y="1607218"/>
              <a:ext cx="360000" cy="144000"/>
              <a:chOff x="9971990" y="2716737"/>
              <a:chExt cx="360000" cy="144000"/>
            </a:xfrm>
          </p:grpSpPr>
          <p:sp>
            <p:nvSpPr>
              <p:cNvPr id="114" name="Rectangle 113">
                <a:extLst>
                  <a:ext uri="{FF2B5EF4-FFF2-40B4-BE49-F238E27FC236}">
                    <a16:creationId xmlns:a16="http://schemas.microsoft.com/office/drawing/2014/main" id="{DB4621AF-C357-4C5A-BBD6-902874C71E6B}"/>
                  </a:ext>
                </a:extLst>
              </p:cNvPr>
              <p:cNvSpPr/>
              <p:nvPr/>
            </p:nvSpPr>
            <p:spPr>
              <a:xfrm>
                <a:off x="10079990" y="271673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5" name="Straight Connector 114">
                <a:extLst>
                  <a:ext uri="{FF2B5EF4-FFF2-40B4-BE49-F238E27FC236}">
                    <a16:creationId xmlns:a16="http://schemas.microsoft.com/office/drawing/2014/main" id="{375A4939-ADDC-4A04-9192-DD0C01905130}"/>
                  </a:ext>
                </a:extLst>
              </p:cNvPr>
              <p:cNvCxnSpPr>
                <a:cxnSpLocks/>
              </p:cNvCxnSpPr>
              <p:nvPr/>
            </p:nvCxnSpPr>
            <p:spPr>
              <a:xfrm>
                <a:off x="9971990" y="2788737"/>
                <a:ext cx="36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D7B63BE0-D75B-4471-A5A0-ED0FE2D20CE8}"/>
                </a:ext>
              </a:extLst>
            </p:cNvPr>
            <p:cNvSpPr txBox="1"/>
            <p:nvPr/>
          </p:nvSpPr>
          <p:spPr>
            <a:xfrm>
              <a:off x="7563194" y="1532901"/>
              <a:ext cx="17139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PBO/APRM 30 mg bid</a:t>
              </a:r>
            </a:p>
          </p:txBody>
        </p:sp>
        <p:grpSp>
          <p:nvGrpSpPr>
            <p:cNvPr id="111" name="Group 110">
              <a:extLst>
                <a:ext uri="{FF2B5EF4-FFF2-40B4-BE49-F238E27FC236}">
                  <a16:creationId xmlns:a16="http://schemas.microsoft.com/office/drawing/2014/main" id="{A00F64B4-F70C-4CC0-83AA-67DC44933321}"/>
                </a:ext>
              </a:extLst>
            </p:cNvPr>
            <p:cNvGrpSpPr/>
            <p:nvPr/>
          </p:nvGrpSpPr>
          <p:grpSpPr>
            <a:xfrm>
              <a:off x="7198538" y="1599400"/>
              <a:ext cx="360000" cy="144000"/>
              <a:chOff x="9971990" y="2716737"/>
              <a:chExt cx="360000" cy="144000"/>
            </a:xfrm>
          </p:grpSpPr>
          <p:cxnSp>
            <p:nvCxnSpPr>
              <p:cNvPr id="112" name="Straight Connector 111">
                <a:extLst>
                  <a:ext uri="{FF2B5EF4-FFF2-40B4-BE49-F238E27FC236}">
                    <a16:creationId xmlns:a16="http://schemas.microsoft.com/office/drawing/2014/main" id="{18C9F9EB-959C-4DA7-BC60-0CD6E25DED44}"/>
                  </a:ext>
                </a:extLst>
              </p:cNvPr>
              <p:cNvCxnSpPr>
                <a:cxnSpLocks/>
              </p:cNvCxnSpPr>
              <p:nvPr/>
            </p:nvCxnSpPr>
            <p:spPr>
              <a:xfrm>
                <a:off x="9971990" y="2788737"/>
                <a:ext cx="36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3" name="Diamond 112">
                <a:extLst>
                  <a:ext uri="{FF2B5EF4-FFF2-40B4-BE49-F238E27FC236}">
                    <a16:creationId xmlns:a16="http://schemas.microsoft.com/office/drawing/2014/main" id="{0B5BA5F0-9C85-46AD-B0DC-B0170001505C}"/>
                  </a:ext>
                </a:extLst>
              </p:cNvPr>
              <p:cNvSpPr/>
              <p:nvPr/>
            </p:nvSpPr>
            <p:spPr>
              <a:xfrm>
                <a:off x="10079990" y="2716737"/>
                <a:ext cx="144000" cy="144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227" name="TextBox 17">
            <a:extLst>
              <a:ext uri="{FF2B5EF4-FFF2-40B4-BE49-F238E27FC236}">
                <a16:creationId xmlns:a16="http://schemas.microsoft.com/office/drawing/2014/main" id="{8549E9CF-5F7C-484D-887E-F6A13C1DBB0F}"/>
              </a:ext>
            </a:extLst>
          </p:cNvPr>
          <p:cNvSpPr txBox="1">
            <a:spLocks noChangeArrowheads="1"/>
          </p:cNvSpPr>
          <p:nvPr/>
        </p:nvSpPr>
        <p:spPr bwMode="auto">
          <a:xfrm>
            <a:off x="8210703" y="3613693"/>
            <a:ext cx="201224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54" name="Group 353">
            <a:extLst>
              <a:ext uri="{FF2B5EF4-FFF2-40B4-BE49-F238E27FC236}">
                <a16:creationId xmlns:a16="http://schemas.microsoft.com/office/drawing/2014/main" id="{9C4FFA0E-08D2-4752-8C3E-9525326B5DAF}"/>
              </a:ext>
            </a:extLst>
          </p:cNvPr>
          <p:cNvGrpSpPr/>
          <p:nvPr/>
        </p:nvGrpSpPr>
        <p:grpSpPr>
          <a:xfrm>
            <a:off x="6260299" y="4234382"/>
            <a:ext cx="5587635" cy="1919028"/>
            <a:chOff x="6472588" y="3895635"/>
            <a:chExt cx="5587635" cy="1919028"/>
          </a:xfrm>
        </p:grpSpPr>
        <p:cxnSp>
          <p:nvCxnSpPr>
            <p:cNvPr id="296" name="Straight Connector 295">
              <a:extLst>
                <a:ext uri="{FF2B5EF4-FFF2-40B4-BE49-F238E27FC236}">
                  <a16:creationId xmlns:a16="http://schemas.microsoft.com/office/drawing/2014/main" id="{A8AE6D4F-9049-4F39-A4CC-61B93F0D1337}"/>
                </a:ext>
              </a:extLst>
            </p:cNvPr>
            <p:cNvCxnSpPr/>
            <p:nvPr/>
          </p:nvCxnSpPr>
          <p:spPr bwMode="auto">
            <a:xfrm>
              <a:off x="7180519" y="4137034"/>
              <a:ext cx="0" cy="1495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17">
              <a:extLst>
                <a:ext uri="{FF2B5EF4-FFF2-40B4-BE49-F238E27FC236}">
                  <a16:creationId xmlns:a16="http://schemas.microsoft.com/office/drawing/2014/main" id="{CBC31026-BDB1-48A1-998E-BF9FE87053A6}"/>
                </a:ext>
              </a:extLst>
            </p:cNvPr>
            <p:cNvSpPr txBox="1">
              <a:spLocks noChangeArrowheads="1"/>
            </p:cNvSpPr>
            <p:nvPr/>
          </p:nvSpPr>
          <p:spPr bwMode="auto">
            <a:xfrm rot="16200000">
              <a:off x="5796268" y="4751952"/>
              <a:ext cx="153730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change from BL </a:t>
              </a:r>
            </a:p>
          </p:txBody>
        </p:sp>
        <p:sp>
          <p:nvSpPr>
            <p:cNvPr id="300" name="TextBox 31">
              <a:extLst>
                <a:ext uri="{FF2B5EF4-FFF2-40B4-BE49-F238E27FC236}">
                  <a16:creationId xmlns:a16="http://schemas.microsoft.com/office/drawing/2014/main" id="{4FE97DA4-11A3-4D3F-9701-5E4168678AD4}"/>
                </a:ext>
              </a:extLst>
            </p:cNvPr>
            <p:cNvSpPr txBox="1">
              <a:spLocks noChangeArrowheads="1"/>
            </p:cNvSpPr>
            <p:nvPr/>
          </p:nvSpPr>
          <p:spPr bwMode="auto">
            <a:xfrm>
              <a:off x="6734355" y="5496468"/>
              <a:ext cx="27339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6" name="TextBox 305">
              <a:extLst>
                <a:ext uri="{FF2B5EF4-FFF2-40B4-BE49-F238E27FC236}">
                  <a16:creationId xmlns:a16="http://schemas.microsoft.com/office/drawing/2014/main" id="{EDAF702D-7A01-4F1B-9D9F-9419FEE2162E}"/>
                </a:ext>
              </a:extLst>
            </p:cNvPr>
            <p:cNvSpPr txBox="1">
              <a:spLocks noChangeArrowheads="1"/>
            </p:cNvSpPr>
            <p:nvPr/>
          </p:nvSpPr>
          <p:spPr bwMode="auto">
            <a:xfrm>
              <a:off x="6659356" y="4347752"/>
              <a:ext cx="34839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07" name="Straight Connector 306">
              <a:extLst>
                <a:ext uri="{FF2B5EF4-FFF2-40B4-BE49-F238E27FC236}">
                  <a16:creationId xmlns:a16="http://schemas.microsoft.com/office/drawing/2014/main" id="{3047EC3F-D415-46EC-A9A1-AA3A31CB64AC}"/>
                </a:ext>
              </a:extLst>
            </p:cNvPr>
            <p:cNvCxnSpPr/>
            <p:nvPr/>
          </p:nvCxnSpPr>
          <p:spPr bwMode="auto">
            <a:xfrm flipH="1">
              <a:off x="7082804" y="4431907"/>
              <a:ext cx="97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29">
              <a:extLst>
                <a:ext uri="{FF2B5EF4-FFF2-40B4-BE49-F238E27FC236}">
                  <a16:creationId xmlns:a16="http://schemas.microsoft.com/office/drawing/2014/main" id="{44A55056-1E58-445E-8908-4102140061B1}"/>
                </a:ext>
              </a:extLst>
            </p:cNvPr>
            <p:cNvSpPr txBox="1">
              <a:spLocks noChangeArrowheads="1"/>
            </p:cNvSpPr>
            <p:nvPr/>
          </p:nvSpPr>
          <p:spPr bwMode="auto">
            <a:xfrm>
              <a:off x="6612106" y="4054147"/>
              <a:ext cx="39564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4" name="TextBox 78">
              <a:extLst>
                <a:ext uri="{FF2B5EF4-FFF2-40B4-BE49-F238E27FC236}">
                  <a16:creationId xmlns:a16="http://schemas.microsoft.com/office/drawing/2014/main" id="{B74DBC94-C0AC-4259-969F-493F8EFD722A}"/>
                </a:ext>
              </a:extLst>
            </p:cNvPr>
            <p:cNvSpPr txBox="1">
              <a:spLocks noChangeArrowheads="1"/>
            </p:cNvSpPr>
            <p:nvPr/>
          </p:nvSpPr>
          <p:spPr bwMode="auto">
            <a:xfrm>
              <a:off x="6659356" y="4928108"/>
              <a:ext cx="34839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15" name="Straight Connector 314">
              <a:extLst>
                <a:ext uri="{FF2B5EF4-FFF2-40B4-BE49-F238E27FC236}">
                  <a16:creationId xmlns:a16="http://schemas.microsoft.com/office/drawing/2014/main" id="{002AD8C6-E772-41DC-8324-123994590412}"/>
                </a:ext>
              </a:extLst>
            </p:cNvPr>
            <p:cNvCxnSpPr/>
            <p:nvPr/>
          </p:nvCxnSpPr>
          <p:spPr bwMode="auto">
            <a:xfrm flipH="1">
              <a:off x="7086712" y="5012263"/>
              <a:ext cx="93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24">
              <a:extLst>
                <a:ext uri="{FF2B5EF4-FFF2-40B4-BE49-F238E27FC236}">
                  <a16:creationId xmlns:a16="http://schemas.microsoft.com/office/drawing/2014/main" id="{C8BD2412-2078-483B-ABD2-3330B8C1DB27}"/>
                </a:ext>
              </a:extLst>
            </p:cNvPr>
            <p:cNvSpPr txBox="1">
              <a:spLocks noChangeArrowheads="1"/>
            </p:cNvSpPr>
            <p:nvPr/>
          </p:nvSpPr>
          <p:spPr bwMode="auto">
            <a:xfrm>
              <a:off x="10448371" y="5641411"/>
              <a:ext cx="87"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291" name="Straight Connector 290">
              <a:extLst>
                <a:ext uri="{FF2B5EF4-FFF2-40B4-BE49-F238E27FC236}">
                  <a16:creationId xmlns:a16="http://schemas.microsoft.com/office/drawing/2014/main" id="{AC631F50-55EE-4BF4-BFF7-3F98B955CDDF}"/>
                </a:ext>
              </a:extLst>
            </p:cNvPr>
            <p:cNvCxnSpPr/>
            <p:nvPr/>
          </p:nvCxnSpPr>
          <p:spPr>
            <a:xfrm>
              <a:off x="9021916" y="4152446"/>
              <a:ext cx="0" cy="14490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0A3ABD7E-F26E-49AF-835B-789BB37DC443}"/>
                </a:ext>
              </a:extLst>
            </p:cNvPr>
            <p:cNvSpPr txBox="1"/>
            <p:nvPr/>
          </p:nvSpPr>
          <p:spPr>
            <a:xfrm>
              <a:off x="11492439" y="5067375"/>
              <a:ext cx="5677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–40.6</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95" name="TextBox 294">
              <a:extLst>
                <a:ext uri="{FF2B5EF4-FFF2-40B4-BE49-F238E27FC236}">
                  <a16:creationId xmlns:a16="http://schemas.microsoft.com/office/drawing/2014/main" id="{B26D3563-4856-4975-AD3E-9BC80A9A1D80}"/>
                </a:ext>
              </a:extLst>
            </p:cNvPr>
            <p:cNvSpPr txBox="1"/>
            <p:nvPr/>
          </p:nvSpPr>
          <p:spPr>
            <a:xfrm>
              <a:off x="11483507" y="4909529"/>
              <a:ext cx="5677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–41.9</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47" name="Group 346">
              <a:extLst>
                <a:ext uri="{FF2B5EF4-FFF2-40B4-BE49-F238E27FC236}">
                  <a16:creationId xmlns:a16="http://schemas.microsoft.com/office/drawing/2014/main" id="{EE0A2789-B649-4162-8A93-38C64D9451DA}"/>
                </a:ext>
              </a:extLst>
            </p:cNvPr>
            <p:cNvGrpSpPr/>
            <p:nvPr/>
          </p:nvGrpSpPr>
          <p:grpSpPr>
            <a:xfrm>
              <a:off x="7082804" y="3895635"/>
              <a:ext cx="4530582" cy="242668"/>
              <a:chOff x="7082804" y="3895635"/>
              <a:chExt cx="4530582" cy="242668"/>
            </a:xfrm>
          </p:grpSpPr>
          <p:grpSp>
            <p:nvGrpSpPr>
              <p:cNvPr id="344" name="Group 343">
                <a:extLst>
                  <a:ext uri="{FF2B5EF4-FFF2-40B4-BE49-F238E27FC236}">
                    <a16:creationId xmlns:a16="http://schemas.microsoft.com/office/drawing/2014/main" id="{9CEB66CE-663C-4A5F-B6F8-C0419B510103}"/>
                  </a:ext>
                </a:extLst>
              </p:cNvPr>
              <p:cNvGrpSpPr/>
              <p:nvPr/>
            </p:nvGrpSpPr>
            <p:grpSpPr>
              <a:xfrm>
                <a:off x="7082804" y="3895635"/>
                <a:ext cx="4530582" cy="242668"/>
                <a:chOff x="7082804" y="3895635"/>
                <a:chExt cx="4530582" cy="242668"/>
              </a:xfrm>
            </p:grpSpPr>
            <p:cxnSp>
              <p:nvCxnSpPr>
                <p:cNvPr id="297" name="Straight Connector 296">
                  <a:extLst>
                    <a:ext uri="{FF2B5EF4-FFF2-40B4-BE49-F238E27FC236}">
                      <a16:creationId xmlns:a16="http://schemas.microsoft.com/office/drawing/2014/main" id="{7B3322FD-1D85-4F47-90FE-0A528F7F44B1}"/>
                    </a:ext>
                  </a:extLst>
                </p:cNvPr>
                <p:cNvCxnSpPr/>
                <p:nvPr/>
              </p:nvCxnSpPr>
              <p:spPr bwMode="auto">
                <a:xfrm>
                  <a:off x="7086712" y="4137034"/>
                  <a:ext cx="4412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63DB109-FDBF-48E8-B0A1-725292B3D233}"/>
                    </a:ext>
                  </a:extLst>
                </p:cNvPr>
                <p:cNvCxnSpPr/>
                <p:nvPr/>
              </p:nvCxnSpPr>
              <p:spPr bwMode="auto">
                <a:xfrm flipH="1">
                  <a:off x="7082804" y="4138303"/>
                  <a:ext cx="97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TextBox 24">
                  <a:extLst>
                    <a:ext uri="{FF2B5EF4-FFF2-40B4-BE49-F238E27FC236}">
                      <a16:creationId xmlns:a16="http://schemas.microsoft.com/office/drawing/2014/main" id="{779C9FCF-3DE5-4702-8C1A-548E19D6B8DB}"/>
                    </a:ext>
                  </a:extLst>
                </p:cNvPr>
                <p:cNvSpPr txBox="1">
                  <a:spLocks noChangeArrowheads="1"/>
                </p:cNvSpPr>
                <p:nvPr/>
              </p:nvSpPr>
              <p:spPr bwMode="auto">
                <a:xfrm>
                  <a:off x="11386018" y="3899308"/>
                  <a:ext cx="227368"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cxnSp>
              <p:nvCxnSpPr>
                <p:cNvPr id="339" name="Straight Connector 338">
                  <a:extLst>
                    <a:ext uri="{FF2B5EF4-FFF2-40B4-BE49-F238E27FC236}">
                      <a16:creationId xmlns:a16="http://schemas.microsoft.com/office/drawing/2014/main" id="{B1A285E1-0FAA-4C37-A9A0-9FE33272C4F2}"/>
                    </a:ext>
                  </a:extLst>
                </p:cNvPr>
                <p:cNvCxnSpPr/>
                <p:nvPr/>
              </p:nvCxnSpPr>
              <p:spPr bwMode="auto">
                <a:xfrm>
                  <a:off x="11499065"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97">
                  <a:extLst>
                    <a:ext uri="{FF2B5EF4-FFF2-40B4-BE49-F238E27FC236}">
                      <a16:creationId xmlns:a16="http://schemas.microsoft.com/office/drawing/2014/main" id="{06BAD288-245D-4C3B-BA0E-F7029F694D6C}"/>
                    </a:ext>
                  </a:extLst>
                </p:cNvPr>
                <p:cNvSpPr txBox="1">
                  <a:spLocks noChangeArrowheads="1"/>
                </p:cNvSpPr>
                <p:nvPr/>
              </p:nvSpPr>
              <p:spPr bwMode="auto">
                <a:xfrm>
                  <a:off x="7278639" y="3899308"/>
                  <a:ext cx="78312"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337" name="Straight Connector 336">
                  <a:extLst>
                    <a:ext uri="{FF2B5EF4-FFF2-40B4-BE49-F238E27FC236}">
                      <a16:creationId xmlns:a16="http://schemas.microsoft.com/office/drawing/2014/main" id="{0ABC5CD3-6078-4161-8CB3-479EDFC36426}"/>
                    </a:ext>
                  </a:extLst>
                </p:cNvPr>
                <p:cNvCxnSpPr/>
                <p:nvPr/>
              </p:nvCxnSpPr>
              <p:spPr bwMode="auto">
                <a:xfrm>
                  <a:off x="7318051"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99">
                  <a:extLst>
                    <a:ext uri="{FF2B5EF4-FFF2-40B4-BE49-F238E27FC236}">
                      <a16:creationId xmlns:a16="http://schemas.microsoft.com/office/drawing/2014/main" id="{839819A3-9944-4C13-A20C-D3DBB24B9B1D}"/>
                    </a:ext>
                  </a:extLst>
                </p:cNvPr>
                <p:cNvSpPr txBox="1">
                  <a:spLocks noChangeArrowheads="1"/>
                </p:cNvSpPr>
                <p:nvPr/>
              </p:nvSpPr>
              <p:spPr bwMode="auto">
                <a:xfrm>
                  <a:off x="7428202" y="3899308"/>
                  <a:ext cx="113685"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335" name="Straight Connector 334">
                  <a:extLst>
                    <a:ext uri="{FF2B5EF4-FFF2-40B4-BE49-F238E27FC236}">
                      <a16:creationId xmlns:a16="http://schemas.microsoft.com/office/drawing/2014/main" id="{F1920DB8-56F5-4424-9E8F-3AD0144AD053}"/>
                    </a:ext>
                  </a:extLst>
                </p:cNvPr>
                <p:cNvCxnSpPr/>
                <p:nvPr/>
              </p:nvCxnSpPr>
              <p:spPr bwMode="auto">
                <a:xfrm>
                  <a:off x="7485122"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TextBox 101">
                  <a:extLst>
                    <a:ext uri="{FF2B5EF4-FFF2-40B4-BE49-F238E27FC236}">
                      <a16:creationId xmlns:a16="http://schemas.microsoft.com/office/drawing/2014/main" id="{BA3E67CB-8445-4ED5-96F8-3A49DD1D7425}"/>
                    </a:ext>
                  </a:extLst>
                </p:cNvPr>
                <p:cNvSpPr txBox="1">
                  <a:spLocks noChangeArrowheads="1"/>
                </p:cNvSpPr>
                <p:nvPr/>
              </p:nvSpPr>
              <p:spPr bwMode="auto">
                <a:xfrm>
                  <a:off x="7727845" y="3899308"/>
                  <a:ext cx="113685"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333" name="Straight Connector 332">
                  <a:extLst>
                    <a:ext uri="{FF2B5EF4-FFF2-40B4-BE49-F238E27FC236}">
                      <a16:creationId xmlns:a16="http://schemas.microsoft.com/office/drawing/2014/main" id="{557EE75F-B6E9-4B04-9309-6695C3FBE966}"/>
                    </a:ext>
                  </a:extLst>
                </p:cNvPr>
                <p:cNvCxnSpPr/>
                <p:nvPr/>
              </p:nvCxnSpPr>
              <p:spPr bwMode="auto">
                <a:xfrm>
                  <a:off x="7784333"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103">
                  <a:extLst>
                    <a:ext uri="{FF2B5EF4-FFF2-40B4-BE49-F238E27FC236}">
                      <a16:creationId xmlns:a16="http://schemas.microsoft.com/office/drawing/2014/main" id="{D5DA8BBD-4F05-474E-92A0-4ED3008B77A7}"/>
                    </a:ext>
                  </a:extLst>
                </p:cNvPr>
                <p:cNvSpPr txBox="1">
                  <a:spLocks noChangeArrowheads="1"/>
                </p:cNvSpPr>
                <p:nvPr/>
              </p:nvSpPr>
              <p:spPr bwMode="auto">
                <a:xfrm>
                  <a:off x="8040284" y="3899308"/>
                  <a:ext cx="113685"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331" name="Straight Connector 330">
                  <a:extLst>
                    <a:ext uri="{FF2B5EF4-FFF2-40B4-BE49-F238E27FC236}">
                      <a16:creationId xmlns:a16="http://schemas.microsoft.com/office/drawing/2014/main" id="{2AEF51B8-7C74-448A-8F06-AE8A6BBFAB0F}"/>
                    </a:ext>
                  </a:extLst>
                </p:cNvPr>
                <p:cNvCxnSpPr/>
                <p:nvPr/>
              </p:nvCxnSpPr>
              <p:spPr bwMode="auto">
                <a:xfrm>
                  <a:off x="8097075"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TextBox 24">
                  <a:extLst>
                    <a:ext uri="{FF2B5EF4-FFF2-40B4-BE49-F238E27FC236}">
                      <a16:creationId xmlns:a16="http://schemas.microsoft.com/office/drawing/2014/main" id="{93C11EAF-5D95-43B9-BE26-97A3BF10179E}"/>
                    </a:ext>
                  </a:extLst>
                </p:cNvPr>
                <p:cNvSpPr txBox="1">
                  <a:spLocks noChangeArrowheads="1"/>
                </p:cNvSpPr>
                <p:nvPr/>
              </p:nvSpPr>
              <p:spPr bwMode="auto">
                <a:xfrm>
                  <a:off x="9537717" y="3899308"/>
                  <a:ext cx="227368"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cxnSp>
              <p:nvCxnSpPr>
                <p:cNvPr id="329" name="Straight Connector 328">
                  <a:extLst>
                    <a:ext uri="{FF2B5EF4-FFF2-40B4-BE49-F238E27FC236}">
                      <a16:creationId xmlns:a16="http://schemas.microsoft.com/office/drawing/2014/main" id="{91F56FD2-E648-42A4-A765-F12FA7487C60}"/>
                    </a:ext>
                  </a:extLst>
                </p:cNvPr>
                <p:cNvCxnSpPr/>
                <p:nvPr/>
              </p:nvCxnSpPr>
              <p:spPr bwMode="auto">
                <a:xfrm>
                  <a:off x="9650762"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xtBox 24">
                  <a:extLst>
                    <a:ext uri="{FF2B5EF4-FFF2-40B4-BE49-F238E27FC236}">
                      <a16:creationId xmlns:a16="http://schemas.microsoft.com/office/drawing/2014/main" id="{2435CC8D-2656-4F9D-ABF4-08E0C819AA88}"/>
                    </a:ext>
                  </a:extLst>
                </p:cNvPr>
                <p:cNvSpPr txBox="1">
                  <a:spLocks noChangeArrowheads="1"/>
                </p:cNvSpPr>
                <p:nvPr/>
              </p:nvSpPr>
              <p:spPr bwMode="auto">
                <a:xfrm>
                  <a:off x="8588148" y="3899308"/>
                  <a:ext cx="227369"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327" name="Straight Connector 326">
                  <a:extLst>
                    <a:ext uri="{FF2B5EF4-FFF2-40B4-BE49-F238E27FC236}">
                      <a16:creationId xmlns:a16="http://schemas.microsoft.com/office/drawing/2014/main" id="{9E0F71BD-70E2-43D3-A9BE-7DB3970A138C}"/>
                    </a:ext>
                  </a:extLst>
                </p:cNvPr>
                <p:cNvCxnSpPr/>
                <p:nvPr/>
              </p:nvCxnSpPr>
              <p:spPr bwMode="auto">
                <a:xfrm>
                  <a:off x="8701196"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Box 24">
                  <a:extLst>
                    <a:ext uri="{FF2B5EF4-FFF2-40B4-BE49-F238E27FC236}">
                      <a16:creationId xmlns:a16="http://schemas.microsoft.com/office/drawing/2014/main" id="{06CF0F70-B5F6-4AA0-9124-5D1931604523}"/>
                    </a:ext>
                  </a:extLst>
                </p:cNvPr>
                <p:cNvSpPr txBox="1">
                  <a:spLocks noChangeArrowheads="1"/>
                </p:cNvSpPr>
                <p:nvPr/>
              </p:nvSpPr>
              <p:spPr bwMode="auto">
                <a:xfrm>
                  <a:off x="8335537" y="3899308"/>
                  <a:ext cx="113685"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325" name="Straight Connector 324">
                  <a:extLst>
                    <a:ext uri="{FF2B5EF4-FFF2-40B4-BE49-F238E27FC236}">
                      <a16:creationId xmlns:a16="http://schemas.microsoft.com/office/drawing/2014/main" id="{92190919-DD75-408C-82BA-32A8BC1E76F6}"/>
                    </a:ext>
                  </a:extLst>
                </p:cNvPr>
                <p:cNvCxnSpPr/>
                <p:nvPr/>
              </p:nvCxnSpPr>
              <p:spPr bwMode="auto">
                <a:xfrm>
                  <a:off x="8391737"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TextBox 24">
                  <a:extLst>
                    <a:ext uri="{FF2B5EF4-FFF2-40B4-BE49-F238E27FC236}">
                      <a16:creationId xmlns:a16="http://schemas.microsoft.com/office/drawing/2014/main" id="{189A42BF-7AF1-4874-AE1A-8C8C562A15A9}"/>
                    </a:ext>
                  </a:extLst>
                </p:cNvPr>
                <p:cNvSpPr txBox="1">
                  <a:spLocks noChangeArrowheads="1"/>
                </p:cNvSpPr>
                <p:nvPr/>
              </p:nvSpPr>
              <p:spPr bwMode="auto">
                <a:xfrm>
                  <a:off x="8911245" y="3895635"/>
                  <a:ext cx="227368"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323" name="Straight Connector 322">
                  <a:extLst>
                    <a:ext uri="{FF2B5EF4-FFF2-40B4-BE49-F238E27FC236}">
                      <a16:creationId xmlns:a16="http://schemas.microsoft.com/office/drawing/2014/main" id="{36AB7032-1526-4A11-9268-F4093B6F41D0}"/>
                    </a:ext>
                  </a:extLst>
                </p:cNvPr>
                <p:cNvCxnSpPr/>
                <p:nvPr/>
              </p:nvCxnSpPr>
              <p:spPr bwMode="auto">
                <a:xfrm>
                  <a:off x="9024293" y="4095013"/>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97">
                  <a:extLst>
                    <a:ext uri="{FF2B5EF4-FFF2-40B4-BE49-F238E27FC236}">
                      <a16:creationId xmlns:a16="http://schemas.microsoft.com/office/drawing/2014/main" id="{C7CC6D44-4D2F-4D1E-B4F3-67520885D408}"/>
                    </a:ext>
                  </a:extLst>
                </p:cNvPr>
                <p:cNvSpPr txBox="1">
                  <a:spLocks noChangeArrowheads="1"/>
                </p:cNvSpPr>
                <p:nvPr/>
              </p:nvSpPr>
              <p:spPr bwMode="auto">
                <a:xfrm>
                  <a:off x="7141364" y="3897249"/>
                  <a:ext cx="78312"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cxnSp>
            <p:nvCxnSpPr>
              <p:cNvPr id="346" name="Straight Connector 345">
                <a:extLst>
                  <a:ext uri="{FF2B5EF4-FFF2-40B4-BE49-F238E27FC236}">
                    <a16:creationId xmlns:a16="http://schemas.microsoft.com/office/drawing/2014/main" id="{8E36D89A-067D-42F3-8776-A2F97DF30B70}"/>
                  </a:ext>
                </a:extLst>
              </p:cNvPr>
              <p:cNvCxnSpPr/>
              <p:nvPr/>
            </p:nvCxnSpPr>
            <p:spPr bwMode="auto">
              <a:xfrm>
                <a:off x="7176120" y="4096282"/>
                <a:ext cx="0" cy="4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0" name="Freeform: Shape 349">
              <a:extLst>
                <a:ext uri="{FF2B5EF4-FFF2-40B4-BE49-F238E27FC236}">
                  <a16:creationId xmlns:a16="http://schemas.microsoft.com/office/drawing/2014/main" id="{B57456B2-D4C6-4115-9311-18F169D3796A}"/>
                </a:ext>
              </a:extLst>
            </p:cNvPr>
            <p:cNvSpPr/>
            <p:nvPr/>
          </p:nvSpPr>
          <p:spPr>
            <a:xfrm>
              <a:off x="7169944" y="4138613"/>
              <a:ext cx="4331494" cy="1097756"/>
            </a:xfrm>
            <a:custGeom>
              <a:avLst/>
              <a:gdLst>
                <a:gd name="connsiteX0" fmla="*/ 0 w 4331494"/>
                <a:gd name="connsiteY0" fmla="*/ 0 h 1097756"/>
                <a:gd name="connsiteX1" fmla="*/ 161925 w 4331494"/>
                <a:gd name="connsiteY1" fmla="*/ 671512 h 1097756"/>
                <a:gd name="connsiteX2" fmla="*/ 319087 w 4331494"/>
                <a:gd name="connsiteY2" fmla="*/ 1016793 h 1097756"/>
                <a:gd name="connsiteX3" fmla="*/ 611981 w 4331494"/>
                <a:gd name="connsiteY3" fmla="*/ 1045368 h 1097756"/>
                <a:gd name="connsiteX4" fmla="*/ 933450 w 4331494"/>
                <a:gd name="connsiteY4" fmla="*/ 947737 h 1097756"/>
                <a:gd name="connsiteX5" fmla="*/ 1243012 w 4331494"/>
                <a:gd name="connsiteY5" fmla="*/ 1045368 h 1097756"/>
                <a:gd name="connsiteX6" fmla="*/ 1545431 w 4331494"/>
                <a:gd name="connsiteY6" fmla="*/ 1097756 h 1097756"/>
                <a:gd name="connsiteX7" fmla="*/ 1883569 w 4331494"/>
                <a:gd name="connsiteY7" fmla="*/ 1076325 h 1097756"/>
                <a:gd name="connsiteX8" fmla="*/ 2497931 w 4331494"/>
                <a:gd name="connsiteY8" fmla="*/ 1038225 h 1097756"/>
                <a:gd name="connsiteX9" fmla="*/ 4331494 w 4331494"/>
                <a:gd name="connsiteY9" fmla="*/ 1028700 h 109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1494" h="1097756">
                  <a:moveTo>
                    <a:pt x="0" y="0"/>
                  </a:moveTo>
                  <a:lnTo>
                    <a:pt x="161925" y="671512"/>
                  </a:lnTo>
                  <a:lnTo>
                    <a:pt x="319087" y="1016793"/>
                  </a:lnTo>
                  <a:lnTo>
                    <a:pt x="611981" y="1045368"/>
                  </a:lnTo>
                  <a:lnTo>
                    <a:pt x="933450" y="947737"/>
                  </a:lnTo>
                  <a:lnTo>
                    <a:pt x="1243012" y="1045368"/>
                  </a:lnTo>
                  <a:lnTo>
                    <a:pt x="1545431" y="1097756"/>
                  </a:lnTo>
                  <a:lnTo>
                    <a:pt x="1883569" y="1076325"/>
                  </a:lnTo>
                  <a:lnTo>
                    <a:pt x="2497931" y="1038225"/>
                  </a:lnTo>
                  <a:lnTo>
                    <a:pt x="4331494" y="10287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1" name="Freeform: Shape 350">
              <a:extLst>
                <a:ext uri="{FF2B5EF4-FFF2-40B4-BE49-F238E27FC236}">
                  <a16:creationId xmlns:a16="http://schemas.microsoft.com/office/drawing/2014/main" id="{42BE8E6B-6310-4577-8EAE-5194AD1E44D2}"/>
                </a:ext>
              </a:extLst>
            </p:cNvPr>
            <p:cNvSpPr/>
            <p:nvPr/>
          </p:nvSpPr>
          <p:spPr>
            <a:xfrm>
              <a:off x="7169944" y="4157663"/>
              <a:ext cx="1852612" cy="602456"/>
            </a:xfrm>
            <a:custGeom>
              <a:avLst/>
              <a:gdLst>
                <a:gd name="connsiteX0" fmla="*/ 0 w 1852612"/>
                <a:gd name="connsiteY0" fmla="*/ 0 h 602456"/>
                <a:gd name="connsiteX1" fmla="*/ 157162 w 1852612"/>
                <a:gd name="connsiteY1" fmla="*/ 395287 h 602456"/>
                <a:gd name="connsiteX2" fmla="*/ 350044 w 1852612"/>
                <a:gd name="connsiteY2" fmla="*/ 421481 h 602456"/>
                <a:gd name="connsiteX3" fmla="*/ 623887 w 1852612"/>
                <a:gd name="connsiteY3" fmla="*/ 404812 h 602456"/>
                <a:gd name="connsiteX4" fmla="*/ 926306 w 1852612"/>
                <a:gd name="connsiteY4" fmla="*/ 371475 h 602456"/>
                <a:gd name="connsiteX5" fmla="*/ 1233487 w 1852612"/>
                <a:gd name="connsiteY5" fmla="*/ 519112 h 602456"/>
                <a:gd name="connsiteX6" fmla="*/ 1554956 w 1852612"/>
                <a:gd name="connsiteY6" fmla="*/ 602456 h 602456"/>
                <a:gd name="connsiteX7" fmla="*/ 1852612 w 1852612"/>
                <a:gd name="connsiteY7" fmla="*/ 4619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2612" h="602456">
                  <a:moveTo>
                    <a:pt x="0" y="0"/>
                  </a:moveTo>
                  <a:lnTo>
                    <a:pt x="157162" y="395287"/>
                  </a:lnTo>
                  <a:lnTo>
                    <a:pt x="350044" y="421481"/>
                  </a:lnTo>
                  <a:lnTo>
                    <a:pt x="623887" y="404812"/>
                  </a:lnTo>
                  <a:lnTo>
                    <a:pt x="926306" y="371475"/>
                  </a:lnTo>
                  <a:lnTo>
                    <a:pt x="1233487" y="519112"/>
                  </a:lnTo>
                  <a:lnTo>
                    <a:pt x="1554956" y="602456"/>
                  </a:lnTo>
                  <a:lnTo>
                    <a:pt x="1852612" y="461962"/>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2" name="Freeform: Shape 351">
              <a:extLst>
                <a:ext uri="{FF2B5EF4-FFF2-40B4-BE49-F238E27FC236}">
                  <a16:creationId xmlns:a16="http://schemas.microsoft.com/office/drawing/2014/main" id="{FFD7732C-2CED-4F22-8940-8AE85D0FB707}"/>
                </a:ext>
              </a:extLst>
            </p:cNvPr>
            <p:cNvSpPr/>
            <p:nvPr/>
          </p:nvSpPr>
          <p:spPr>
            <a:xfrm>
              <a:off x="9005888" y="4607719"/>
              <a:ext cx="2476500" cy="642937"/>
            </a:xfrm>
            <a:custGeom>
              <a:avLst/>
              <a:gdLst>
                <a:gd name="connsiteX0" fmla="*/ 0 w 2476500"/>
                <a:gd name="connsiteY0" fmla="*/ 0 h 642937"/>
                <a:gd name="connsiteX1" fmla="*/ 631031 w 2476500"/>
                <a:gd name="connsiteY1" fmla="*/ 642937 h 642937"/>
                <a:gd name="connsiteX2" fmla="*/ 2476500 w 2476500"/>
                <a:gd name="connsiteY2" fmla="*/ 552450 h 642937"/>
              </a:gdLst>
              <a:ahLst/>
              <a:cxnLst>
                <a:cxn ang="0">
                  <a:pos x="connsiteX0" y="connsiteY0"/>
                </a:cxn>
                <a:cxn ang="0">
                  <a:pos x="connsiteX1" y="connsiteY1"/>
                </a:cxn>
                <a:cxn ang="0">
                  <a:pos x="connsiteX2" y="connsiteY2"/>
                </a:cxn>
              </a:cxnLst>
              <a:rect l="l" t="t" r="r" b="b"/>
              <a:pathLst>
                <a:path w="2476500" h="642937">
                  <a:moveTo>
                    <a:pt x="0" y="0"/>
                  </a:moveTo>
                  <a:lnTo>
                    <a:pt x="631031" y="642937"/>
                  </a:lnTo>
                  <a:lnTo>
                    <a:pt x="2476500" y="552450"/>
                  </a:lnTo>
                </a:path>
              </a:pathLst>
            </a:cu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53" name="Straight Connector 352">
              <a:extLst>
                <a:ext uri="{FF2B5EF4-FFF2-40B4-BE49-F238E27FC236}">
                  <a16:creationId xmlns:a16="http://schemas.microsoft.com/office/drawing/2014/main" id="{A6A35982-C327-49FB-9493-5CC3994BC3C4}"/>
                </a:ext>
              </a:extLst>
            </p:cNvPr>
            <p:cNvCxnSpPr/>
            <p:nvPr/>
          </p:nvCxnSpPr>
          <p:spPr bwMode="auto">
            <a:xfrm flipH="1">
              <a:off x="7086712" y="5632362"/>
              <a:ext cx="93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a:extLst>
                <a:ext uri="{FF2B5EF4-FFF2-40B4-BE49-F238E27FC236}">
                  <a16:creationId xmlns:a16="http://schemas.microsoft.com/office/drawing/2014/main" id="{F1EBEDBC-5C96-4747-B57C-03F3B6BB8B92}"/>
                </a:ext>
              </a:extLst>
            </p:cNvPr>
            <p:cNvGrpSpPr/>
            <p:nvPr/>
          </p:nvGrpSpPr>
          <p:grpSpPr>
            <a:xfrm>
              <a:off x="7133081" y="4091951"/>
              <a:ext cx="4400621" cy="1215359"/>
              <a:chOff x="7133081" y="3966221"/>
              <a:chExt cx="4400621" cy="1215359"/>
            </a:xfrm>
          </p:grpSpPr>
          <p:sp>
            <p:nvSpPr>
              <p:cNvPr id="280" name="Rectangle 199">
                <a:extLst>
                  <a:ext uri="{FF2B5EF4-FFF2-40B4-BE49-F238E27FC236}">
                    <a16:creationId xmlns:a16="http://schemas.microsoft.com/office/drawing/2014/main" id="{C2B5A906-959E-4717-8BD8-A1C27527C140}"/>
                  </a:ext>
                </a:extLst>
              </p:cNvPr>
              <p:cNvSpPr/>
              <p:nvPr/>
            </p:nvSpPr>
            <p:spPr>
              <a:xfrm>
                <a:off x="7297216" y="4361424"/>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1" name="Rectangle 200">
                <a:extLst>
                  <a:ext uri="{FF2B5EF4-FFF2-40B4-BE49-F238E27FC236}">
                    <a16:creationId xmlns:a16="http://schemas.microsoft.com/office/drawing/2014/main" id="{BE7E0A31-4046-4F9A-B338-E6D0D25B22BE}"/>
                  </a:ext>
                </a:extLst>
              </p:cNvPr>
              <p:cNvSpPr/>
              <p:nvPr/>
            </p:nvSpPr>
            <p:spPr>
              <a:xfrm>
                <a:off x="7133081" y="3966221"/>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2" name="Rectangle 201">
                <a:extLst>
                  <a:ext uri="{FF2B5EF4-FFF2-40B4-BE49-F238E27FC236}">
                    <a16:creationId xmlns:a16="http://schemas.microsoft.com/office/drawing/2014/main" id="{DF7DAA5D-E53B-49B6-9CB0-B2F7A92CFF04}"/>
                  </a:ext>
                </a:extLst>
              </p:cNvPr>
              <p:cNvSpPr/>
              <p:nvPr/>
            </p:nvSpPr>
            <p:spPr>
              <a:xfrm>
                <a:off x="7442431" y="439926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Rectangle 202">
                <a:extLst>
                  <a:ext uri="{FF2B5EF4-FFF2-40B4-BE49-F238E27FC236}">
                    <a16:creationId xmlns:a16="http://schemas.microsoft.com/office/drawing/2014/main" id="{D0C0D052-7883-46CC-877C-4CB707D9FC47}"/>
                  </a:ext>
                </a:extLst>
              </p:cNvPr>
              <p:cNvSpPr/>
              <p:nvPr/>
            </p:nvSpPr>
            <p:spPr>
              <a:xfrm>
                <a:off x="7738919" y="4377460"/>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4" name="Rectangle 203">
                <a:extLst>
                  <a:ext uri="{FF2B5EF4-FFF2-40B4-BE49-F238E27FC236}">
                    <a16:creationId xmlns:a16="http://schemas.microsoft.com/office/drawing/2014/main" id="{B5FD5CFE-A858-4532-B02C-CB6E77E91C64}"/>
                  </a:ext>
                </a:extLst>
              </p:cNvPr>
              <p:cNvSpPr/>
              <p:nvPr/>
            </p:nvSpPr>
            <p:spPr>
              <a:xfrm>
                <a:off x="8044338" y="4347496"/>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Rectangle 204">
                <a:extLst>
                  <a:ext uri="{FF2B5EF4-FFF2-40B4-BE49-F238E27FC236}">
                    <a16:creationId xmlns:a16="http://schemas.microsoft.com/office/drawing/2014/main" id="{09050D14-2D45-4D1F-B12A-3911B7C0C9F8}"/>
                  </a:ext>
                </a:extLst>
              </p:cNvPr>
              <p:cNvSpPr/>
              <p:nvPr/>
            </p:nvSpPr>
            <p:spPr>
              <a:xfrm>
                <a:off x="8669094" y="4573701"/>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tangle 205">
                <a:extLst>
                  <a:ext uri="{FF2B5EF4-FFF2-40B4-BE49-F238E27FC236}">
                    <a16:creationId xmlns:a16="http://schemas.microsoft.com/office/drawing/2014/main" id="{6B7957A0-F84D-4F0A-8A3A-00908B067CA1}"/>
                  </a:ext>
                </a:extLst>
              </p:cNvPr>
              <p:cNvSpPr/>
              <p:nvPr/>
            </p:nvSpPr>
            <p:spPr>
              <a:xfrm>
                <a:off x="8961551" y="4436830"/>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7" name="Rectangle 206">
                <a:extLst>
                  <a:ext uri="{FF2B5EF4-FFF2-40B4-BE49-F238E27FC236}">
                    <a16:creationId xmlns:a16="http://schemas.microsoft.com/office/drawing/2014/main" id="{1C281B1A-D731-4753-9F0F-4C41C8867670}"/>
                  </a:ext>
                </a:extLst>
              </p:cNvPr>
              <p:cNvSpPr/>
              <p:nvPr/>
            </p:nvSpPr>
            <p:spPr>
              <a:xfrm>
                <a:off x="9595083" y="5073580"/>
                <a:ext cx="108000" cy="108000"/>
              </a:xfrm>
              <a:prstGeom prst="diamond">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8" name="Rectangle 208">
                <a:extLst>
                  <a:ext uri="{FF2B5EF4-FFF2-40B4-BE49-F238E27FC236}">
                    <a16:creationId xmlns:a16="http://schemas.microsoft.com/office/drawing/2014/main" id="{321417EF-5E21-4948-95BA-315A05135E35}"/>
                  </a:ext>
                </a:extLst>
              </p:cNvPr>
              <p:cNvSpPr/>
              <p:nvPr/>
            </p:nvSpPr>
            <p:spPr>
              <a:xfrm>
                <a:off x="8347280" y="4495913"/>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9" name="Rectangle 207">
                <a:extLst>
                  <a:ext uri="{FF2B5EF4-FFF2-40B4-BE49-F238E27FC236}">
                    <a16:creationId xmlns:a16="http://schemas.microsoft.com/office/drawing/2014/main" id="{6CCE45AF-C84C-4368-BC30-C82236D62154}"/>
                  </a:ext>
                </a:extLst>
              </p:cNvPr>
              <p:cNvSpPr/>
              <p:nvPr/>
            </p:nvSpPr>
            <p:spPr>
              <a:xfrm>
                <a:off x="11425702" y="4970517"/>
                <a:ext cx="108000" cy="108000"/>
              </a:xfrm>
              <a:prstGeom prst="diamond">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42" name="Group 341">
              <a:extLst>
                <a:ext uri="{FF2B5EF4-FFF2-40B4-BE49-F238E27FC236}">
                  <a16:creationId xmlns:a16="http://schemas.microsoft.com/office/drawing/2014/main" id="{A3050EF3-D232-4BC4-A429-D6FA0CF6C31A}"/>
                </a:ext>
              </a:extLst>
            </p:cNvPr>
            <p:cNvGrpSpPr/>
            <p:nvPr/>
          </p:nvGrpSpPr>
          <p:grpSpPr>
            <a:xfrm>
              <a:off x="7125227" y="4094253"/>
              <a:ext cx="4416115" cy="1189271"/>
              <a:chOff x="7125227" y="3968523"/>
              <a:chExt cx="4416115" cy="1189271"/>
            </a:xfrm>
          </p:grpSpPr>
          <p:sp>
            <p:nvSpPr>
              <p:cNvPr id="271" name="Rectangle 270">
                <a:extLst>
                  <a:ext uri="{FF2B5EF4-FFF2-40B4-BE49-F238E27FC236}">
                    <a16:creationId xmlns:a16="http://schemas.microsoft.com/office/drawing/2014/main" id="{ED0F7386-50D1-4558-8C5D-15BB27DD7524}"/>
                  </a:ext>
                </a:extLst>
              </p:cNvPr>
              <p:cNvSpPr/>
              <p:nvPr/>
            </p:nvSpPr>
            <p:spPr>
              <a:xfrm>
                <a:off x="7125227" y="3968523"/>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3" name="Rectangle 272">
                <a:extLst>
                  <a:ext uri="{FF2B5EF4-FFF2-40B4-BE49-F238E27FC236}">
                    <a16:creationId xmlns:a16="http://schemas.microsoft.com/office/drawing/2014/main" id="{81E8B399-5D6C-4B6C-9101-E9B90E3E9194}"/>
                  </a:ext>
                </a:extLst>
              </p:cNvPr>
              <p:cNvSpPr/>
              <p:nvPr/>
            </p:nvSpPr>
            <p:spPr>
              <a:xfrm>
                <a:off x="7738252" y="4995261"/>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tangle 273">
                <a:extLst>
                  <a:ext uri="{FF2B5EF4-FFF2-40B4-BE49-F238E27FC236}">
                    <a16:creationId xmlns:a16="http://schemas.microsoft.com/office/drawing/2014/main" id="{AE3894B6-6F77-43BA-913B-E7161948A506}"/>
                  </a:ext>
                </a:extLst>
              </p:cNvPr>
              <p:cNvSpPr/>
              <p:nvPr/>
            </p:nvSpPr>
            <p:spPr>
              <a:xfrm>
                <a:off x="8047663" y="4904856"/>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tangle 274">
                <a:extLst>
                  <a:ext uri="{FF2B5EF4-FFF2-40B4-BE49-F238E27FC236}">
                    <a16:creationId xmlns:a16="http://schemas.microsoft.com/office/drawing/2014/main" id="{497AFAF5-FF0E-4D73-A34A-2BA1732EC67F}"/>
                  </a:ext>
                </a:extLst>
              </p:cNvPr>
              <p:cNvSpPr/>
              <p:nvPr/>
            </p:nvSpPr>
            <p:spPr>
              <a:xfrm>
                <a:off x="8685612" y="5049794"/>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tangle 275">
                <a:extLst>
                  <a:ext uri="{FF2B5EF4-FFF2-40B4-BE49-F238E27FC236}">
                    <a16:creationId xmlns:a16="http://schemas.microsoft.com/office/drawing/2014/main" id="{8BEF8FF8-F851-4AFB-9151-DF6454122CB0}"/>
                  </a:ext>
                </a:extLst>
              </p:cNvPr>
              <p:cNvSpPr/>
              <p:nvPr/>
            </p:nvSpPr>
            <p:spPr>
              <a:xfrm>
                <a:off x="8987270" y="5035571"/>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tangle 276">
                <a:extLst>
                  <a:ext uri="{FF2B5EF4-FFF2-40B4-BE49-F238E27FC236}">
                    <a16:creationId xmlns:a16="http://schemas.microsoft.com/office/drawing/2014/main" id="{503ADAD7-A5A4-4538-ADE4-1706B03A319B}"/>
                  </a:ext>
                </a:extLst>
              </p:cNvPr>
              <p:cNvSpPr/>
              <p:nvPr/>
            </p:nvSpPr>
            <p:spPr>
              <a:xfrm>
                <a:off x="9593064" y="500860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tangle 277">
                <a:extLst>
                  <a:ext uri="{FF2B5EF4-FFF2-40B4-BE49-F238E27FC236}">
                    <a16:creationId xmlns:a16="http://schemas.microsoft.com/office/drawing/2014/main" id="{6643D04C-692B-4AC1-A2EA-4B2B6A0670E3}"/>
                  </a:ext>
                </a:extLst>
              </p:cNvPr>
              <p:cNvSpPr/>
              <p:nvPr/>
            </p:nvSpPr>
            <p:spPr>
              <a:xfrm>
                <a:off x="11433342" y="500860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9" name="Rectangle 278">
                <a:extLst>
                  <a:ext uri="{FF2B5EF4-FFF2-40B4-BE49-F238E27FC236}">
                    <a16:creationId xmlns:a16="http://schemas.microsoft.com/office/drawing/2014/main" id="{DB9236D6-8FB4-4C47-9F34-AF2A080FA32B}"/>
                  </a:ext>
                </a:extLst>
              </p:cNvPr>
              <p:cNvSpPr/>
              <p:nvPr/>
            </p:nvSpPr>
            <p:spPr>
              <a:xfrm>
                <a:off x="8354531" y="4997033"/>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8" name="Rectangle 347">
                <a:extLst>
                  <a:ext uri="{FF2B5EF4-FFF2-40B4-BE49-F238E27FC236}">
                    <a16:creationId xmlns:a16="http://schemas.microsoft.com/office/drawing/2014/main" id="{F647D300-5DAD-42DE-A0D8-F2B5E1EE7C26}"/>
                  </a:ext>
                </a:extLst>
              </p:cNvPr>
              <p:cNvSpPr/>
              <p:nvPr/>
            </p:nvSpPr>
            <p:spPr>
              <a:xfrm>
                <a:off x="7286999" y="4625294"/>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9" name="Rectangle 348">
                <a:extLst>
                  <a:ext uri="{FF2B5EF4-FFF2-40B4-BE49-F238E27FC236}">
                    <a16:creationId xmlns:a16="http://schemas.microsoft.com/office/drawing/2014/main" id="{C4016689-81B3-45C7-BD51-2E479B45CED6}"/>
                  </a:ext>
                </a:extLst>
              </p:cNvPr>
              <p:cNvSpPr/>
              <p:nvPr/>
            </p:nvSpPr>
            <p:spPr>
              <a:xfrm>
                <a:off x="7446515" y="495279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355" name="TextBox 354">
            <a:extLst>
              <a:ext uri="{FF2B5EF4-FFF2-40B4-BE49-F238E27FC236}">
                <a16:creationId xmlns:a16="http://schemas.microsoft.com/office/drawing/2014/main" id="{EEBCA06C-A9FF-4A2D-ADCF-41A1C3C193FC}"/>
              </a:ext>
            </a:extLst>
          </p:cNvPr>
          <p:cNvSpPr txBox="1"/>
          <p:nvPr/>
        </p:nvSpPr>
        <p:spPr>
          <a:xfrm>
            <a:off x="7312802" y="5725081"/>
            <a:ext cx="1314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Arial"/>
                <a:ea typeface="+mn-ea"/>
                <a:cs typeface="+mn-cs"/>
              </a:rPr>
              <a:t>PBO-controlled</a:t>
            </a:r>
          </a:p>
        </p:txBody>
      </p:sp>
      <p:sp>
        <p:nvSpPr>
          <p:cNvPr id="356" name="TextBox 355">
            <a:extLst>
              <a:ext uri="{FF2B5EF4-FFF2-40B4-BE49-F238E27FC236}">
                <a16:creationId xmlns:a16="http://schemas.microsoft.com/office/drawing/2014/main" id="{DF026FC2-6F6A-471A-993A-BF08F29B9772}"/>
              </a:ext>
            </a:extLst>
          </p:cNvPr>
          <p:cNvSpPr txBox="1"/>
          <p:nvPr/>
        </p:nvSpPr>
        <p:spPr>
          <a:xfrm>
            <a:off x="9501556" y="5752321"/>
            <a:ext cx="138691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Arial"/>
                <a:ea typeface="+mn-ea"/>
                <a:cs typeface="+mn-cs"/>
              </a:rPr>
              <a:t>Active treatment</a:t>
            </a:r>
          </a:p>
        </p:txBody>
      </p:sp>
      <p:sp>
        <p:nvSpPr>
          <p:cNvPr id="357" name="TextBox 356">
            <a:extLst>
              <a:ext uri="{FF2B5EF4-FFF2-40B4-BE49-F238E27FC236}">
                <a16:creationId xmlns:a16="http://schemas.microsoft.com/office/drawing/2014/main" id="{43717DFD-864A-4A64-A3A8-0FDA607EEBA0}"/>
              </a:ext>
            </a:extLst>
          </p:cNvPr>
          <p:cNvSpPr txBox="1"/>
          <p:nvPr/>
        </p:nvSpPr>
        <p:spPr>
          <a:xfrm>
            <a:off x="8633444" y="6042077"/>
            <a:ext cx="97815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Study week</a:t>
            </a:r>
          </a:p>
        </p:txBody>
      </p:sp>
      <p:grpSp>
        <p:nvGrpSpPr>
          <p:cNvPr id="2" name="Group 1">
            <a:extLst>
              <a:ext uri="{FF2B5EF4-FFF2-40B4-BE49-F238E27FC236}">
                <a16:creationId xmlns:a16="http://schemas.microsoft.com/office/drawing/2014/main" id="{83EAFD42-5D88-47A5-90D7-E1601FA41118}"/>
              </a:ext>
            </a:extLst>
          </p:cNvPr>
          <p:cNvGrpSpPr/>
          <p:nvPr/>
        </p:nvGrpSpPr>
        <p:grpSpPr>
          <a:xfrm>
            <a:off x="6260300" y="1808672"/>
            <a:ext cx="5417229" cy="1771184"/>
            <a:chOff x="6260300" y="1808672"/>
            <a:chExt cx="5417229" cy="1771184"/>
          </a:xfrm>
        </p:grpSpPr>
        <p:sp>
          <p:nvSpPr>
            <p:cNvPr id="191" name="Freeform: Shape 190">
              <a:extLst>
                <a:ext uri="{FF2B5EF4-FFF2-40B4-BE49-F238E27FC236}">
                  <a16:creationId xmlns:a16="http://schemas.microsoft.com/office/drawing/2014/main" id="{A5AFD7A7-DCFA-4119-8DB3-36DB64BA7B39}"/>
                </a:ext>
              </a:extLst>
            </p:cNvPr>
            <p:cNvSpPr/>
            <p:nvPr/>
          </p:nvSpPr>
          <p:spPr>
            <a:xfrm>
              <a:off x="6964280" y="2236365"/>
              <a:ext cx="1867217" cy="577878"/>
            </a:xfrm>
            <a:custGeom>
              <a:avLst/>
              <a:gdLst>
                <a:gd name="connsiteX0" fmla="*/ 0 w 1395413"/>
                <a:gd name="connsiteY0" fmla="*/ 0 h 615950"/>
                <a:gd name="connsiteX1" fmla="*/ 103188 w 1395413"/>
                <a:gd name="connsiteY1" fmla="*/ 304800 h 615950"/>
                <a:gd name="connsiteX2" fmla="*/ 230188 w 1395413"/>
                <a:gd name="connsiteY2" fmla="*/ 346075 h 615950"/>
                <a:gd name="connsiteX3" fmla="*/ 439738 w 1395413"/>
                <a:gd name="connsiteY3" fmla="*/ 481013 h 615950"/>
                <a:gd name="connsiteX4" fmla="*/ 692150 w 1395413"/>
                <a:gd name="connsiteY4" fmla="*/ 433388 h 615950"/>
                <a:gd name="connsiteX5" fmla="*/ 920750 w 1395413"/>
                <a:gd name="connsiteY5" fmla="*/ 523875 h 615950"/>
                <a:gd name="connsiteX6" fmla="*/ 1182688 w 1395413"/>
                <a:gd name="connsiteY6" fmla="*/ 615950 h 615950"/>
                <a:gd name="connsiteX7" fmla="*/ 1395413 w 1395413"/>
                <a:gd name="connsiteY7" fmla="*/ 593725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413" h="615950">
                  <a:moveTo>
                    <a:pt x="0" y="0"/>
                  </a:moveTo>
                  <a:lnTo>
                    <a:pt x="103188" y="304800"/>
                  </a:lnTo>
                  <a:lnTo>
                    <a:pt x="230188" y="346075"/>
                  </a:lnTo>
                  <a:lnTo>
                    <a:pt x="439738" y="481013"/>
                  </a:lnTo>
                  <a:lnTo>
                    <a:pt x="692150" y="433388"/>
                  </a:lnTo>
                  <a:lnTo>
                    <a:pt x="920750" y="523875"/>
                  </a:lnTo>
                  <a:lnTo>
                    <a:pt x="1182688" y="615950"/>
                  </a:lnTo>
                  <a:lnTo>
                    <a:pt x="1395413" y="59372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2" name="Freeform: Shape 191">
              <a:extLst>
                <a:ext uri="{FF2B5EF4-FFF2-40B4-BE49-F238E27FC236}">
                  <a16:creationId xmlns:a16="http://schemas.microsoft.com/office/drawing/2014/main" id="{E55746D4-8808-4E2E-AEA7-2A9CEDB67CF1}"/>
                </a:ext>
              </a:extLst>
            </p:cNvPr>
            <p:cNvSpPr/>
            <p:nvPr/>
          </p:nvSpPr>
          <p:spPr>
            <a:xfrm>
              <a:off x="8808130" y="2787435"/>
              <a:ext cx="2489621" cy="378302"/>
            </a:xfrm>
            <a:custGeom>
              <a:avLst/>
              <a:gdLst>
                <a:gd name="connsiteX0" fmla="*/ 0 w 1860550"/>
                <a:gd name="connsiteY0" fmla="*/ 0 h 403225"/>
                <a:gd name="connsiteX1" fmla="*/ 485775 w 1860550"/>
                <a:gd name="connsiteY1" fmla="*/ 403225 h 403225"/>
                <a:gd name="connsiteX2" fmla="*/ 1860550 w 1860550"/>
                <a:gd name="connsiteY2" fmla="*/ 357188 h 403225"/>
              </a:gdLst>
              <a:ahLst/>
              <a:cxnLst>
                <a:cxn ang="0">
                  <a:pos x="connsiteX0" y="connsiteY0"/>
                </a:cxn>
                <a:cxn ang="0">
                  <a:pos x="connsiteX1" y="connsiteY1"/>
                </a:cxn>
                <a:cxn ang="0">
                  <a:pos x="connsiteX2" y="connsiteY2"/>
                </a:cxn>
              </a:cxnLst>
              <a:rect l="l" t="t" r="r" b="b"/>
              <a:pathLst>
                <a:path w="1860550" h="403225">
                  <a:moveTo>
                    <a:pt x="0" y="0"/>
                  </a:moveTo>
                  <a:lnTo>
                    <a:pt x="485775" y="403225"/>
                  </a:lnTo>
                  <a:lnTo>
                    <a:pt x="1860550" y="357188"/>
                  </a:lnTo>
                </a:path>
              </a:pathLst>
            </a:cu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18" name="Straight Connector 217">
              <a:extLst>
                <a:ext uri="{FF2B5EF4-FFF2-40B4-BE49-F238E27FC236}">
                  <a16:creationId xmlns:a16="http://schemas.microsoft.com/office/drawing/2014/main" id="{DE04097F-1209-4AC3-B45E-E360B04D7B7E}"/>
                </a:ext>
              </a:extLst>
            </p:cNvPr>
            <p:cNvCxnSpPr/>
            <p:nvPr/>
          </p:nvCxnSpPr>
          <p:spPr bwMode="auto">
            <a:xfrm>
              <a:off x="6968231" y="1902227"/>
              <a:ext cx="0" cy="1495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36672E8-C9A4-40A9-805A-B5DA50B688A2}"/>
                </a:ext>
              </a:extLst>
            </p:cNvPr>
            <p:cNvCxnSpPr/>
            <p:nvPr/>
          </p:nvCxnSpPr>
          <p:spPr bwMode="auto">
            <a:xfrm>
              <a:off x="6874424" y="3350659"/>
              <a:ext cx="4412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xtBox 17">
              <a:extLst>
                <a:ext uri="{FF2B5EF4-FFF2-40B4-BE49-F238E27FC236}">
                  <a16:creationId xmlns:a16="http://schemas.microsoft.com/office/drawing/2014/main" id="{351287E2-630F-46BC-A3D4-6B5086610A0C}"/>
                </a:ext>
              </a:extLst>
            </p:cNvPr>
            <p:cNvSpPr txBox="1">
              <a:spLocks noChangeArrowheads="1"/>
            </p:cNvSpPr>
            <p:nvPr/>
          </p:nvSpPr>
          <p:spPr bwMode="auto">
            <a:xfrm rot="16200000">
              <a:off x="5583980" y="2517145"/>
              <a:ext cx="153730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number OU</a:t>
              </a:r>
            </a:p>
          </p:txBody>
        </p:sp>
        <p:grpSp>
          <p:nvGrpSpPr>
            <p:cNvPr id="221" name="Group 220">
              <a:extLst>
                <a:ext uri="{FF2B5EF4-FFF2-40B4-BE49-F238E27FC236}">
                  <a16:creationId xmlns:a16="http://schemas.microsoft.com/office/drawing/2014/main" id="{9E96C8D0-4B34-4E8F-B95F-5AF97BD587E1}"/>
                </a:ext>
              </a:extLst>
            </p:cNvPr>
            <p:cNvGrpSpPr/>
            <p:nvPr/>
          </p:nvGrpSpPr>
          <p:grpSpPr>
            <a:xfrm>
              <a:off x="11173729" y="3349319"/>
              <a:ext cx="227368" cy="230537"/>
              <a:chOff x="11332973" y="4859621"/>
              <a:chExt cx="246669" cy="320333"/>
            </a:xfrm>
          </p:grpSpPr>
          <p:sp>
            <p:nvSpPr>
              <p:cNvPr id="260" name="TextBox 24">
                <a:extLst>
                  <a:ext uri="{FF2B5EF4-FFF2-40B4-BE49-F238E27FC236}">
                    <a16:creationId xmlns:a16="http://schemas.microsoft.com/office/drawing/2014/main" id="{73C8A5B5-F979-4886-8FBB-37BCDC2C0409}"/>
                  </a:ext>
                </a:extLst>
              </p:cNvPr>
              <p:cNvSpPr txBox="1">
                <a:spLocks noChangeArrowheads="1"/>
              </p:cNvSpPr>
              <p:nvPr/>
            </p:nvSpPr>
            <p:spPr bwMode="auto">
              <a:xfrm>
                <a:off x="11332973" y="4939219"/>
                <a:ext cx="246669"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cxnSp>
            <p:nvCxnSpPr>
              <p:cNvPr id="261" name="Straight Connector 260">
                <a:extLst>
                  <a:ext uri="{FF2B5EF4-FFF2-40B4-BE49-F238E27FC236}">
                    <a16:creationId xmlns:a16="http://schemas.microsoft.com/office/drawing/2014/main" id="{1FCA46AF-9FCC-41F9-9E3F-3A120CA8BA9A}"/>
                  </a:ext>
                </a:extLst>
              </p:cNvPr>
              <p:cNvCxnSpPr/>
              <p:nvPr/>
            </p:nvCxnSpPr>
            <p:spPr bwMode="auto">
              <a:xfrm>
                <a:off x="11455616"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2" name="TextBox 31">
              <a:extLst>
                <a:ext uri="{FF2B5EF4-FFF2-40B4-BE49-F238E27FC236}">
                  <a16:creationId xmlns:a16="http://schemas.microsoft.com/office/drawing/2014/main" id="{40C18A83-ACBD-4381-ABE7-D7017F5555F5}"/>
                </a:ext>
              </a:extLst>
            </p:cNvPr>
            <p:cNvSpPr txBox="1">
              <a:spLocks noChangeArrowheads="1"/>
            </p:cNvSpPr>
            <p:nvPr/>
          </p:nvSpPr>
          <p:spPr bwMode="auto">
            <a:xfrm>
              <a:off x="6621263" y="3261661"/>
              <a:ext cx="174199"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nvGrpSpPr>
            <p:cNvPr id="223" name="Group 222">
              <a:extLst>
                <a:ext uri="{FF2B5EF4-FFF2-40B4-BE49-F238E27FC236}">
                  <a16:creationId xmlns:a16="http://schemas.microsoft.com/office/drawing/2014/main" id="{D0BF1DAF-EF8C-4B71-B6BF-CBE3836EF77C}"/>
                </a:ext>
              </a:extLst>
            </p:cNvPr>
            <p:cNvGrpSpPr/>
            <p:nvPr/>
          </p:nvGrpSpPr>
          <p:grpSpPr>
            <a:xfrm>
              <a:off x="7066350" y="3349319"/>
              <a:ext cx="78312" cy="190185"/>
              <a:chOff x="6876928" y="4859621"/>
              <a:chExt cx="84960" cy="264264"/>
            </a:xfrm>
          </p:grpSpPr>
          <p:sp>
            <p:nvSpPr>
              <p:cNvPr id="258" name="TextBox 97">
                <a:extLst>
                  <a:ext uri="{FF2B5EF4-FFF2-40B4-BE49-F238E27FC236}">
                    <a16:creationId xmlns:a16="http://schemas.microsoft.com/office/drawing/2014/main" id="{5403EE9C-A892-4DD1-9981-BFE503AF57E2}"/>
                  </a:ext>
                </a:extLst>
              </p:cNvPr>
              <p:cNvSpPr txBox="1">
                <a:spLocks noChangeArrowheads="1"/>
              </p:cNvSpPr>
              <p:nvPr/>
            </p:nvSpPr>
            <p:spPr bwMode="auto">
              <a:xfrm>
                <a:off x="6876928" y="4939219"/>
                <a:ext cx="849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259" name="Straight Connector 258">
                <a:extLst>
                  <a:ext uri="{FF2B5EF4-FFF2-40B4-BE49-F238E27FC236}">
                    <a16:creationId xmlns:a16="http://schemas.microsoft.com/office/drawing/2014/main" id="{6EF38BC3-01B0-4CC6-BD15-37C0BCDD914F}"/>
                  </a:ext>
                </a:extLst>
              </p:cNvPr>
              <p:cNvCxnSpPr/>
              <p:nvPr/>
            </p:nvCxnSpPr>
            <p:spPr bwMode="auto">
              <a:xfrm>
                <a:off x="6919686"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4E09DFEC-A11C-4049-B756-E4F496AD417E}"/>
                </a:ext>
              </a:extLst>
            </p:cNvPr>
            <p:cNvGrpSpPr/>
            <p:nvPr/>
          </p:nvGrpSpPr>
          <p:grpSpPr>
            <a:xfrm>
              <a:off x="7215913" y="3349319"/>
              <a:ext cx="113685" cy="230537"/>
              <a:chOff x="7732135" y="4859621"/>
              <a:chExt cx="123335" cy="320333"/>
            </a:xfrm>
          </p:grpSpPr>
          <p:sp>
            <p:nvSpPr>
              <p:cNvPr id="256" name="TextBox 99">
                <a:extLst>
                  <a:ext uri="{FF2B5EF4-FFF2-40B4-BE49-F238E27FC236}">
                    <a16:creationId xmlns:a16="http://schemas.microsoft.com/office/drawing/2014/main" id="{FEFA23EB-DAC5-49F2-8E51-2D1726166ADB}"/>
                  </a:ext>
                </a:extLst>
              </p:cNvPr>
              <p:cNvSpPr txBox="1">
                <a:spLocks noChangeArrowheads="1"/>
              </p:cNvSpPr>
              <p:nvPr/>
            </p:nvSpPr>
            <p:spPr bwMode="auto">
              <a:xfrm>
                <a:off x="7732135" y="4939219"/>
                <a:ext cx="123335"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257" name="Straight Connector 256">
                <a:extLst>
                  <a:ext uri="{FF2B5EF4-FFF2-40B4-BE49-F238E27FC236}">
                    <a16:creationId xmlns:a16="http://schemas.microsoft.com/office/drawing/2014/main" id="{D956F520-6958-4FC7-B241-04905DCAC4BE}"/>
                  </a:ext>
                </a:extLst>
              </p:cNvPr>
              <p:cNvCxnSpPr/>
              <p:nvPr/>
            </p:nvCxnSpPr>
            <p:spPr bwMode="auto">
              <a:xfrm>
                <a:off x="7793887"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7E07736D-F9A1-4489-9693-142FE89DA915}"/>
                </a:ext>
              </a:extLst>
            </p:cNvPr>
            <p:cNvGrpSpPr/>
            <p:nvPr/>
          </p:nvGrpSpPr>
          <p:grpSpPr>
            <a:xfrm>
              <a:off x="7515556" y="3349319"/>
              <a:ext cx="113685" cy="230537"/>
              <a:chOff x="8435835" y="4859621"/>
              <a:chExt cx="123335" cy="320333"/>
            </a:xfrm>
          </p:grpSpPr>
          <p:sp>
            <p:nvSpPr>
              <p:cNvPr id="254" name="TextBox 101">
                <a:extLst>
                  <a:ext uri="{FF2B5EF4-FFF2-40B4-BE49-F238E27FC236}">
                    <a16:creationId xmlns:a16="http://schemas.microsoft.com/office/drawing/2014/main" id="{DB651674-8286-4339-B56A-4360A23B3B51}"/>
                  </a:ext>
                </a:extLst>
              </p:cNvPr>
              <p:cNvSpPr txBox="1">
                <a:spLocks noChangeArrowheads="1"/>
              </p:cNvSpPr>
              <p:nvPr/>
            </p:nvSpPr>
            <p:spPr bwMode="auto">
              <a:xfrm>
                <a:off x="8435835" y="4939219"/>
                <a:ext cx="123335"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255" name="Straight Connector 254">
                <a:extLst>
                  <a:ext uri="{FF2B5EF4-FFF2-40B4-BE49-F238E27FC236}">
                    <a16:creationId xmlns:a16="http://schemas.microsoft.com/office/drawing/2014/main" id="{6CCAD0BA-2EF6-4C26-B0B7-AA496333E72B}"/>
                  </a:ext>
                </a:extLst>
              </p:cNvPr>
              <p:cNvCxnSpPr/>
              <p:nvPr/>
            </p:nvCxnSpPr>
            <p:spPr bwMode="auto">
              <a:xfrm>
                <a:off x="8497118"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4D1E50A-0EB4-481E-87F8-B7FBA8618845}"/>
                </a:ext>
              </a:extLst>
            </p:cNvPr>
            <p:cNvGrpSpPr/>
            <p:nvPr/>
          </p:nvGrpSpPr>
          <p:grpSpPr>
            <a:xfrm>
              <a:off x="7827995" y="3349319"/>
              <a:ext cx="113685" cy="230537"/>
              <a:chOff x="9141518" y="4859621"/>
              <a:chExt cx="123335" cy="320333"/>
            </a:xfrm>
          </p:grpSpPr>
          <p:sp>
            <p:nvSpPr>
              <p:cNvPr id="252" name="TextBox 103">
                <a:extLst>
                  <a:ext uri="{FF2B5EF4-FFF2-40B4-BE49-F238E27FC236}">
                    <a16:creationId xmlns:a16="http://schemas.microsoft.com/office/drawing/2014/main" id="{2E8DCB3B-2E7E-4EA2-9D67-6BDFA1D9FAB5}"/>
                  </a:ext>
                </a:extLst>
              </p:cNvPr>
              <p:cNvSpPr txBox="1">
                <a:spLocks noChangeArrowheads="1"/>
              </p:cNvSpPr>
              <p:nvPr/>
            </p:nvSpPr>
            <p:spPr bwMode="auto">
              <a:xfrm>
                <a:off x="9141518" y="4939219"/>
                <a:ext cx="123335"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253" name="Straight Connector 252">
                <a:extLst>
                  <a:ext uri="{FF2B5EF4-FFF2-40B4-BE49-F238E27FC236}">
                    <a16:creationId xmlns:a16="http://schemas.microsoft.com/office/drawing/2014/main" id="{EB8DE2FC-E616-446E-BB91-FC7A3D10421B}"/>
                  </a:ext>
                </a:extLst>
              </p:cNvPr>
              <p:cNvCxnSpPr/>
              <p:nvPr/>
            </p:nvCxnSpPr>
            <p:spPr bwMode="auto">
              <a:xfrm>
                <a:off x="9203130"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8" name="TextBox 227">
              <a:extLst>
                <a:ext uri="{FF2B5EF4-FFF2-40B4-BE49-F238E27FC236}">
                  <a16:creationId xmlns:a16="http://schemas.microsoft.com/office/drawing/2014/main" id="{2035DEEB-C7F0-4220-8C49-A28D022DA626}"/>
                </a:ext>
              </a:extLst>
            </p:cNvPr>
            <p:cNvSpPr txBox="1">
              <a:spLocks noChangeArrowheads="1"/>
            </p:cNvSpPr>
            <p:nvPr/>
          </p:nvSpPr>
          <p:spPr bwMode="auto">
            <a:xfrm>
              <a:off x="6447068" y="2112945"/>
              <a:ext cx="348395"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229" name="Straight Connector 228">
              <a:extLst>
                <a:ext uri="{FF2B5EF4-FFF2-40B4-BE49-F238E27FC236}">
                  <a16:creationId xmlns:a16="http://schemas.microsoft.com/office/drawing/2014/main" id="{C9A0D041-508C-4461-BE86-E0B18FC38BE3}"/>
                </a:ext>
              </a:extLst>
            </p:cNvPr>
            <p:cNvCxnSpPr/>
            <p:nvPr/>
          </p:nvCxnSpPr>
          <p:spPr bwMode="auto">
            <a:xfrm flipH="1">
              <a:off x="6870516" y="2197100"/>
              <a:ext cx="97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9">
              <a:extLst>
                <a:ext uri="{FF2B5EF4-FFF2-40B4-BE49-F238E27FC236}">
                  <a16:creationId xmlns:a16="http://schemas.microsoft.com/office/drawing/2014/main" id="{0A577C8A-9E29-4FF6-BE13-5044D4C16F70}"/>
                </a:ext>
              </a:extLst>
            </p:cNvPr>
            <p:cNvSpPr txBox="1">
              <a:spLocks noChangeArrowheads="1"/>
            </p:cNvSpPr>
            <p:nvPr/>
          </p:nvSpPr>
          <p:spPr bwMode="auto">
            <a:xfrm>
              <a:off x="6399818" y="1819340"/>
              <a:ext cx="395645"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231" name="Straight Connector 230">
              <a:extLst>
                <a:ext uri="{FF2B5EF4-FFF2-40B4-BE49-F238E27FC236}">
                  <a16:creationId xmlns:a16="http://schemas.microsoft.com/office/drawing/2014/main" id="{6C82E83F-2D51-4B90-9D8C-1920DCC71A9B}"/>
                </a:ext>
              </a:extLst>
            </p:cNvPr>
            <p:cNvCxnSpPr/>
            <p:nvPr/>
          </p:nvCxnSpPr>
          <p:spPr bwMode="auto">
            <a:xfrm flipH="1">
              <a:off x="6870516" y="1903496"/>
              <a:ext cx="97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76">
              <a:extLst>
                <a:ext uri="{FF2B5EF4-FFF2-40B4-BE49-F238E27FC236}">
                  <a16:creationId xmlns:a16="http://schemas.microsoft.com/office/drawing/2014/main" id="{89E3251D-F285-4FE9-A535-7A43FE19A73B}"/>
                </a:ext>
              </a:extLst>
            </p:cNvPr>
            <p:cNvSpPr txBox="1">
              <a:spLocks noChangeArrowheads="1"/>
            </p:cNvSpPr>
            <p:nvPr/>
          </p:nvSpPr>
          <p:spPr bwMode="auto">
            <a:xfrm>
              <a:off x="6447068" y="2403123"/>
              <a:ext cx="348395"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233" name="Straight Connector 232">
              <a:extLst>
                <a:ext uri="{FF2B5EF4-FFF2-40B4-BE49-F238E27FC236}">
                  <a16:creationId xmlns:a16="http://schemas.microsoft.com/office/drawing/2014/main" id="{991B7F9C-B095-467C-91D2-B24FC08FC262}"/>
                </a:ext>
              </a:extLst>
            </p:cNvPr>
            <p:cNvCxnSpPr/>
            <p:nvPr/>
          </p:nvCxnSpPr>
          <p:spPr bwMode="auto">
            <a:xfrm flipH="1">
              <a:off x="6870516" y="2487278"/>
              <a:ext cx="97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83">
              <a:extLst>
                <a:ext uri="{FF2B5EF4-FFF2-40B4-BE49-F238E27FC236}">
                  <a16:creationId xmlns:a16="http://schemas.microsoft.com/office/drawing/2014/main" id="{CEA81410-F9B7-4EEB-8584-FD1922C1BC3D}"/>
                </a:ext>
              </a:extLst>
            </p:cNvPr>
            <p:cNvSpPr txBox="1">
              <a:spLocks noChangeArrowheads="1"/>
            </p:cNvSpPr>
            <p:nvPr/>
          </p:nvSpPr>
          <p:spPr bwMode="auto">
            <a:xfrm>
              <a:off x="6447064" y="2973197"/>
              <a:ext cx="348398"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235" name="Straight Connector 234">
              <a:extLst>
                <a:ext uri="{FF2B5EF4-FFF2-40B4-BE49-F238E27FC236}">
                  <a16:creationId xmlns:a16="http://schemas.microsoft.com/office/drawing/2014/main" id="{EE926DE1-FFB5-45BD-A89E-E9B42229288A}"/>
                </a:ext>
              </a:extLst>
            </p:cNvPr>
            <p:cNvCxnSpPr/>
            <p:nvPr/>
          </p:nvCxnSpPr>
          <p:spPr bwMode="auto">
            <a:xfrm flipH="1">
              <a:off x="6874424" y="3057353"/>
              <a:ext cx="93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78">
              <a:extLst>
                <a:ext uri="{FF2B5EF4-FFF2-40B4-BE49-F238E27FC236}">
                  <a16:creationId xmlns:a16="http://schemas.microsoft.com/office/drawing/2014/main" id="{F8054B93-D90D-4A83-B3BE-418D23BF5EED}"/>
                </a:ext>
              </a:extLst>
            </p:cNvPr>
            <p:cNvSpPr txBox="1">
              <a:spLocks noChangeArrowheads="1"/>
            </p:cNvSpPr>
            <p:nvPr/>
          </p:nvSpPr>
          <p:spPr bwMode="auto">
            <a:xfrm>
              <a:off x="6447068" y="2693301"/>
              <a:ext cx="348395"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237" name="Straight Connector 236">
              <a:extLst>
                <a:ext uri="{FF2B5EF4-FFF2-40B4-BE49-F238E27FC236}">
                  <a16:creationId xmlns:a16="http://schemas.microsoft.com/office/drawing/2014/main" id="{022DB913-2975-4ABE-A2B9-EC9268114D88}"/>
                </a:ext>
              </a:extLst>
            </p:cNvPr>
            <p:cNvCxnSpPr/>
            <p:nvPr/>
          </p:nvCxnSpPr>
          <p:spPr bwMode="auto">
            <a:xfrm flipH="1">
              <a:off x="6874424" y="2777456"/>
              <a:ext cx="93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48794480-810B-4754-A69A-1FB656629DF2}"/>
                </a:ext>
              </a:extLst>
            </p:cNvPr>
            <p:cNvGrpSpPr/>
            <p:nvPr/>
          </p:nvGrpSpPr>
          <p:grpSpPr>
            <a:xfrm>
              <a:off x="9325428" y="3349319"/>
              <a:ext cx="227368" cy="230537"/>
              <a:chOff x="9896688" y="4859621"/>
              <a:chExt cx="246669" cy="320333"/>
            </a:xfrm>
          </p:grpSpPr>
          <p:sp>
            <p:nvSpPr>
              <p:cNvPr id="250" name="TextBox 24">
                <a:extLst>
                  <a:ext uri="{FF2B5EF4-FFF2-40B4-BE49-F238E27FC236}">
                    <a16:creationId xmlns:a16="http://schemas.microsoft.com/office/drawing/2014/main" id="{3011503F-646F-4EAB-A0B3-81B363FAE281}"/>
                  </a:ext>
                </a:extLst>
              </p:cNvPr>
              <p:cNvSpPr txBox="1">
                <a:spLocks noChangeArrowheads="1"/>
              </p:cNvSpPr>
              <p:nvPr/>
            </p:nvSpPr>
            <p:spPr bwMode="auto">
              <a:xfrm>
                <a:off x="9896688" y="4939219"/>
                <a:ext cx="246669"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cxnSp>
            <p:nvCxnSpPr>
              <p:cNvPr id="251" name="Straight Connector 250">
                <a:extLst>
                  <a:ext uri="{FF2B5EF4-FFF2-40B4-BE49-F238E27FC236}">
                    <a16:creationId xmlns:a16="http://schemas.microsoft.com/office/drawing/2014/main" id="{E98F94AD-05B1-40C1-B759-D5AF7B38048B}"/>
                  </a:ext>
                </a:extLst>
              </p:cNvPr>
              <p:cNvCxnSpPr/>
              <p:nvPr/>
            </p:nvCxnSpPr>
            <p:spPr bwMode="auto">
              <a:xfrm>
                <a:off x="10019329"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9" name="TextBox 24">
              <a:extLst>
                <a:ext uri="{FF2B5EF4-FFF2-40B4-BE49-F238E27FC236}">
                  <a16:creationId xmlns:a16="http://schemas.microsoft.com/office/drawing/2014/main" id="{4DF83D5C-968E-4613-A8BA-CCE229BE1DEF}"/>
                </a:ext>
              </a:extLst>
            </p:cNvPr>
            <p:cNvSpPr txBox="1">
              <a:spLocks noChangeArrowheads="1"/>
            </p:cNvSpPr>
            <p:nvPr/>
          </p:nvSpPr>
          <p:spPr bwMode="auto">
            <a:xfrm>
              <a:off x="10236083" y="3406604"/>
              <a:ext cx="87" cy="17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40" name="Group 239">
              <a:extLst>
                <a:ext uri="{FF2B5EF4-FFF2-40B4-BE49-F238E27FC236}">
                  <a16:creationId xmlns:a16="http://schemas.microsoft.com/office/drawing/2014/main" id="{1ED5537A-F117-4271-A9AE-2A6EFA7A35F2}"/>
                </a:ext>
              </a:extLst>
            </p:cNvPr>
            <p:cNvGrpSpPr/>
            <p:nvPr/>
          </p:nvGrpSpPr>
          <p:grpSpPr>
            <a:xfrm>
              <a:off x="8375859" y="3349319"/>
              <a:ext cx="227369" cy="230537"/>
              <a:chOff x="10000396" y="4859621"/>
              <a:chExt cx="246670" cy="320333"/>
            </a:xfrm>
          </p:grpSpPr>
          <p:sp>
            <p:nvSpPr>
              <p:cNvPr id="248" name="TextBox 24">
                <a:extLst>
                  <a:ext uri="{FF2B5EF4-FFF2-40B4-BE49-F238E27FC236}">
                    <a16:creationId xmlns:a16="http://schemas.microsoft.com/office/drawing/2014/main" id="{5091562B-AD5A-4EC4-9902-3E63CC0A9B79}"/>
                  </a:ext>
                </a:extLst>
              </p:cNvPr>
              <p:cNvSpPr txBox="1">
                <a:spLocks noChangeArrowheads="1"/>
              </p:cNvSpPr>
              <p:nvPr/>
            </p:nvSpPr>
            <p:spPr bwMode="auto">
              <a:xfrm>
                <a:off x="10000396" y="4939219"/>
                <a:ext cx="246670"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249" name="Straight Connector 248">
                <a:extLst>
                  <a:ext uri="{FF2B5EF4-FFF2-40B4-BE49-F238E27FC236}">
                    <a16:creationId xmlns:a16="http://schemas.microsoft.com/office/drawing/2014/main" id="{645FCAA4-6D13-431A-88D6-CE9F230D6B73}"/>
                  </a:ext>
                </a:extLst>
              </p:cNvPr>
              <p:cNvCxnSpPr/>
              <p:nvPr/>
            </p:nvCxnSpPr>
            <p:spPr bwMode="auto">
              <a:xfrm>
                <a:off x="10123040"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 name="Group 240">
              <a:extLst>
                <a:ext uri="{FF2B5EF4-FFF2-40B4-BE49-F238E27FC236}">
                  <a16:creationId xmlns:a16="http://schemas.microsoft.com/office/drawing/2014/main" id="{3C5FEF6B-4341-481C-B90F-25A827645864}"/>
                </a:ext>
              </a:extLst>
            </p:cNvPr>
            <p:cNvGrpSpPr/>
            <p:nvPr/>
          </p:nvGrpSpPr>
          <p:grpSpPr>
            <a:xfrm>
              <a:off x="8123248" y="3349319"/>
              <a:ext cx="113685" cy="230537"/>
              <a:chOff x="10315580" y="4859621"/>
              <a:chExt cx="123335" cy="320333"/>
            </a:xfrm>
          </p:grpSpPr>
          <p:sp>
            <p:nvSpPr>
              <p:cNvPr id="246" name="TextBox 24">
                <a:extLst>
                  <a:ext uri="{FF2B5EF4-FFF2-40B4-BE49-F238E27FC236}">
                    <a16:creationId xmlns:a16="http://schemas.microsoft.com/office/drawing/2014/main" id="{8C6C03C8-7366-469D-A8AA-98D683D98D51}"/>
                  </a:ext>
                </a:extLst>
              </p:cNvPr>
              <p:cNvSpPr txBox="1">
                <a:spLocks noChangeArrowheads="1"/>
              </p:cNvSpPr>
              <p:nvPr/>
            </p:nvSpPr>
            <p:spPr bwMode="auto">
              <a:xfrm>
                <a:off x="10315580" y="4939219"/>
                <a:ext cx="123335"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247" name="Straight Connector 246">
                <a:extLst>
                  <a:ext uri="{FF2B5EF4-FFF2-40B4-BE49-F238E27FC236}">
                    <a16:creationId xmlns:a16="http://schemas.microsoft.com/office/drawing/2014/main" id="{13910EEB-B56A-4F5B-B31A-4CECA064FC9A}"/>
                  </a:ext>
                </a:extLst>
              </p:cNvPr>
              <p:cNvCxnSpPr/>
              <p:nvPr/>
            </p:nvCxnSpPr>
            <p:spPr bwMode="auto">
              <a:xfrm>
                <a:off x="10376551"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EF03D4FB-CEC1-4297-B779-4742C9BCBF25}"/>
                </a:ext>
              </a:extLst>
            </p:cNvPr>
            <p:cNvGrpSpPr/>
            <p:nvPr/>
          </p:nvGrpSpPr>
          <p:grpSpPr>
            <a:xfrm>
              <a:off x="8698956" y="3345646"/>
              <a:ext cx="227368" cy="230537"/>
              <a:chOff x="9788371" y="4859621"/>
              <a:chExt cx="246669" cy="320333"/>
            </a:xfrm>
          </p:grpSpPr>
          <p:sp>
            <p:nvSpPr>
              <p:cNvPr id="244" name="TextBox 24">
                <a:extLst>
                  <a:ext uri="{FF2B5EF4-FFF2-40B4-BE49-F238E27FC236}">
                    <a16:creationId xmlns:a16="http://schemas.microsoft.com/office/drawing/2014/main" id="{353C15F7-3C0A-422D-AA90-301BEDB191FA}"/>
                  </a:ext>
                </a:extLst>
              </p:cNvPr>
              <p:cNvSpPr txBox="1">
                <a:spLocks noChangeArrowheads="1"/>
              </p:cNvSpPr>
              <p:nvPr/>
            </p:nvSpPr>
            <p:spPr bwMode="auto">
              <a:xfrm>
                <a:off x="9788371" y="4939219"/>
                <a:ext cx="246669" cy="2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245" name="Straight Connector 244">
                <a:extLst>
                  <a:ext uri="{FF2B5EF4-FFF2-40B4-BE49-F238E27FC236}">
                    <a16:creationId xmlns:a16="http://schemas.microsoft.com/office/drawing/2014/main" id="{A15E78C3-EB75-4DEA-81FA-F2F74EA6A5C5}"/>
                  </a:ext>
                </a:extLst>
              </p:cNvPr>
              <p:cNvCxnSpPr/>
              <p:nvPr/>
            </p:nvCxnSpPr>
            <p:spPr bwMode="auto">
              <a:xfrm>
                <a:off x="9911016" y="4859621"/>
                <a:ext cx="0" cy="5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3" name="TextBox 97">
              <a:extLst>
                <a:ext uri="{FF2B5EF4-FFF2-40B4-BE49-F238E27FC236}">
                  <a16:creationId xmlns:a16="http://schemas.microsoft.com/office/drawing/2014/main" id="{B7E6D89C-FE70-4B82-A02A-3EB3590109D2}"/>
                </a:ext>
              </a:extLst>
            </p:cNvPr>
            <p:cNvSpPr txBox="1">
              <a:spLocks noChangeArrowheads="1"/>
            </p:cNvSpPr>
            <p:nvPr/>
          </p:nvSpPr>
          <p:spPr bwMode="auto">
            <a:xfrm>
              <a:off x="6929075" y="3404545"/>
              <a:ext cx="78312" cy="1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nvGrpSpPr>
            <p:cNvPr id="358" name="Group 357">
              <a:extLst>
                <a:ext uri="{FF2B5EF4-FFF2-40B4-BE49-F238E27FC236}">
                  <a16:creationId xmlns:a16="http://schemas.microsoft.com/office/drawing/2014/main" id="{4B46B028-E478-44BC-942D-BE2074620F10}"/>
                </a:ext>
              </a:extLst>
            </p:cNvPr>
            <p:cNvGrpSpPr/>
            <p:nvPr/>
          </p:nvGrpSpPr>
          <p:grpSpPr>
            <a:xfrm>
              <a:off x="6920318" y="2190521"/>
              <a:ext cx="4422052" cy="1012953"/>
              <a:chOff x="6920318" y="2190521"/>
              <a:chExt cx="4422052" cy="1012953"/>
            </a:xfrm>
          </p:grpSpPr>
          <p:sp>
            <p:nvSpPr>
              <p:cNvPr id="198" name="Rectangle 199">
                <a:extLst>
                  <a:ext uri="{FF2B5EF4-FFF2-40B4-BE49-F238E27FC236}">
                    <a16:creationId xmlns:a16="http://schemas.microsoft.com/office/drawing/2014/main" id="{1E342237-DA20-447B-BED0-1E53B8732AEF}"/>
                  </a:ext>
                </a:extLst>
              </p:cNvPr>
              <p:cNvSpPr/>
              <p:nvPr/>
            </p:nvSpPr>
            <p:spPr>
              <a:xfrm>
                <a:off x="7051116" y="2461899"/>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9" name="Rectangle 200">
                <a:extLst>
                  <a:ext uri="{FF2B5EF4-FFF2-40B4-BE49-F238E27FC236}">
                    <a16:creationId xmlns:a16="http://schemas.microsoft.com/office/drawing/2014/main" id="{06A55D1E-F802-4D82-951B-C81B3B84DA4B}"/>
                  </a:ext>
                </a:extLst>
              </p:cNvPr>
              <p:cNvSpPr/>
              <p:nvPr/>
            </p:nvSpPr>
            <p:spPr>
              <a:xfrm>
                <a:off x="6920318" y="2190521"/>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Rectangle 201">
                <a:extLst>
                  <a:ext uri="{FF2B5EF4-FFF2-40B4-BE49-F238E27FC236}">
                    <a16:creationId xmlns:a16="http://schemas.microsoft.com/office/drawing/2014/main" id="{2E588518-2329-486B-8CA1-8865253A6976}"/>
                  </a:ext>
                </a:extLst>
              </p:cNvPr>
              <p:cNvSpPr/>
              <p:nvPr/>
            </p:nvSpPr>
            <p:spPr>
              <a:xfrm>
                <a:off x="7213000" y="2502123"/>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1" name="Rectangle 202">
                <a:extLst>
                  <a:ext uri="{FF2B5EF4-FFF2-40B4-BE49-F238E27FC236}">
                    <a16:creationId xmlns:a16="http://schemas.microsoft.com/office/drawing/2014/main" id="{447FF18E-024B-432A-854F-BA71A6281B9B}"/>
                  </a:ext>
                </a:extLst>
              </p:cNvPr>
              <p:cNvSpPr/>
              <p:nvPr/>
            </p:nvSpPr>
            <p:spPr>
              <a:xfrm>
                <a:off x="7523774" y="2644623"/>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tangle 203">
                <a:extLst>
                  <a:ext uri="{FF2B5EF4-FFF2-40B4-BE49-F238E27FC236}">
                    <a16:creationId xmlns:a16="http://schemas.microsoft.com/office/drawing/2014/main" id="{74539331-6DC6-4103-AB59-4CE0C02E2CD1}"/>
                  </a:ext>
                </a:extLst>
              </p:cNvPr>
              <p:cNvSpPr/>
              <p:nvPr/>
            </p:nvSpPr>
            <p:spPr>
              <a:xfrm>
                <a:off x="7826812" y="2588465"/>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tangle 204">
                <a:extLst>
                  <a:ext uri="{FF2B5EF4-FFF2-40B4-BE49-F238E27FC236}">
                    <a16:creationId xmlns:a16="http://schemas.microsoft.com/office/drawing/2014/main" id="{8122EDF7-5F66-4CF7-A301-D9BB582DC3D7}"/>
                  </a:ext>
                </a:extLst>
              </p:cNvPr>
              <p:cNvSpPr/>
              <p:nvPr/>
            </p:nvSpPr>
            <p:spPr>
              <a:xfrm>
                <a:off x="8473000" y="2755138"/>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4" name="Rectangle 205">
                <a:extLst>
                  <a:ext uri="{FF2B5EF4-FFF2-40B4-BE49-F238E27FC236}">
                    <a16:creationId xmlns:a16="http://schemas.microsoft.com/office/drawing/2014/main" id="{28C18081-CDE9-44E6-8781-F62B45A3CD93}"/>
                  </a:ext>
                </a:extLst>
              </p:cNvPr>
              <p:cNvSpPr/>
              <p:nvPr/>
            </p:nvSpPr>
            <p:spPr>
              <a:xfrm>
                <a:off x="8758313" y="273256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5" name="Rectangle 206">
                <a:extLst>
                  <a:ext uri="{FF2B5EF4-FFF2-40B4-BE49-F238E27FC236}">
                    <a16:creationId xmlns:a16="http://schemas.microsoft.com/office/drawing/2014/main" id="{8DA9CA02-A129-407D-AA21-D61DED3EA2B9}"/>
                  </a:ext>
                </a:extLst>
              </p:cNvPr>
              <p:cNvSpPr/>
              <p:nvPr/>
            </p:nvSpPr>
            <p:spPr>
              <a:xfrm>
                <a:off x="9394226" y="3095474"/>
                <a:ext cx="108000" cy="108000"/>
              </a:xfrm>
              <a:prstGeom prst="diamond">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tangle 208">
                <a:extLst>
                  <a:ext uri="{FF2B5EF4-FFF2-40B4-BE49-F238E27FC236}">
                    <a16:creationId xmlns:a16="http://schemas.microsoft.com/office/drawing/2014/main" id="{938D3063-A916-4B45-827A-FED5EF545CC5}"/>
                  </a:ext>
                </a:extLst>
              </p:cNvPr>
              <p:cNvSpPr/>
              <p:nvPr/>
            </p:nvSpPr>
            <p:spPr>
              <a:xfrm>
                <a:off x="8136899" y="2672588"/>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tangle 207">
                <a:extLst>
                  <a:ext uri="{FF2B5EF4-FFF2-40B4-BE49-F238E27FC236}">
                    <a16:creationId xmlns:a16="http://schemas.microsoft.com/office/drawing/2014/main" id="{B65DCF26-43A1-42C8-9651-A32F1107F33D}"/>
                  </a:ext>
                </a:extLst>
              </p:cNvPr>
              <p:cNvSpPr/>
              <p:nvPr/>
            </p:nvSpPr>
            <p:spPr>
              <a:xfrm>
                <a:off x="11234370" y="3066229"/>
                <a:ext cx="108000" cy="108000"/>
              </a:xfrm>
              <a:prstGeom prst="diamond">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96" name="Freeform: Shape 195">
              <a:extLst>
                <a:ext uri="{FF2B5EF4-FFF2-40B4-BE49-F238E27FC236}">
                  <a16:creationId xmlns:a16="http://schemas.microsoft.com/office/drawing/2014/main" id="{BFA3521E-4D83-4411-BA63-8BD6A55AEA53}"/>
                </a:ext>
              </a:extLst>
            </p:cNvPr>
            <p:cNvSpPr/>
            <p:nvPr/>
          </p:nvSpPr>
          <p:spPr>
            <a:xfrm>
              <a:off x="6955783" y="2139556"/>
              <a:ext cx="4333470" cy="953201"/>
            </a:xfrm>
            <a:custGeom>
              <a:avLst/>
              <a:gdLst>
                <a:gd name="connsiteX0" fmla="*/ 0 w 3238500"/>
                <a:gd name="connsiteY0" fmla="*/ 0 h 1016000"/>
                <a:gd name="connsiteX1" fmla="*/ 117475 w 3238500"/>
                <a:gd name="connsiteY1" fmla="*/ 722312 h 1016000"/>
                <a:gd name="connsiteX2" fmla="*/ 236538 w 3238500"/>
                <a:gd name="connsiteY2" fmla="*/ 855662 h 1016000"/>
                <a:gd name="connsiteX3" fmla="*/ 477838 w 3238500"/>
                <a:gd name="connsiteY3" fmla="*/ 901700 h 1016000"/>
                <a:gd name="connsiteX4" fmla="*/ 687388 w 3238500"/>
                <a:gd name="connsiteY4" fmla="*/ 804862 h 1016000"/>
                <a:gd name="connsiteX5" fmla="*/ 923925 w 3238500"/>
                <a:gd name="connsiteY5" fmla="*/ 930275 h 1016000"/>
                <a:gd name="connsiteX6" fmla="*/ 1174750 w 3238500"/>
                <a:gd name="connsiteY6" fmla="*/ 984250 h 1016000"/>
                <a:gd name="connsiteX7" fmla="*/ 1387475 w 3238500"/>
                <a:gd name="connsiteY7" fmla="*/ 955675 h 1016000"/>
                <a:gd name="connsiteX8" fmla="*/ 1839913 w 3238500"/>
                <a:gd name="connsiteY8" fmla="*/ 1016000 h 1016000"/>
                <a:gd name="connsiteX9" fmla="*/ 3238500 w 3238500"/>
                <a:gd name="connsiteY9" fmla="*/ 10112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0" h="1016000">
                  <a:moveTo>
                    <a:pt x="0" y="0"/>
                  </a:moveTo>
                  <a:lnTo>
                    <a:pt x="117475" y="722312"/>
                  </a:lnTo>
                  <a:lnTo>
                    <a:pt x="236538" y="855662"/>
                  </a:lnTo>
                  <a:lnTo>
                    <a:pt x="477838" y="901700"/>
                  </a:lnTo>
                  <a:lnTo>
                    <a:pt x="687388" y="804862"/>
                  </a:lnTo>
                  <a:lnTo>
                    <a:pt x="923925" y="930275"/>
                  </a:lnTo>
                  <a:lnTo>
                    <a:pt x="1174750" y="984250"/>
                  </a:lnTo>
                  <a:lnTo>
                    <a:pt x="1387475" y="955675"/>
                  </a:lnTo>
                  <a:lnTo>
                    <a:pt x="1839913" y="1016000"/>
                  </a:lnTo>
                  <a:lnTo>
                    <a:pt x="3238500" y="101123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97" name="Straight Connector 196">
              <a:extLst>
                <a:ext uri="{FF2B5EF4-FFF2-40B4-BE49-F238E27FC236}">
                  <a16:creationId xmlns:a16="http://schemas.microsoft.com/office/drawing/2014/main" id="{AE481934-BC59-4C54-86CA-3B991C7CD176}"/>
                </a:ext>
              </a:extLst>
            </p:cNvPr>
            <p:cNvCxnSpPr/>
            <p:nvPr/>
          </p:nvCxnSpPr>
          <p:spPr>
            <a:xfrm>
              <a:off x="8809628" y="1917639"/>
              <a:ext cx="0" cy="14490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8BC6690-B180-4684-BDB9-349B845FC7EA}"/>
                </a:ext>
              </a:extLst>
            </p:cNvPr>
            <p:cNvSpPr txBox="1"/>
            <p:nvPr/>
          </p:nvSpPr>
          <p:spPr>
            <a:xfrm>
              <a:off x="7213654" y="1808672"/>
              <a:ext cx="13147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Arial"/>
                  <a:ea typeface="+mn-ea"/>
                  <a:cs typeface="+mn-cs"/>
                </a:rPr>
                <a:t>PBO-controlled</a:t>
              </a:r>
            </a:p>
          </p:txBody>
        </p:sp>
        <p:sp>
          <p:nvSpPr>
            <p:cNvPr id="263" name="TextBox 262">
              <a:extLst>
                <a:ext uri="{FF2B5EF4-FFF2-40B4-BE49-F238E27FC236}">
                  <a16:creationId xmlns:a16="http://schemas.microsoft.com/office/drawing/2014/main" id="{91A554B3-91EB-4FC6-9229-0F609F5F96D9}"/>
                </a:ext>
              </a:extLst>
            </p:cNvPr>
            <p:cNvSpPr txBox="1"/>
            <p:nvPr/>
          </p:nvSpPr>
          <p:spPr>
            <a:xfrm>
              <a:off x="9402408" y="1835912"/>
              <a:ext cx="138691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Arial"/>
                  <a:ea typeface="+mn-ea"/>
                  <a:cs typeface="+mn-cs"/>
                </a:rPr>
                <a:t>Active treatment</a:t>
              </a:r>
            </a:p>
          </p:txBody>
        </p:sp>
        <p:sp>
          <p:nvSpPr>
            <p:cNvPr id="264" name="TextBox 263">
              <a:extLst>
                <a:ext uri="{FF2B5EF4-FFF2-40B4-BE49-F238E27FC236}">
                  <a16:creationId xmlns:a16="http://schemas.microsoft.com/office/drawing/2014/main" id="{08DDCC8B-675F-445F-911F-07D200DA71A0}"/>
                </a:ext>
              </a:extLst>
            </p:cNvPr>
            <p:cNvSpPr txBox="1"/>
            <p:nvPr/>
          </p:nvSpPr>
          <p:spPr>
            <a:xfrm>
              <a:off x="11279663" y="3045218"/>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0.8</a:t>
              </a:r>
            </a:p>
          </p:txBody>
        </p:sp>
        <p:sp>
          <p:nvSpPr>
            <p:cNvPr id="208" name="Rectangle 207">
              <a:extLst>
                <a:ext uri="{FF2B5EF4-FFF2-40B4-BE49-F238E27FC236}">
                  <a16:creationId xmlns:a16="http://schemas.microsoft.com/office/drawing/2014/main" id="{082002B1-8E2B-4E00-A6D7-CC3F4531B71C}"/>
                </a:ext>
              </a:extLst>
            </p:cNvPr>
            <p:cNvSpPr/>
            <p:nvPr/>
          </p:nvSpPr>
          <p:spPr>
            <a:xfrm>
              <a:off x="7044039" y="2781462"/>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E0E59842-342E-441C-BCA8-6DB7819AF2BB}"/>
                </a:ext>
              </a:extLst>
            </p:cNvPr>
            <p:cNvSpPr/>
            <p:nvPr/>
          </p:nvSpPr>
          <p:spPr>
            <a:xfrm>
              <a:off x="6919615" y="2109441"/>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60486EE9-AE80-4DFE-AC6D-C2D0E769BF22}"/>
                </a:ext>
              </a:extLst>
            </p:cNvPr>
            <p:cNvSpPr/>
            <p:nvPr/>
          </p:nvSpPr>
          <p:spPr>
            <a:xfrm>
              <a:off x="7210174" y="2909559"/>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tangle 210">
              <a:extLst>
                <a:ext uri="{FF2B5EF4-FFF2-40B4-BE49-F238E27FC236}">
                  <a16:creationId xmlns:a16="http://schemas.microsoft.com/office/drawing/2014/main" id="{14434524-9AF3-45AF-9429-0E038DC66861}"/>
                </a:ext>
              </a:extLst>
            </p:cNvPr>
            <p:cNvSpPr/>
            <p:nvPr/>
          </p:nvSpPr>
          <p:spPr>
            <a:xfrm>
              <a:off x="7518822" y="2943334"/>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tangle 211">
              <a:extLst>
                <a:ext uri="{FF2B5EF4-FFF2-40B4-BE49-F238E27FC236}">
                  <a16:creationId xmlns:a16="http://schemas.microsoft.com/office/drawing/2014/main" id="{E0101900-4161-41A9-99BE-1C6BAA140660}"/>
                </a:ext>
              </a:extLst>
            </p:cNvPr>
            <p:cNvSpPr/>
            <p:nvPr/>
          </p:nvSpPr>
          <p:spPr>
            <a:xfrm>
              <a:off x="7828232" y="2864835"/>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tangle 212">
              <a:extLst>
                <a:ext uri="{FF2B5EF4-FFF2-40B4-BE49-F238E27FC236}">
                  <a16:creationId xmlns:a16="http://schemas.microsoft.com/office/drawing/2014/main" id="{F2E08F5D-E3DA-4F39-9151-71DFDCF49FD3}"/>
                </a:ext>
              </a:extLst>
            </p:cNvPr>
            <p:cNvSpPr/>
            <p:nvPr/>
          </p:nvSpPr>
          <p:spPr>
            <a:xfrm>
              <a:off x="8463800" y="3024061"/>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tangle 213">
              <a:extLst>
                <a:ext uri="{FF2B5EF4-FFF2-40B4-BE49-F238E27FC236}">
                  <a16:creationId xmlns:a16="http://schemas.microsoft.com/office/drawing/2014/main" id="{5A8147D0-8FC7-4BEB-A45D-FFA3E69E79C3}"/>
                </a:ext>
              </a:extLst>
            </p:cNvPr>
            <p:cNvSpPr/>
            <p:nvPr/>
          </p:nvSpPr>
          <p:spPr>
            <a:xfrm>
              <a:off x="8761858" y="2998511"/>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tangle 214">
              <a:extLst>
                <a:ext uri="{FF2B5EF4-FFF2-40B4-BE49-F238E27FC236}">
                  <a16:creationId xmlns:a16="http://schemas.microsoft.com/office/drawing/2014/main" id="{1E03B357-78F7-470E-A29A-2316A1E65C5F}"/>
                </a:ext>
              </a:extLst>
            </p:cNvPr>
            <p:cNvSpPr/>
            <p:nvPr/>
          </p:nvSpPr>
          <p:spPr>
            <a:xfrm>
              <a:off x="9380777" y="3059075"/>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tangle 215">
              <a:extLst>
                <a:ext uri="{FF2B5EF4-FFF2-40B4-BE49-F238E27FC236}">
                  <a16:creationId xmlns:a16="http://schemas.microsoft.com/office/drawing/2014/main" id="{79BEC737-A02D-4B40-9717-8465FFE648C1}"/>
                </a:ext>
              </a:extLst>
            </p:cNvPr>
            <p:cNvSpPr/>
            <p:nvPr/>
          </p:nvSpPr>
          <p:spPr>
            <a:xfrm>
              <a:off x="11232961" y="3059075"/>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81FBA3CF-A288-4046-A5BA-63F953C2B18F}"/>
                </a:ext>
              </a:extLst>
            </p:cNvPr>
            <p:cNvSpPr/>
            <p:nvPr/>
          </p:nvSpPr>
          <p:spPr>
            <a:xfrm>
              <a:off x="8125575" y="2971299"/>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6BA400D4-0E56-47D7-99BE-EC16D665E1BD}"/>
                </a:ext>
              </a:extLst>
            </p:cNvPr>
            <p:cNvSpPr txBox="1"/>
            <p:nvPr/>
          </p:nvSpPr>
          <p:spPr>
            <a:xfrm>
              <a:off x="11270138" y="2874040"/>
              <a:ext cx="3978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0.9</a:t>
              </a:r>
            </a:p>
          </p:txBody>
        </p:sp>
      </p:grpSp>
    </p:spTree>
    <p:extLst>
      <p:ext uri="{BB962C8B-B14F-4D97-AF65-F5344CB8AC3E}">
        <p14:creationId xmlns:p14="http://schemas.microsoft.com/office/powerpoint/2010/main" val="58513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0DB5-1B7A-426F-B7CA-E1175DD6E20D}"/>
              </a:ext>
            </a:extLst>
          </p:cNvPr>
          <p:cNvSpPr>
            <a:spLocks noGrp="1"/>
          </p:cNvSpPr>
          <p:nvPr>
            <p:ph type="title"/>
          </p:nvPr>
        </p:nvSpPr>
        <p:spPr/>
        <p:txBody>
          <a:bodyPr/>
          <a:lstStyle/>
          <a:p>
            <a:r>
              <a:rPr lang="en-US" dirty="0"/>
              <a:t>New </a:t>
            </a:r>
            <a:r>
              <a:rPr lang="en-US" dirty="0" err="1"/>
              <a:t>Jaknibs</a:t>
            </a:r>
            <a:r>
              <a:rPr lang="en-US" dirty="0"/>
              <a:t> in RA</a:t>
            </a:r>
          </a:p>
        </p:txBody>
      </p:sp>
      <p:sp>
        <p:nvSpPr>
          <p:cNvPr id="3" name="Content Placeholder 2">
            <a:extLst>
              <a:ext uri="{FF2B5EF4-FFF2-40B4-BE49-F238E27FC236}">
                <a16:creationId xmlns:a16="http://schemas.microsoft.com/office/drawing/2014/main" id="{3C310191-0D25-46B9-B374-CD10307A98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9161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Anakinra in refractory/acute calcium pyrophosphate crystal arthritis </a:t>
            </a:r>
          </a:p>
        </p:txBody>
      </p:sp>
      <p:sp>
        <p:nvSpPr>
          <p:cNvPr id="4" name="Content Placeholder 3"/>
          <p:cNvSpPr>
            <a:spLocks noGrp="1"/>
          </p:cNvSpPr>
          <p:nvPr>
            <p:ph idx="1"/>
          </p:nvPr>
        </p:nvSpPr>
        <p:spPr>
          <a:xfrm>
            <a:off x="335360" y="1268414"/>
            <a:ext cx="11521280" cy="1708160"/>
          </a:xfrm>
        </p:spPr>
        <p:txBody>
          <a:bodyPr>
            <a:spAutoFit/>
          </a:bodyPr>
          <a:lstStyle/>
          <a:p>
            <a:r>
              <a:rPr lang="en-US" sz="1700" noProof="0" dirty="0"/>
              <a:t>Retrospective analysis of anakinra </a:t>
            </a:r>
            <a:r>
              <a:rPr lang="en-US" sz="1700" noProof="0" dirty="0" err="1"/>
              <a:t>qd</a:t>
            </a:r>
            <a:r>
              <a:rPr lang="en-US" sz="1700" noProof="0" dirty="0"/>
              <a:t> for </a:t>
            </a:r>
            <a:r>
              <a:rPr lang="en-US" sz="1700" dirty="0"/>
              <a:t>4 </a:t>
            </a:r>
            <a:r>
              <a:rPr lang="en-US" sz="1700" noProof="0" dirty="0"/>
              <a:t>days given to 33 patients for acute CPPD</a:t>
            </a:r>
          </a:p>
          <a:p>
            <a:r>
              <a:rPr lang="en-US" sz="1700" noProof="0" dirty="0"/>
              <a:t>24 women; mean ± SD age 79.2 ± 12.8 years; mean ± SD duration acute arthritis 13.2 ± 12.9 days</a:t>
            </a:r>
          </a:p>
          <a:p>
            <a:r>
              <a:rPr lang="en-US" sz="1700" noProof="0" dirty="0"/>
              <a:t>CPPD diagnosis confirmed by synovial fluid crystals (85%) or imaging (15%)</a:t>
            </a:r>
          </a:p>
          <a:p>
            <a:r>
              <a:rPr lang="en-US" sz="1700" noProof="0" dirty="0"/>
              <a:t>Prior therapy with corticosteroids (36%; mean dose 21 mg), NSAIDs (21%) and colchicine (55%) </a:t>
            </a:r>
          </a:p>
          <a:p>
            <a:r>
              <a:rPr lang="en-US" sz="1700" dirty="0"/>
              <a:t>“</a:t>
            </a:r>
            <a:r>
              <a:rPr lang="en-US" sz="1700" noProof="0" dirty="0"/>
              <a:t>Good” response = 27/32 (82%)</a:t>
            </a:r>
          </a:p>
        </p:txBody>
      </p:sp>
      <p:sp>
        <p:nvSpPr>
          <p:cNvPr id="7" name="Text Placeholder 6"/>
          <p:cNvSpPr>
            <a:spLocks noGrp="1"/>
          </p:cNvSpPr>
          <p:nvPr>
            <p:ph type="body" sz="quarter" idx="10"/>
          </p:nvPr>
        </p:nvSpPr>
        <p:spPr>
          <a:xfrm>
            <a:off x="245421" y="6298234"/>
            <a:ext cx="8306907" cy="515142"/>
          </a:xfrm>
        </p:spPr>
        <p:txBody>
          <a:bodyPr/>
          <a:lstStyle/>
          <a:p>
            <a:pPr lvl="0"/>
            <a:r>
              <a:rPr lang="en-US" noProof="0" dirty="0"/>
              <a:t>CPPD, calcium pyrophosphate deposition</a:t>
            </a:r>
          </a:p>
          <a:p>
            <a:pPr lvl="0"/>
            <a:r>
              <a:rPr lang="en-US" noProof="0" dirty="0"/>
              <a:t>Thomas M, et al. EULAR 2018, Amsterdam, FRI0243 </a:t>
            </a:r>
          </a:p>
        </p:txBody>
      </p:sp>
      <p:sp>
        <p:nvSpPr>
          <p:cNvPr id="8" name="Rectangle 7"/>
          <p:cNvSpPr/>
          <p:nvPr/>
        </p:nvSpPr>
        <p:spPr>
          <a:xfrm>
            <a:off x="343352" y="5605673"/>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Anakinra could be an alternative for managing acute CPPD, with rapid responses</a:t>
            </a:r>
          </a:p>
        </p:txBody>
      </p:sp>
      <p:sp>
        <p:nvSpPr>
          <p:cNvPr id="17" name="TextBox 16">
            <a:extLst>
              <a:ext uri="{FF2B5EF4-FFF2-40B4-BE49-F238E27FC236}">
                <a16:creationId xmlns:a16="http://schemas.microsoft.com/office/drawing/2014/main" id="{1ABC7BDB-B31D-43BC-BC01-EA2C08B469CD}"/>
              </a:ext>
            </a:extLst>
          </p:cNvPr>
          <p:cNvSpPr txBox="1"/>
          <p:nvPr/>
        </p:nvSpPr>
        <p:spPr>
          <a:xfrm>
            <a:off x="9582967" y="3477257"/>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*P&lt;0.0001 vs Day 0</a:t>
            </a:r>
          </a:p>
        </p:txBody>
      </p:sp>
      <p:grpSp>
        <p:nvGrpSpPr>
          <p:cNvPr id="189" name="Group 188">
            <a:extLst>
              <a:ext uri="{FF2B5EF4-FFF2-40B4-BE49-F238E27FC236}">
                <a16:creationId xmlns:a16="http://schemas.microsoft.com/office/drawing/2014/main" id="{F89D764C-A285-4D92-BD84-800C3C834320}"/>
              </a:ext>
            </a:extLst>
          </p:cNvPr>
          <p:cNvGrpSpPr/>
          <p:nvPr/>
        </p:nvGrpSpPr>
        <p:grpSpPr>
          <a:xfrm>
            <a:off x="869728" y="3041549"/>
            <a:ext cx="2471415" cy="2403808"/>
            <a:chOff x="992472" y="3125105"/>
            <a:chExt cx="2471415" cy="2485878"/>
          </a:xfrm>
        </p:grpSpPr>
        <p:sp>
          <p:nvSpPr>
            <p:cNvPr id="15" name="TextBox 14">
              <a:extLst>
                <a:ext uri="{FF2B5EF4-FFF2-40B4-BE49-F238E27FC236}">
                  <a16:creationId xmlns:a16="http://schemas.microsoft.com/office/drawing/2014/main" id="{9706E280-4AAB-40BF-BB97-F073A9995ED9}"/>
                </a:ext>
              </a:extLst>
            </p:cNvPr>
            <p:cNvSpPr txBox="1"/>
            <p:nvPr/>
          </p:nvSpPr>
          <p:spPr>
            <a:xfrm>
              <a:off x="1623948" y="3125105"/>
              <a:ext cx="1764714" cy="3182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Pain VAS at Day 4</a:t>
              </a:r>
            </a:p>
          </p:txBody>
        </p:sp>
        <p:grpSp>
          <p:nvGrpSpPr>
            <p:cNvPr id="122" name="Group 121">
              <a:extLst>
                <a:ext uri="{FF2B5EF4-FFF2-40B4-BE49-F238E27FC236}">
                  <a16:creationId xmlns:a16="http://schemas.microsoft.com/office/drawing/2014/main" id="{5E29DEAA-A228-43E7-AFED-82ECE0D6B9DE}"/>
                </a:ext>
              </a:extLst>
            </p:cNvPr>
            <p:cNvGrpSpPr/>
            <p:nvPr/>
          </p:nvGrpSpPr>
          <p:grpSpPr>
            <a:xfrm>
              <a:off x="992472" y="3455288"/>
              <a:ext cx="2471415" cy="2155695"/>
              <a:chOff x="375455" y="3455288"/>
              <a:chExt cx="2471415" cy="2155695"/>
            </a:xfrm>
          </p:grpSpPr>
          <p:grpSp>
            <p:nvGrpSpPr>
              <p:cNvPr id="19" name="Group 18">
                <a:extLst>
                  <a:ext uri="{FF2B5EF4-FFF2-40B4-BE49-F238E27FC236}">
                    <a16:creationId xmlns:a16="http://schemas.microsoft.com/office/drawing/2014/main" id="{007EAD52-BF71-41BD-AB4B-2674DB8324D3}"/>
                  </a:ext>
                </a:extLst>
              </p:cNvPr>
              <p:cNvGrpSpPr/>
              <p:nvPr/>
            </p:nvGrpSpPr>
            <p:grpSpPr>
              <a:xfrm rot="16200000">
                <a:off x="1276756" y="4067307"/>
                <a:ext cx="306450" cy="79108"/>
                <a:chOff x="9864191" y="3038559"/>
                <a:chExt cx="296510" cy="79108"/>
              </a:xfrm>
            </p:grpSpPr>
            <p:cxnSp>
              <p:nvCxnSpPr>
                <p:cNvPr id="52" name="Straight Connector 51">
                  <a:extLst>
                    <a:ext uri="{FF2B5EF4-FFF2-40B4-BE49-F238E27FC236}">
                      <a16:creationId xmlns:a16="http://schemas.microsoft.com/office/drawing/2014/main" id="{EA3DBCCE-AAD9-4D5A-BB59-D1D1932EB1BE}"/>
                    </a:ext>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9FAE43-54C6-43A7-BEF0-DFF35679D4F4}"/>
                    </a:ext>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81D51CD3-8175-45A9-94AB-E1F65FCD270A}"/>
                  </a:ext>
                </a:extLst>
              </p:cNvPr>
              <p:cNvSpPr/>
              <p:nvPr/>
            </p:nvSpPr>
            <p:spPr>
              <a:xfrm>
                <a:off x="1215813" y="4190171"/>
                <a:ext cx="428336" cy="116380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EF528AD9-6E4F-473F-98DD-69E7A5D90E98}"/>
                  </a:ext>
                </a:extLst>
              </p:cNvPr>
              <p:cNvGrpSpPr/>
              <p:nvPr/>
            </p:nvGrpSpPr>
            <p:grpSpPr>
              <a:xfrm rot="16200000">
                <a:off x="2308822" y="4845404"/>
                <a:ext cx="176725" cy="79108"/>
                <a:chOff x="9864191" y="3038559"/>
                <a:chExt cx="296510" cy="79108"/>
              </a:xfrm>
            </p:grpSpPr>
            <p:cxnSp>
              <p:nvCxnSpPr>
                <p:cNvPr id="50" name="Straight Connector 49">
                  <a:extLst>
                    <a:ext uri="{FF2B5EF4-FFF2-40B4-BE49-F238E27FC236}">
                      <a16:creationId xmlns:a16="http://schemas.microsoft.com/office/drawing/2014/main" id="{E3942250-7F4E-4A52-A8DA-397567F0273D}"/>
                    </a:ext>
                  </a:extLst>
                </p:cNvPr>
                <p:cNvCxnSpPr/>
                <p:nvPr/>
              </p:nvCxnSpPr>
              <p:spPr>
                <a:xfrm>
                  <a:off x="10160701" y="3038559"/>
                  <a:ext cx="0" cy="7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A6C8CE-3720-4CD7-91C7-1A7839C93573}"/>
                    </a:ext>
                  </a:extLst>
                </p:cNvPr>
                <p:cNvCxnSpPr/>
                <p:nvPr/>
              </p:nvCxnSpPr>
              <p:spPr>
                <a:xfrm>
                  <a:off x="9864191" y="3078113"/>
                  <a:ext cx="296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7E33C14-C164-4475-96DC-67FD841D5AB7}"/>
                  </a:ext>
                </a:extLst>
              </p:cNvPr>
              <p:cNvSpPr/>
              <p:nvPr/>
            </p:nvSpPr>
            <p:spPr>
              <a:xfrm>
                <a:off x="2183016" y="4966458"/>
                <a:ext cx="428336" cy="387518"/>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34AD21E5-A81E-49E3-B33C-8A73AB3B7F0E}"/>
                  </a:ext>
                </a:extLst>
              </p:cNvPr>
              <p:cNvCxnSpPr>
                <a:cxnSpLocks/>
              </p:cNvCxnSpPr>
              <p:nvPr/>
            </p:nvCxnSpPr>
            <p:spPr bwMode="auto">
              <a:xfrm>
                <a:off x="863108" y="3548835"/>
                <a:ext cx="3712" cy="181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00DA23-C708-4DDD-B89E-A4CA78D2CEF0}"/>
                  </a:ext>
                </a:extLst>
              </p:cNvPr>
              <p:cNvCxnSpPr>
                <a:cxnSpLocks/>
              </p:cNvCxnSpPr>
              <p:nvPr/>
            </p:nvCxnSpPr>
            <p:spPr bwMode="auto">
              <a:xfrm>
                <a:off x="868289" y="5357919"/>
                <a:ext cx="1978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7A85BD2-F91B-4D04-9341-3FEAFD1B47B4}"/>
                  </a:ext>
                </a:extLst>
              </p:cNvPr>
              <p:cNvGrpSpPr/>
              <p:nvPr/>
            </p:nvGrpSpPr>
            <p:grpSpPr>
              <a:xfrm>
                <a:off x="2195311" y="5354232"/>
                <a:ext cx="404575" cy="256751"/>
                <a:chOff x="7560037" y="3924823"/>
                <a:chExt cx="468077" cy="354738"/>
              </a:xfrm>
            </p:grpSpPr>
            <p:sp>
              <p:nvSpPr>
                <p:cNvPr id="48" name="TextBox 92">
                  <a:extLst>
                    <a:ext uri="{FF2B5EF4-FFF2-40B4-BE49-F238E27FC236}">
                      <a16:creationId xmlns:a16="http://schemas.microsoft.com/office/drawing/2014/main" id="{2FC91032-3611-4B6F-B6FE-9BE5E82CA435}"/>
                    </a:ext>
                  </a:extLst>
                </p:cNvPr>
                <p:cNvSpPr txBox="1">
                  <a:spLocks noChangeArrowheads="1"/>
                </p:cNvSpPr>
                <p:nvPr/>
              </p:nvSpPr>
              <p:spPr bwMode="auto">
                <a:xfrm>
                  <a:off x="7560037" y="4084058"/>
                  <a:ext cx="468077" cy="19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4</a:t>
                  </a:r>
                </a:p>
              </p:txBody>
            </p:sp>
            <p:cxnSp>
              <p:nvCxnSpPr>
                <p:cNvPr id="49" name="Straight Connector 48">
                  <a:extLst>
                    <a:ext uri="{FF2B5EF4-FFF2-40B4-BE49-F238E27FC236}">
                      <a16:creationId xmlns:a16="http://schemas.microsoft.com/office/drawing/2014/main" id="{6A0330E7-BB07-4EE9-AEA9-E746D9F941F4}"/>
                    </a:ext>
                  </a:extLst>
                </p:cNvPr>
                <p:cNvCxnSpPr/>
                <p:nvPr/>
              </p:nvCxnSpPr>
              <p:spPr bwMode="auto">
                <a:xfrm>
                  <a:off x="7793596"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BA4E5BE-D410-4E04-A6C6-1182665C0C0D}"/>
                  </a:ext>
                </a:extLst>
              </p:cNvPr>
              <p:cNvGrpSpPr/>
              <p:nvPr/>
            </p:nvGrpSpPr>
            <p:grpSpPr>
              <a:xfrm>
                <a:off x="1223168" y="5354232"/>
                <a:ext cx="404575" cy="256751"/>
                <a:chOff x="6990664" y="3924823"/>
                <a:chExt cx="468077" cy="354738"/>
              </a:xfrm>
            </p:grpSpPr>
            <p:sp>
              <p:nvSpPr>
                <p:cNvPr id="46" name="TextBox 45">
                  <a:extLst>
                    <a:ext uri="{FF2B5EF4-FFF2-40B4-BE49-F238E27FC236}">
                      <a16:creationId xmlns:a16="http://schemas.microsoft.com/office/drawing/2014/main" id="{9B79EF34-E4BD-4B10-9A6C-BDA3914BC3A5}"/>
                    </a:ext>
                  </a:extLst>
                </p:cNvPr>
                <p:cNvSpPr txBox="1">
                  <a:spLocks noChangeArrowheads="1"/>
                </p:cNvSpPr>
                <p:nvPr/>
              </p:nvSpPr>
              <p:spPr bwMode="auto">
                <a:xfrm>
                  <a:off x="6990664" y="4084059"/>
                  <a:ext cx="468077" cy="19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0</a:t>
                  </a:r>
                </a:p>
              </p:txBody>
            </p:sp>
            <p:cxnSp>
              <p:nvCxnSpPr>
                <p:cNvPr id="47" name="Straight Connector 46">
                  <a:extLst>
                    <a:ext uri="{FF2B5EF4-FFF2-40B4-BE49-F238E27FC236}">
                      <a16:creationId xmlns:a16="http://schemas.microsoft.com/office/drawing/2014/main" id="{BAB12237-9413-48F5-A02F-C1C8A896F404}"/>
                    </a:ext>
                  </a:extLst>
                </p:cNvPr>
                <p:cNvCxnSpPr/>
                <p:nvPr/>
              </p:nvCxnSpPr>
              <p:spPr bwMode="auto">
                <a:xfrm>
                  <a:off x="7224943"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E5A13E50-C53E-4F6D-A357-56D57ADE880E}"/>
                  </a:ext>
                </a:extLst>
              </p:cNvPr>
              <p:cNvGrpSpPr/>
              <p:nvPr/>
            </p:nvGrpSpPr>
            <p:grpSpPr>
              <a:xfrm>
                <a:off x="375455" y="4533899"/>
                <a:ext cx="491365" cy="207172"/>
                <a:chOff x="6528048" y="2760614"/>
                <a:chExt cx="568489" cy="315432"/>
              </a:xfrm>
            </p:grpSpPr>
            <p:sp>
              <p:nvSpPr>
                <p:cNvPr id="44" name="TextBox 13">
                  <a:extLst>
                    <a:ext uri="{FF2B5EF4-FFF2-40B4-BE49-F238E27FC236}">
                      <a16:creationId xmlns:a16="http://schemas.microsoft.com/office/drawing/2014/main" id="{BB8CA1FE-EA13-433B-8604-9F4887F88937}"/>
                    </a:ext>
                  </a:extLst>
                </p:cNvPr>
                <p:cNvSpPr txBox="1">
                  <a:spLocks noChangeArrowheads="1"/>
                </p:cNvSpPr>
                <p:nvPr/>
              </p:nvSpPr>
              <p:spPr bwMode="auto">
                <a:xfrm>
                  <a:off x="6528048" y="2760614"/>
                  <a:ext cx="410818" cy="3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5" name="Straight Connector 44">
                  <a:extLst>
                    <a:ext uri="{FF2B5EF4-FFF2-40B4-BE49-F238E27FC236}">
                      <a16:creationId xmlns:a16="http://schemas.microsoft.com/office/drawing/2014/main" id="{B27A5A09-6FB2-4EEF-94FF-09B5D389AFB4}"/>
                    </a:ext>
                  </a:extLst>
                </p:cNvPr>
                <p:cNvCxnSpPr/>
                <p:nvPr/>
              </p:nvCxnSpPr>
              <p:spPr bwMode="auto">
                <a:xfrm flipH="1">
                  <a:off x="7013236" y="2919793"/>
                  <a:ext cx="83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805D2BA-4E9B-42E2-AB3F-5978CAE70983}"/>
                  </a:ext>
                </a:extLst>
              </p:cNvPr>
              <p:cNvGrpSpPr/>
              <p:nvPr/>
            </p:nvGrpSpPr>
            <p:grpSpPr>
              <a:xfrm>
                <a:off x="411633" y="3455288"/>
                <a:ext cx="455187" cy="188338"/>
                <a:chOff x="6566222" y="1470009"/>
                <a:chExt cx="526633" cy="286756"/>
              </a:xfrm>
            </p:grpSpPr>
            <p:sp>
              <p:nvSpPr>
                <p:cNvPr id="42" name="TextBox 29">
                  <a:extLst>
                    <a:ext uri="{FF2B5EF4-FFF2-40B4-BE49-F238E27FC236}">
                      <a16:creationId xmlns:a16="http://schemas.microsoft.com/office/drawing/2014/main" id="{589DE787-7C2C-46B6-A265-D938EC029758}"/>
                    </a:ext>
                  </a:extLst>
                </p:cNvPr>
                <p:cNvSpPr txBox="1">
                  <a:spLocks noChangeArrowheads="1"/>
                </p:cNvSpPr>
                <p:nvPr/>
              </p:nvSpPr>
              <p:spPr bwMode="auto">
                <a:xfrm>
                  <a:off x="6566222" y="1470009"/>
                  <a:ext cx="372642" cy="28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3" name="Straight Connector 42">
                  <a:extLst>
                    <a:ext uri="{FF2B5EF4-FFF2-40B4-BE49-F238E27FC236}">
                      <a16:creationId xmlns:a16="http://schemas.microsoft.com/office/drawing/2014/main" id="{0916FDAD-1519-404B-AA50-516CE57B83A9}"/>
                    </a:ext>
                  </a:extLst>
                </p:cNvPr>
                <p:cNvCxnSpPr/>
                <p:nvPr/>
              </p:nvCxnSpPr>
              <p:spPr bwMode="auto">
                <a:xfrm flipH="1">
                  <a:off x="7009554" y="1614852"/>
                  <a:ext cx="83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5C4B141-EDE8-4109-922C-587380436A17}"/>
                  </a:ext>
                </a:extLst>
              </p:cNvPr>
              <p:cNvGrpSpPr/>
              <p:nvPr/>
            </p:nvGrpSpPr>
            <p:grpSpPr>
              <a:xfrm>
                <a:off x="411634" y="4171223"/>
                <a:ext cx="455186" cy="207172"/>
                <a:chOff x="6566223" y="2115452"/>
                <a:chExt cx="526632" cy="315432"/>
              </a:xfrm>
            </p:grpSpPr>
            <p:sp>
              <p:nvSpPr>
                <p:cNvPr id="40" name="TextBox 74">
                  <a:extLst>
                    <a:ext uri="{FF2B5EF4-FFF2-40B4-BE49-F238E27FC236}">
                      <a16:creationId xmlns:a16="http://schemas.microsoft.com/office/drawing/2014/main" id="{D25F9DEF-AF59-4FE7-B753-7F4A36D3F2AA}"/>
                    </a:ext>
                  </a:extLst>
                </p:cNvPr>
                <p:cNvSpPr txBox="1">
                  <a:spLocks noChangeArrowheads="1"/>
                </p:cNvSpPr>
                <p:nvPr/>
              </p:nvSpPr>
              <p:spPr bwMode="auto">
                <a:xfrm>
                  <a:off x="6566223" y="2115452"/>
                  <a:ext cx="372642" cy="3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cxnSp>
              <p:nvCxnSpPr>
                <p:cNvPr id="41" name="Straight Connector 40">
                  <a:extLst>
                    <a:ext uri="{FF2B5EF4-FFF2-40B4-BE49-F238E27FC236}">
                      <a16:creationId xmlns:a16="http://schemas.microsoft.com/office/drawing/2014/main" id="{A40DC1A0-CB3B-49FD-B81E-A3164821F7FA}"/>
                    </a:ext>
                  </a:extLst>
                </p:cNvPr>
                <p:cNvCxnSpPr/>
                <p:nvPr/>
              </p:nvCxnSpPr>
              <p:spPr bwMode="auto">
                <a:xfrm flipH="1">
                  <a:off x="7009554" y="2274631"/>
                  <a:ext cx="83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BB727C9-4356-428F-8D19-6ED221C43C0C}"/>
                  </a:ext>
                </a:extLst>
              </p:cNvPr>
              <p:cNvGrpSpPr/>
              <p:nvPr/>
            </p:nvGrpSpPr>
            <p:grpSpPr>
              <a:xfrm>
                <a:off x="421417" y="4896574"/>
                <a:ext cx="445403" cy="207172"/>
                <a:chOff x="6581224" y="3427389"/>
                <a:chExt cx="515313" cy="315432"/>
              </a:xfrm>
            </p:grpSpPr>
            <p:sp>
              <p:nvSpPr>
                <p:cNvPr id="38" name="TextBox 83">
                  <a:extLst>
                    <a:ext uri="{FF2B5EF4-FFF2-40B4-BE49-F238E27FC236}">
                      <a16:creationId xmlns:a16="http://schemas.microsoft.com/office/drawing/2014/main" id="{AF713FC3-5B9C-4F9B-9D3F-9F4DA58DAE9C}"/>
                    </a:ext>
                  </a:extLst>
                </p:cNvPr>
                <p:cNvSpPr txBox="1">
                  <a:spLocks noChangeArrowheads="1"/>
                </p:cNvSpPr>
                <p:nvPr/>
              </p:nvSpPr>
              <p:spPr bwMode="auto">
                <a:xfrm>
                  <a:off x="6581224" y="3427389"/>
                  <a:ext cx="357640" cy="3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cxnSp>
              <p:nvCxnSpPr>
                <p:cNvPr id="39" name="Straight Connector 38">
                  <a:extLst>
                    <a:ext uri="{FF2B5EF4-FFF2-40B4-BE49-F238E27FC236}">
                      <a16:creationId xmlns:a16="http://schemas.microsoft.com/office/drawing/2014/main" id="{AF312F86-C361-47EE-ADC8-DC96E11AD236}"/>
                    </a:ext>
                  </a:extLst>
                </p:cNvPr>
                <p:cNvCxnSpPr/>
                <p:nvPr/>
              </p:nvCxnSpPr>
              <p:spPr bwMode="auto">
                <a:xfrm flipH="1">
                  <a:off x="7013236" y="3586570"/>
                  <a:ext cx="83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9C5AF19-F775-4BB5-96A9-1449C92DAECD}"/>
                  </a:ext>
                </a:extLst>
              </p:cNvPr>
              <p:cNvGrpSpPr/>
              <p:nvPr/>
            </p:nvGrpSpPr>
            <p:grpSpPr>
              <a:xfrm>
                <a:off x="399994" y="5252811"/>
                <a:ext cx="466826" cy="207172"/>
                <a:chOff x="6561488" y="4053281"/>
                <a:chExt cx="540100" cy="346977"/>
              </a:xfrm>
            </p:grpSpPr>
            <p:sp>
              <p:nvSpPr>
                <p:cNvPr id="36" name="TextBox 85">
                  <a:extLst>
                    <a:ext uri="{FF2B5EF4-FFF2-40B4-BE49-F238E27FC236}">
                      <a16:creationId xmlns:a16="http://schemas.microsoft.com/office/drawing/2014/main" id="{064494D7-3C24-4136-A6F3-9F6D33864934}"/>
                    </a:ext>
                  </a:extLst>
                </p:cNvPr>
                <p:cNvSpPr txBox="1">
                  <a:spLocks noChangeArrowheads="1"/>
                </p:cNvSpPr>
                <p:nvPr/>
              </p:nvSpPr>
              <p:spPr bwMode="auto">
                <a:xfrm>
                  <a:off x="6561488" y="4053281"/>
                  <a:ext cx="377376"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37" name="Straight Connector 36">
                  <a:extLst>
                    <a:ext uri="{FF2B5EF4-FFF2-40B4-BE49-F238E27FC236}">
                      <a16:creationId xmlns:a16="http://schemas.microsoft.com/office/drawing/2014/main" id="{556E6AE4-AFEC-4665-98C4-6F897C82FB01}"/>
                    </a:ext>
                  </a:extLst>
                </p:cNvPr>
                <p:cNvCxnSpPr/>
                <p:nvPr/>
              </p:nvCxnSpPr>
              <p:spPr bwMode="auto">
                <a:xfrm flipH="1">
                  <a:off x="7013235" y="4228232"/>
                  <a:ext cx="88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F44F430-757F-4B0A-963F-7CEEB6D051BD}"/>
                  </a:ext>
                </a:extLst>
              </p:cNvPr>
              <p:cNvGrpSpPr/>
              <p:nvPr/>
            </p:nvGrpSpPr>
            <p:grpSpPr>
              <a:xfrm>
                <a:off x="411633" y="3808547"/>
                <a:ext cx="455187" cy="207172"/>
                <a:chOff x="6566222" y="1455671"/>
                <a:chExt cx="526633" cy="315432"/>
              </a:xfrm>
            </p:grpSpPr>
            <p:sp>
              <p:nvSpPr>
                <p:cNvPr id="34" name="TextBox 29">
                  <a:extLst>
                    <a:ext uri="{FF2B5EF4-FFF2-40B4-BE49-F238E27FC236}">
                      <a16:creationId xmlns:a16="http://schemas.microsoft.com/office/drawing/2014/main" id="{2EFE0723-FE4E-4790-B7E7-D8293BE1062C}"/>
                    </a:ext>
                  </a:extLst>
                </p:cNvPr>
                <p:cNvSpPr txBox="1">
                  <a:spLocks noChangeArrowheads="1"/>
                </p:cNvSpPr>
                <p:nvPr/>
              </p:nvSpPr>
              <p:spPr bwMode="auto">
                <a:xfrm>
                  <a:off x="6566222" y="1455671"/>
                  <a:ext cx="372642" cy="3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6A992CE7-9700-4D9E-8CD9-C4FC2E0702C9}"/>
                    </a:ext>
                  </a:extLst>
                </p:cNvPr>
                <p:cNvCxnSpPr/>
                <p:nvPr/>
              </p:nvCxnSpPr>
              <p:spPr bwMode="auto">
                <a:xfrm flipH="1">
                  <a:off x="7009554" y="1614852"/>
                  <a:ext cx="83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B1A1BDD7-D3EF-4240-9292-5A0A694E9FF2}"/>
                  </a:ext>
                </a:extLst>
              </p:cNvPr>
              <p:cNvSpPr txBox="1"/>
              <p:nvPr/>
            </p:nvSpPr>
            <p:spPr>
              <a:xfrm>
                <a:off x="2262416" y="4533136"/>
                <a:ext cx="2744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t>
                </a:r>
              </a:p>
            </p:txBody>
          </p:sp>
        </p:grpSp>
      </p:grpSp>
      <p:grpSp>
        <p:nvGrpSpPr>
          <p:cNvPr id="190" name="Group 189">
            <a:extLst>
              <a:ext uri="{FF2B5EF4-FFF2-40B4-BE49-F238E27FC236}">
                <a16:creationId xmlns:a16="http://schemas.microsoft.com/office/drawing/2014/main" id="{196BDC0A-86AA-4B14-A11A-E11E441F2BD8}"/>
              </a:ext>
            </a:extLst>
          </p:cNvPr>
          <p:cNvGrpSpPr/>
          <p:nvPr/>
        </p:nvGrpSpPr>
        <p:grpSpPr>
          <a:xfrm>
            <a:off x="3844465" y="3037483"/>
            <a:ext cx="3363576" cy="2407741"/>
            <a:chOff x="3903492" y="3121039"/>
            <a:chExt cx="3363576" cy="2489945"/>
          </a:xfrm>
        </p:grpSpPr>
        <p:sp>
          <p:nvSpPr>
            <p:cNvPr id="14" name="TextBox 13">
              <a:extLst>
                <a:ext uri="{FF2B5EF4-FFF2-40B4-BE49-F238E27FC236}">
                  <a16:creationId xmlns:a16="http://schemas.microsoft.com/office/drawing/2014/main" id="{774C0A3E-DBAF-42D3-B6F9-F75FE6ACB3CE}"/>
                </a:ext>
              </a:extLst>
            </p:cNvPr>
            <p:cNvSpPr txBox="1"/>
            <p:nvPr/>
          </p:nvSpPr>
          <p:spPr>
            <a:xfrm>
              <a:off x="5032393" y="3121039"/>
              <a:ext cx="16578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TJC/SJC at Day 4</a:t>
              </a:r>
            </a:p>
          </p:txBody>
        </p:sp>
        <p:grpSp>
          <p:nvGrpSpPr>
            <p:cNvPr id="121" name="Group 120">
              <a:extLst>
                <a:ext uri="{FF2B5EF4-FFF2-40B4-BE49-F238E27FC236}">
                  <a16:creationId xmlns:a16="http://schemas.microsoft.com/office/drawing/2014/main" id="{3D568F29-4D6A-46CE-8324-E3CB88E221DE}"/>
                </a:ext>
              </a:extLst>
            </p:cNvPr>
            <p:cNvGrpSpPr/>
            <p:nvPr/>
          </p:nvGrpSpPr>
          <p:grpSpPr>
            <a:xfrm>
              <a:off x="3903492" y="3455288"/>
              <a:ext cx="3363576" cy="2155696"/>
              <a:chOff x="3903492" y="3455288"/>
              <a:chExt cx="3363576" cy="2155696"/>
            </a:xfrm>
          </p:grpSpPr>
          <p:grpSp>
            <p:nvGrpSpPr>
              <p:cNvPr id="58" name="Group 57">
                <a:extLst>
                  <a:ext uri="{FF2B5EF4-FFF2-40B4-BE49-F238E27FC236}">
                    <a16:creationId xmlns:a16="http://schemas.microsoft.com/office/drawing/2014/main" id="{19B56186-7868-42D7-932B-9E38A63B48E1}"/>
                  </a:ext>
                </a:extLst>
              </p:cNvPr>
              <p:cNvGrpSpPr/>
              <p:nvPr/>
            </p:nvGrpSpPr>
            <p:grpSpPr>
              <a:xfrm>
                <a:off x="4807257" y="3729068"/>
                <a:ext cx="428336" cy="1624909"/>
                <a:chOff x="4757234" y="3900488"/>
                <a:chExt cx="428336" cy="1624909"/>
              </a:xfrm>
            </p:grpSpPr>
            <p:grpSp>
              <p:nvGrpSpPr>
                <p:cNvPr id="117" name="Group 116">
                  <a:extLst>
                    <a:ext uri="{FF2B5EF4-FFF2-40B4-BE49-F238E27FC236}">
                      <a16:creationId xmlns:a16="http://schemas.microsoft.com/office/drawing/2014/main" id="{050AD10F-2E4A-4AB6-BD42-5D6EB888148B}"/>
                    </a:ext>
                  </a:extLst>
                </p:cNvPr>
                <p:cNvGrpSpPr/>
                <p:nvPr/>
              </p:nvGrpSpPr>
              <p:grpSpPr>
                <a:xfrm rot="16200000">
                  <a:off x="4705892" y="4126444"/>
                  <a:ext cx="531019" cy="79108"/>
                  <a:chOff x="9864191" y="3038559"/>
                  <a:chExt cx="296510" cy="79108"/>
                </a:xfrm>
                <a:solidFill>
                  <a:schemeClr val="accent2"/>
                </a:solidFill>
              </p:grpSpPr>
              <p:cxnSp>
                <p:nvCxnSpPr>
                  <p:cNvPr id="119" name="Straight Connector 118">
                    <a:extLst>
                      <a:ext uri="{FF2B5EF4-FFF2-40B4-BE49-F238E27FC236}">
                        <a16:creationId xmlns:a16="http://schemas.microsoft.com/office/drawing/2014/main" id="{914B5C10-7C6E-464B-AF5C-05FA80C3CF44}"/>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4A5B381-0849-4C9D-B4C5-26424E1AA36D}"/>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Rectangle 117">
                  <a:extLst>
                    <a:ext uri="{FF2B5EF4-FFF2-40B4-BE49-F238E27FC236}">
                      <a16:creationId xmlns:a16="http://schemas.microsoft.com/office/drawing/2014/main" id="{AC4B6F9F-51E4-4258-8C34-4EBD1F5B0EE4}"/>
                    </a:ext>
                  </a:extLst>
                </p:cNvPr>
                <p:cNvSpPr/>
                <p:nvPr/>
              </p:nvSpPr>
              <p:spPr>
                <a:xfrm>
                  <a:off x="4757234" y="4393324"/>
                  <a:ext cx="428336" cy="113207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59" name="Straight Connector 58">
                <a:extLst>
                  <a:ext uri="{FF2B5EF4-FFF2-40B4-BE49-F238E27FC236}">
                    <a16:creationId xmlns:a16="http://schemas.microsoft.com/office/drawing/2014/main" id="{94943BC8-C212-4A42-8835-B4E85ACB2511}"/>
                  </a:ext>
                </a:extLst>
              </p:cNvPr>
              <p:cNvCxnSpPr>
                <a:cxnSpLocks/>
              </p:cNvCxnSpPr>
              <p:nvPr/>
            </p:nvCxnSpPr>
            <p:spPr bwMode="auto">
              <a:xfrm>
                <a:off x="4534348" y="3548836"/>
                <a:ext cx="4991" cy="181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A4B8BD2-6F9F-474B-8221-161E1DD28B88}"/>
                  </a:ext>
                </a:extLst>
              </p:cNvPr>
              <p:cNvCxnSpPr>
                <a:cxnSpLocks/>
              </p:cNvCxnSpPr>
              <p:nvPr/>
            </p:nvCxnSpPr>
            <p:spPr bwMode="auto">
              <a:xfrm>
                <a:off x="4533185" y="5357920"/>
                <a:ext cx="2660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EC304C5-CA8E-4B20-917A-4A870FB4DA10}"/>
                  </a:ext>
                </a:extLst>
              </p:cNvPr>
              <p:cNvGrpSpPr/>
              <p:nvPr/>
            </p:nvGrpSpPr>
            <p:grpSpPr>
              <a:xfrm>
                <a:off x="6271685" y="5354233"/>
                <a:ext cx="543963" cy="256751"/>
                <a:chOff x="7560037" y="3924823"/>
                <a:chExt cx="468077" cy="354738"/>
              </a:xfrm>
            </p:grpSpPr>
            <p:sp>
              <p:nvSpPr>
                <p:cNvPr id="115" name="TextBox 92">
                  <a:extLst>
                    <a:ext uri="{FF2B5EF4-FFF2-40B4-BE49-F238E27FC236}">
                      <a16:creationId xmlns:a16="http://schemas.microsoft.com/office/drawing/2014/main" id="{1DE2A3FC-EF6B-45A1-8ED2-234B41B622CB}"/>
                    </a:ext>
                  </a:extLst>
                </p:cNvPr>
                <p:cNvSpPr txBox="1">
                  <a:spLocks noChangeArrowheads="1"/>
                </p:cNvSpPr>
                <p:nvPr/>
              </p:nvSpPr>
              <p:spPr bwMode="auto">
                <a:xfrm>
                  <a:off x="7560037" y="4084058"/>
                  <a:ext cx="468077" cy="19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4</a:t>
                  </a:r>
                </a:p>
              </p:txBody>
            </p:sp>
            <p:cxnSp>
              <p:nvCxnSpPr>
                <p:cNvPr id="116" name="Straight Connector 115">
                  <a:extLst>
                    <a:ext uri="{FF2B5EF4-FFF2-40B4-BE49-F238E27FC236}">
                      <a16:creationId xmlns:a16="http://schemas.microsoft.com/office/drawing/2014/main" id="{02160FFE-B0F5-45FA-913D-D9769AFA96DE}"/>
                    </a:ext>
                  </a:extLst>
                </p:cNvPr>
                <p:cNvCxnSpPr/>
                <p:nvPr/>
              </p:nvCxnSpPr>
              <p:spPr bwMode="auto">
                <a:xfrm>
                  <a:off x="7793596"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1978196-215D-49E8-80D2-9935704AE5A4}"/>
                  </a:ext>
                </a:extLst>
              </p:cNvPr>
              <p:cNvGrpSpPr/>
              <p:nvPr/>
            </p:nvGrpSpPr>
            <p:grpSpPr>
              <a:xfrm>
                <a:off x="4964610" y="5354233"/>
                <a:ext cx="543963" cy="256751"/>
                <a:chOff x="6990664" y="3924823"/>
                <a:chExt cx="468077" cy="354738"/>
              </a:xfrm>
            </p:grpSpPr>
            <p:sp>
              <p:nvSpPr>
                <p:cNvPr id="113" name="TextBox 112">
                  <a:extLst>
                    <a:ext uri="{FF2B5EF4-FFF2-40B4-BE49-F238E27FC236}">
                      <a16:creationId xmlns:a16="http://schemas.microsoft.com/office/drawing/2014/main" id="{40CCE8FD-92B4-4D9F-942A-211010C208CF}"/>
                    </a:ext>
                  </a:extLst>
                </p:cNvPr>
                <p:cNvSpPr txBox="1">
                  <a:spLocks noChangeArrowheads="1"/>
                </p:cNvSpPr>
                <p:nvPr/>
              </p:nvSpPr>
              <p:spPr bwMode="auto">
                <a:xfrm>
                  <a:off x="6990664" y="4084059"/>
                  <a:ext cx="468077" cy="19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0</a:t>
                  </a:r>
                </a:p>
              </p:txBody>
            </p:sp>
            <p:cxnSp>
              <p:nvCxnSpPr>
                <p:cNvPr id="114" name="Straight Connector 113">
                  <a:extLst>
                    <a:ext uri="{FF2B5EF4-FFF2-40B4-BE49-F238E27FC236}">
                      <a16:creationId xmlns:a16="http://schemas.microsoft.com/office/drawing/2014/main" id="{FB359B1C-ADF2-45E9-9A55-7D8A742B6223}"/>
                    </a:ext>
                  </a:extLst>
                </p:cNvPr>
                <p:cNvCxnSpPr/>
                <p:nvPr/>
              </p:nvCxnSpPr>
              <p:spPr bwMode="auto">
                <a:xfrm>
                  <a:off x="7224943"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3A17AC3-049E-492D-B803-F08601DC1015}"/>
                  </a:ext>
                </a:extLst>
              </p:cNvPr>
              <p:cNvGrpSpPr/>
              <p:nvPr/>
            </p:nvGrpSpPr>
            <p:grpSpPr>
              <a:xfrm>
                <a:off x="3903492" y="4453913"/>
                <a:ext cx="635847" cy="215444"/>
                <a:chOff x="6528048" y="2666336"/>
                <a:chExt cx="547143" cy="328027"/>
              </a:xfrm>
            </p:grpSpPr>
            <p:sp>
              <p:nvSpPr>
                <p:cNvPr id="111" name="TextBox 13">
                  <a:extLst>
                    <a:ext uri="{FF2B5EF4-FFF2-40B4-BE49-F238E27FC236}">
                      <a16:creationId xmlns:a16="http://schemas.microsoft.com/office/drawing/2014/main" id="{1B1E4984-436D-48D6-888C-1A9B32274859}"/>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2" name="Straight Connector 111">
                  <a:extLst>
                    <a:ext uri="{FF2B5EF4-FFF2-40B4-BE49-F238E27FC236}">
                      <a16:creationId xmlns:a16="http://schemas.microsoft.com/office/drawing/2014/main" id="{B7C0F434-2050-49C2-BB0B-1978E9A2D3D2}"/>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A5CA8CE5-AFB8-4FD2-B8A3-F5563E8D5DB1}"/>
                  </a:ext>
                </a:extLst>
              </p:cNvPr>
              <p:cNvGrpSpPr/>
              <p:nvPr/>
            </p:nvGrpSpPr>
            <p:grpSpPr>
              <a:xfrm>
                <a:off x="3952132" y="3455288"/>
                <a:ext cx="587207" cy="215444"/>
                <a:chOff x="6566222" y="1470009"/>
                <a:chExt cx="505288" cy="328027"/>
              </a:xfrm>
            </p:grpSpPr>
            <p:sp>
              <p:nvSpPr>
                <p:cNvPr id="109" name="TextBox 29">
                  <a:extLst>
                    <a:ext uri="{FF2B5EF4-FFF2-40B4-BE49-F238E27FC236}">
                      <a16:creationId xmlns:a16="http://schemas.microsoft.com/office/drawing/2014/main" id="{425E29C4-8471-4CCB-87E6-A74BF5E42E1B}"/>
                    </a:ext>
                  </a:extLst>
                </p:cNvPr>
                <p:cNvSpPr txBox="1">
                  <a:spLocks noChangeArrowheads="1"/>
                </p:cNvSpPr>
                <p:nvPr/>
              </p:nvSpPr>
              <p:spPr bwMode="auto">
                <a:xfrm>
                  <a:off x="6566222" y="1470009"/>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id="{83A850C9-4658-4EDD-A684-74C630B36239}"/>
                    </a:ext>
                  </a:extLst>
                </p:cNvPr>
                <p:cNvCxnSpPr/>
                <p:nvPr/>
              </p:nvCxnSpPr>
              <p:spPr bwMode="auto">
                <a:xfrm flipH="1">
                  <a:off x="7009554" y="1614852"/>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CD7A53C6-8A95-4EFA-AF81-6DF28C49FBB0}"/>
                  </a:ext>
                </a:extLst>
              </p:cNvPr>
              <p:cNvGrpSpPr/>
              <p:nvPr/>
            </p:nvGrpSpPr>
            <p:grpSpPr>
              <a:xfrm>
                <a:off x="3952134" y="4054463"/>
                <a:ext cx="587205" cy="215444"/>
                <a:chOff x="6566223" y="1958342"/>
                <a:chExt cx="505287" cy="328027"/>
              </a:xfrm>
            </p:grpSpPr>
            <p:sp>
              <p:nvSpPr>
                <p:cNvPr id="107" name="TextBox 74">
                  <a:extLst>
                    <a:ext uri="{FF2B5EF4-FFF2-40B4-BE49-F238E27FC236}">
                      <a16:creationId xmlns:a16="http://schemas.microsoft.com/office/drawing/2014/main" id="{EEF0D4E3-5DCA-4F0A-B32E-59FBDE8D1342}"/>
                    </a:ext>
                  </a:extLst>
                </p:cNvPr>
                <p:cNvSpPr txBox="1">
                  <a:spLocks noChangeArrowheads="1"/>
                </p:cNvSpPr>
                <p:nvPr/>
              </p:nvSpPr>
              <p:spPr bwMode="auto">
                <a:xfrm>
                  <a:off x="6566223" y="1958342"/>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08" name="Straight Connector 107">
                  <a:extLst>
                    <a:ext uri="{FF2B5EF4-FFF2-40B4-BE49-F238E27FC236}">
                      <a16:creationId xmlns:a16="http://schemas.microsoft.com/office/drawing/2014/main" id="{3F0180E8-807A-4FD5-8AF1-EA7A69DC20AD}"/>
                    </a:ext>
                  </a:extLst>
                </p:cNvPr>
                <p:cNvCxnSpPr/>
                <p:nvPr/>
              </p:nvCxnSpPr>
              <p:spPr bwMode="auto">
                <a:xfrm flipH="1">
                  <a:off x="7009554" y="2117521"/>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2A1DB46-8E31-4C16-A0B8-EC3A5907DE92}"/>
                  </a:ext>
                </a:extLst>
              </p:cNvPr>
              <p:cNvGrpSpPr/>
              <p:nvPr/>
            </p:nvGrpSpPr>
            <p:grpSpPr>
              <a:xfrm>
                <a:off x="3965290" y="4853363"/>
                <a:ext cx="574049" cy="215444"/>
                <a:chOff x="6581224" y="3386289"/>
                <a:chExt cx="493967" cy="328027"/>
              </a:xfrm>
            </p:grpSpPr>
            <p:sp>
              <p:nvSpPr>
                <p:cNvPr id="105" name="TextBox 83">
                  <a:extLst>
                    <a:ext uri="{FF2B5EF4-FFF2-40B4-BE49-F238E27FC236}">
                      <a16:creationId xmlns:a16="http://schemas.microsoft.com/office/drawing/2014/main" id="{F4D5F8DC-79D0-4ABB-B2C4-CBB19A45387D}"/>
                    </a:ext>
                  </a:extLst>
                </p:cNvPr>
                <p:cNvSpPr txBox="1">
                  <a:spLocks noChangeArrowheads="1"/>
                </p:cNvSpPr>
                <p:nvPr/>
              </p:nvSpPr>
              <p:spPr bwMode="auto">
                <a:xfrm>
                  <a:off x="6581224" y="3386289"/>
                  <a:ext cx="357640"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106" name="Straight Connector 105">
                  <a:extLst>
                    <a:ext uri="{FF2B5EF4-FFF2-40B4-BE49-F238E27FC236}">
                      <a16:creationId xmlns:a16="http://schemas.microsoft.com/office/drawing/2014/main" id="{2CDA25C2-74EB-4761-A589-DF95A4D17933}"/>
                    </a:ext>
                  </a:extLst>
                </p:cNvPr>
                <p:cNvCxnSpPr/>
                <p:nvPr/>
              </p:nvCxnSpPr>
              <p:spPr bwMode="auto">
                <a:xfrm flipH="1">
                  <a:off x="7013235" y="3545468"/>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FC52412B-66D3-4B9C-AFC6-CA69A7F341C6}"/>
                  </a:ext>
                </a:extLst>
              </p:cNvPr>
              <p:cNvGrpSpPr/>
              <p:nvPr/>
            </p:nvGrpSpPr>
            <p:grpSpPr>
              <a:xfrm>
                <a:off x="3942351" y="5252812"/>
                <a:ext cx="596988" cy="207172"/>
                <a:chOff x="6563538" y="4053281"/>
                <a:chExt cx="513706" cy="346977"/>
              </a:xfrm>
            </p:grpSpPr>
            <p:sp>
              <p:nvSpPr>
                <p:cNvPr id="103" name="TextBox 85">
                  <a:extLst>
                    <a:ext uri="{FF2B5EF4-FFF2-40B4-BE49-F238E27FC236}">
                      <a16:creationId xmlns:a16="http://schemas.microsoft.com/office/drawing/2014/main" id="{27529652-3421-4E49-B16C-B9B51ACBAD8B}"/>
                    </a:ext>
                  </a:extLst>
                </p:cNvPr>
                <p:cNvSpPr txBox="1">
                  <a:spLocks noChangeArrowheads="1"/>
                </p:cNvSpPr>
                <p:nvPr/>
              </p:nvSpPr>
              <p:spPr bwMode="auto">
                <a:xfrm>
                  <a:off x="6563538" y="4053281"/>
                  <a:ext cx="377376"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04" name="Straight Connector 103">
                  <a:extLst>
                    <a:ext uri="{FF2B5EF4-FFF2-40B4-BE49-F238E27FC236}">
                      <a16:creationId xmlns:a16="http://schemas.microsoft.com/office/drawing/2014/main" id="{5C0F5B2C-2A8F-4DF1-88AB-28684198B7D5}"/>
                    </a:ext>
                  </a:extLst>
                </p:cNvPr>
                <p:cNvCxnSpPr/>
                <p:nvPr/>
              </p:nvCxnSpPr>
              <p:spPr bwMode="auto">
                <a:xfrm flipH="1">
                  <a:off x="7015288" y="4228232"/>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3D3B2A2E-60BF-40C3-93FA-F8E23FD8DC26}"/>
                  </a:ext>
                </a:extLst>
              </p:cNvPr>
              <p:cNvGrpSpPr/>
              <p:nvPr/>
            </p:nvGrpSpPr>
            <p:grpSpPr>
              <a:xfrm>
                <a:off x="3952132" y="3655013"/>
                <a:ext cx="587207" cy="215444"/>
                <a:chOff x="6566222" y="1257449"/>
                <a:chExt cx="505288" cy="328027"/>
              </a:xfrm>
            </p:grpSpPr>
            <p:sp>
              <p:nvSpPr>
                <p:cNvPr id="101" name="TextBox 29">
                  <a:extLst>
                    <a:ext uri="{FF2B5EF4-FFF2-40B4-BE49-F238E27FC236}">
                      <a16:creationId xmlns:a16="http://schemas.microsoft.com/office/drawing/2014/main" id="{2F106E85-8083-4A79-B42E-4113594BA1F7}"/>
                    </a:ext>
                  </a:extLst>
                </p:cNvPr>
                <p:cNvSpPr txBox="1">
                  <a:spLocks noChangeArrowheads="1"/>
                </p:cNvSpPr>
                <p:nvPr/>
              </p:nvSpPr>
              <p:spPr bwMode="auto">
                <a:xfrm>
                  <a:off x="6566222" y="1257449"/>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02" name="Straight Connector 101">
                  <a:extLst>
                    <a:ext uri="{FF2B5EF4-FFF2-40B4-BE49-F238E27FC236}">
                      <a16:creationId xmlns:a16="http://schemas.microsoft.com/office/drawing/2014/main" id="{09D859F4-98D8-4702-A7B9-99B9DFDDFDA0}"/>
                    </a:ext>
                  </a:extLst>
                </p:cNvPr>
                <p:cNvCxnSpPr/>
                <p:nvPr/>
              </p:nvCxnSpPr>
              <p:spPr bwMode="auto">
                <a:xfrm flipH="1">
                  <a:off x="7009554" y="1416630"/>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8A85858-9229-4068-A08D-080630F5A89F}"/>
                  </a:ext>
                </a:extLst>
              </p:cNvPr>
              <p:cNvGrpSpPr/>
              <p:nvPr/>
            </p:nvGrpSpPr>
            <p:grpSpPr>
              <a:xfrm>
                <a:off x="3952134" y="3854738"/>
                <a:ext cx="587205" cy="215444"/>
                <a:chOff x="6566223" y="1958342"/>
                <a:chExt cx="505287" cy="328027"/>
              </a:xfrm>
            </p:grpSpPr>
            <p:sp>
              <p:nvSpPr>
                <p:cNvPr id="99" name="TextBox 74">
                  <a:extLst>
                    <a:ext uri="{FF2B5EF4-FFF2-40B4-BE49-F238E27FC236}">
                      <a16:creationId xmlns:a16="http://schemas.microsoft.com/office/drawing/2014/main" id="{AE4063AA-494C-4721-9EF5-9CED701CC3EB}"/>
                    </a:ext>
                  </a:extLst>
                </p:cNvPr>
                <p:cNvSpPr txBox="1">
                  <a:spLocks noChangeArrowheads="1"/>
                </p:cNvSpPr>
                <p:nvPr/>
              </p:nvSpPr>
              <p:spPr bwMode="auto">
                <a:xfrm>
                  <a:off x="6566223" y="1958342"/>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100" name="Straight Connector 99">
                  <a:extLst>
                    <a:ext uri="{FF2B5EF4-FFF2-40B4-BE49-F238E27FC236}">
                      <a16:creationId xmlns:a16="http://schemas.microsoft.com/office/drawing/2014/main" id="{8F8C6E84-7ADA-4DE7-9A84-464BB265AB46}"/>
                    </a:ext>
                  </a:extLst>
                </p:cNvPr>
                <p:cNvCxnSpPr/>
                <p:nvPr/>
              </p:nvCxnSpPr>
              <p:spPr bwMode="auto">
                <a:xfrm flipH="1">
                  <a:off x="7009554" y="2117521"/>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9EE92347-1C3C-43E8-B99E-AA3FB9C5F9BF}"/>
                  </a:ext>
                </a:extLst>
              </p:cNvPr>
              <p:cNvGrpSpPr/>
              <p:nvPr/>
            </p:nvGrpSpPr>
            <p:grpSpPr>
              <a:xfrm>
                <a:off x="3903492" y="4254188"/>
                <a:ext cx="635847" cy="215444"/>
                <a:chOff x="6528048" y="2666336"/>
                <a:chExt cx="547143" cy="328027"/>
              </a:xfrm>
            </p:grpSpPr>
            <p:sp>
              <p:nvSpPr>
                <p:cNvPr id="97" name="TextBox 13">
                  <a:extLst>
                    <a:ext uri="{FF2B5EF4-FFF2-40B4-BE49-F238E27FC236}">
                      <a16:creationId xmlns:a16="http://schemas.microsoft.com/office/drawing/2014/main" id="{08C72609-2153-4B91-9FF0-16D1169F6443}"/>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8" name="Straight Connector 97">
                  <a:extLst>
                    <a:ext uri="{FF2B5EF4-FFF2-40B4-BE49-F238E27FC236}">
                      <a16:creationId xmlns:a16="http://schemas.microsoft.com/office/drawing/2014/main" id="{D2FB6BD5-F406-4BFB-AAC2-0030F7C7258A}"/>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FBAC9985-7F74-4C28-BA46-9E73CADCF891}"/>
                  </a:ext>
                </a:extLst>
              </p:cNvPr>
              <p:cNvGrpSpPr/>
              <p:nvPr/>
            </p:nvGrpSpPr>
            <p:grpSpPr>
              <a:xfrm>
                <a:off x="3903492" y="4653638"/>
                <a:ext cx="635847" cy="215444"/>
                <a:chOff x="6528048" y="2666336"/>
                <a:chExt cx="547143" cy="328027"/>
              </a:xfrm>
            </p:grpSpPr>
            <p:sp>
              <p:nvSpPr>
                <p:cNvPr id="95" name="TextBox 13">
                  <a:extLst>
                    <a:ext uri="{FF2B5EF4-FFF2-40B4-BE49-F238E27FC236}">
                      <a16:creationId xmlns:a16="http://schemas.microsoft.com/office/drawing/2014/main" id="{6F35769E-5C39-4763-9C31-245060A26238}"/>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6" name="Straight Connector 95">
                  <a:extLst>
                    <a:ext uri="{FF2B5EF4-FFF2-40B4-BE49-F238E27FC236}">
                      <a16:creationId xmlns:a16="http://schemas.microsoft.com/office/drawing/2014/main" id="{B617729C-CF3D-480B-8B02-7153C81E1968}"/>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F7FFBC47-9E01-44EB-BFA7-B49BF30DE507}"/>
                  </a:ext>
                </a:extLst>
              </p:cNvPr>
              <p:cNvGrpSpPr/>
              <p:nvPr/>
            </p:nvGrpSpPr>
            <p:grpSpPr>
              <a:xfrm>
                <a:off x="3903492" y="5053088"/>
                <a:ext cx="635847" cy="215444"/>
                <a:chOff x="6528048" y="2666336"/>
                <a:chExt cx="547143" cy="328027"/>
              </a:xfrm>
            </p:grpSpPr>
            <p:sp>
              <p:nvSpPr>
                <p:cNvPr id="93" name="TextBox 13">
                  <a:extLst>
                    <a:ext uri="{FF2B5EF4-FFF2-40B4-BE49-F238E27FC236}">
                      <a16:creationId xmlns:a16="http://schemas.microsoft.com/office/drawing/2014/main" id="{4C49E19C-867C-4DB8-ABD5-975468726F5E}"/>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4" name="Straight Connector 93">
                  <a:extLst>
                    <a:ext uri="{FF2B5EF4-FFF2-40B4-BE49-F238E27FC236}">
                      <a16:creationId xmlns:a16="http://schemas.microsoft.com/office/drawing/2014/main" id="{E699844A-C73D-40D6-96BF-E9F6B8B358E6}"/>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3FFF0E2-22EB-43F7-9C4A-BE0F78DC3B24}"/>
                  </a:ext>
                </a:extLst>
              </p:cNvPr>
              <p:cNvGrpSpPr/>
              <p:nvPr/>
            </p:nvGrpSpPr>
            <p:grpSpPr>
              <a:xfrm>
                <a:off x="5235208" y="4332317"/>
                <a:ext cx="428336" cy="1021660"/>
                <a:chOff x="5185185" y="4503737"/>
                <a:chExt cx="428336" cy="1021660"/>
              </a:xfrm>
            </p:grpSpPr>
            <p:grpSp>
              <p:nvGrpSpPr>
                <p:cNvPr id="89" name="Group 88">
                  <a:extLst>
                    <a:ext uri="{FF2B5EF4-FFF2-40B4-BE49-F238E27FC236}">
                      <a16:creationId xmlns:a16="http://schemas.microsoft.com/office/drawing/2014/main" id="{A6C8D057-BD4A-449F-AACA-7E71D3F8E174}"/>
                    </a:ext>
                  </a:extLst>
                </p:cNvPr>
                <p:cNvGrpSpPr/>
                <p:nvPr/>
              </p:nvGrpSpPr>
              <p:grpSpPr>
                <a:xfrm rot="16200000">
                  <a:off x="5254890" y="4608646"/>
                  <a:ext cx="288925" cy="79108"/>
                  <a:chOff x="9864191" y="3038559"/>
                  <a:chExt cx="296510" cy="79108"/>
                </a:xfrm>
                <a:solidFill>
                  <a:schemeClr val="accent3"/>
                </a:solidFill>
              </p:grpSpPr>
              <p:cxnSp>
                <p:nvCxnSpPr>
                  <p:cNvPr id="91" name="Straight Connector 90">
                    <a:extLst>
                      <a:ext uri="{FF2B5EF4-FFF2-40B4-BE49-F238E27FC236}">
                        <a16:creationId xmlns:a16="http://schemas.microsoft.com/office/drawing/2014/main" id="{9B348C29-FF20-4615-B3FD-0040BCA54D0C}"/>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52B157-8D4F-4629-9E2C-767ADF53DB52}"/>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134643F2-2EB3-44E5-99D7-61A46EF584E1}"/>
                    </a:ext>
                  </a:extLst>
                </p:cNvPr>
                <p:cNvSpPr/>
                <p:nvPr/>
              </p:nvSpPr>
              <p:spPr>
                <a:xfrm>
                  <a:off x="5185185" y="4762500"/>
                  <a:ext cx="428336" cy="762897"/>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3D9D435D-7D61-408C-98EB-DB334F1687F4}"/>
                  </a:ext>
                </a:extLst>
              </p:cNvPr>
              <p:cNvGrpSpPr/>
              <p:nvPr/>
            </p:nvGrpSpPr>
            <p:grpSpPr>
              <a:xfrm rot="16200000">
                <a:off x="6274099" y="5060319"/>
                <a:ext cx="112712" cy="79108"/>
                <a:chOff x="9864191" y="3038559"/>
                <a:chExt cx="296510" cy="79108"/>
              </a:xfrm>
              <a:solidFill>
                <a:schemeClr val="accent2"/>
              </a:solidFill>
            </p:grpSpPr>
            <p:cxnSp>
              <p:nvCxnSpPr>
                <p:cNvPr id="87" name="Straight Connector 86">
                  <a:extLst>
                    <a:ext uri="{FF2B5EF4-FFF2-40B4-BE49-F238E27FC236}">
                      <a16:creationId xmlns:a16="http://schemas.microsoft.com/office/drawing/2014/main" id="{0C793E41-9E7B-45B4-8A1F-BD7C10D54702}"/>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A9DCE65-1ED5-4981-A025-C19480DC5D79}"/>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181E9C23-FE69-4C50-8C67-1058CAB272E8}"/>
                  </a:ext>
                </a:extLst>
              </p:cNvPr>
              <p:cNvSpPr/>
              <p:nvPr/>
            </p:nvSpPr>
            <p:spPr>
              <a:xfrm>
                <a:off x="6116287" y="5141943"/>
                <a:ext cx="428336" cy="212034"/>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76" name="Group 75">
                <a:extLst>
                  <a:ext uri="{FF2B5EF4-FFF2-40B4-BE49-F238E27FC236}">
                    <a16:creationId xmlns:a16="http://schemas.microsoft.com/office/drawing/2014/main" id="{D957A72A-65B5-4B65-A299-5EE0A618498F}"/>
                  </a:ext>
                </a:extLst>
              </p:cNvPr>
              <p:cNvGrpSpPr/>
              <p:nvPr/>
            </p:nvGrpSpPr>
            <p:grpSpPr>
              <a:xfrm rot="16200000">
                <a:off x="6694906" y="5073813"/>
                <a:ext cx="126999" cy="79108"/>
                <a:chOff x="9864191" y="3038559"/>
                <a:chExt cx="296510" cy="79108"/>
              </a:xfrm>
              <a:solidFill>
                <a:schemeClr val="accent3"/>
              </a:solidFill>
            </p:grpSpPr>
            <p:cxnSp>
              <p:nvCxnSpPr>
                <p:cNvPr id="85" name="Straight Connector 84">
                  <a:extLst>
                    <a:ext uri="{FF2B5EF4-FFF2-40B4-BE49-F238E27FC236}">
                      <a16:creationId xmlns:a16="http://schemas.microsoft.com/office/drawing/2014/main" id="{D76C97C7-C45E-4C9E-A205-15495135A3E4}"/>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788E1C8-3270-44A5-93FC-319B5F797AA7}"/>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1411A235-9682-4441-B55D-4F2093679598}"/>
                  </a:ext>
                </a:extLst>
              </p:cNvPr>
              <p:cNvSpPr/>
              <p:nvPr/>
            </p:nvSpPr>
            <p:spPr>
              <a:xfrm>
                <a:off x="6544238" y="5145118"/>
                <a:ext cx="428336" cy="208859"/>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54A255C3-80EB-4183-BE30-B964088DE50F}"/>
                  </a:ext>
                </a:extLst>
              </p:cNvPr>
              <p:cNvSpPr txBox="1"/>
              <p:nvPr/>
            </p:nvSpPr>
            <p:spPr>
              <a:xfrm>
                <a:off x="6193231" y="4803676"/>
                <a:ext cx="2744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t>
                </a:r>
              </a:p>
            </p:txBody>
          </p:sp>
          <p:sp>
            <p:nvSpPr>
              <p:cNvPr id="79" name="TextBox 78">
                <a:extLst>
                  <a:ext uri="{FF2B5EF4-FFF2-40B4-BE49-F238E27FC236}">
                    <a16:creationId xmlns:a16="http://schemas.microsoft.com/office/drawing/2014/main" id="{6AAA0846-CA0D-4FC7-AAF9-F3BEB67B81B3}"/>
                  </a:ext>
                </a:extLst>
              </p:cNvPr>
              <p:cNvSpPr txBox="1"/>
              <p:nvPr/>
            </p:nvSpPr>
            <p:spPr>
              <a:xfrm>
                <a:off x="6623761" y="4803676"/>
                <a:ext cx="2744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t>
                </a:r>
              </a:p>
            </p:txBody>
          </p:sp>
          <p:grpSp>
            <p:nvGrpSpPr>
              <p:cNvPr id="80" name="Group 79">
                <a:extLst>
                  <a:ext uri="{FF2B5EF4-FFF2-40B4-BE49-F238E27FC236}">
                    <a16:creationId xmlns:a16="http://schemas.microsoft.com/office/drawing/2014/main" id="{F3C23D45-3DF8-4698-AA68-82A7C0829C37}"/>
                  </a:ext>
                </a:extLst>
              </p:cNvPr>
              <p:cNvGrpSpPr/>
              <p:nvPr/>
            </p:nvGrpSpPr>
            <p:grpSpPr>
              <a:xfrm>
                <a:off x="6162007" y="3457972"/>
                <a:ext cx="1105061" cy="286456"/>
                <a:chOff x="5708306" y="1905799"/>
                <a:chExt cx="1105061" cy="286456"/>
              </a:xfrm>
            </p:grpSpPr>
            <p:sp>
              <p:nvSpPr>
                <p:cNvPr id="81" name="Rectangle 80">
                  <a:extLst>
                    <a:ext uri="{FF2B5EF4-FFF2-40B4-BE49-F238E27FC236}">
                      <a16:creationId xmlns:a16="http://schemas.microsoft.com/office/drawing/2014/main" id="{F2521669-CEFC-4CDC-A957-638E9FEA411E}"/>
                    </a:ext>
                  </a:extLst>
                </p:cNvPr>
                <p:cNvSpPr/>
                <p:nvPr/>
              </p:nvSpPr>
              <p:spPr>
                <a:xfrm>
                  <a:off x="5708306" y="1990298"/>
                  <a:ext cx="108000" cy="1080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Box 81">
                  <a:extLst>
                    <a:ext uri="{FF2B5EF4-FFF2-40B4-BE49-F238E27FC236}">
                      <a16:creationId xmlns:a16="http://schemas.microsoft.com/office/drawing/2014/main" id="{60A5C2D5-789C-4C5D-A911-BDBE34446BBD}"/>
                    </a:ext>
                  </a:extLst>
                </p:cNvPr>
                <p:cNvSpPr txBox="1"/>
                <p:nvPr/>
              </p:nvSpPr>
              <p:spPr>
                <a:xfrm>
                  <a:off x="5798792" y="1905799"/>
                  <a:ext cx="4667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TJC</a:t>
                  </a:r>
                </a:p>
              </p:txBody>
            </p:sp>
            <p:sp>
              <p:nvSpPr>
                <p:cNvPr id="83" name="Rectangle 82">
                  <a:extLst>
                    <a:ext uri="{FF2B5EF4-FFF2-40B4-BE49-F238E27FC236}">
                      <a16:creationId xmlns:a16="http://schemas.microsoft.com/office/drawing/2014/main" id="{B2B62DC3-E1A1-4EF4-AD62-877324E176E6}"/>
                    </a:ext>
                  </a:extLst>
                </p:cNvPr>
                <p:cNvSpPr/>
                <p:nvPr/>
              </p:nvSpPr>
              <p:spPr>
                <a:xfrm>
                  <a:off x="6248072" y="1990298"/>
                  <a:ext cx="108000" cy="1080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Box 83">
                  <a:extLst>
                    <a:ext uri="{FF2B5EF4-FFF2-40B4-BE49-F238E27FC236}">
                      <a16:creationId xmlns:a16="http://schemas.microsoft.com/office/drawing/2014/main" id="{CD0D4524-11A6-4068-B7A8-1857F98EB79E}"/>
                    </a:ext>
                  </a:extLst>
                </p:cNvPr>
                <p:cNvSpPr txBox="1"/>
                <p:nvPr/>
              </p:nvSpPr>
              <p:spPr>
                <a:xfrm>
                  <a:off x="6338557" y="1905799"/>
                  <a:ext cx="474810" cy="2864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SJC</a:t>
                  </a:r>
                </a:p>
              </p:txBody>
            </p:sp>
          </p:grpSp>
        </p:grpSp>
      </p:grpSp>
      <p:grpSp>
        <p:nvGrpSpPr>
          <p:cNvPr id="188" name="Group 187">
            <a:extLst>
              <a:ext uri="{FF2B5EF4-FFF2-40B4-BE49-F238E27FC236}">
                <a16:creationId xmlns:a16="http://schemas.microsoft.com/office/drawing/2014/main" id="{DC61D7D9-70F4-40DD-8E82-91C5FC557036}"/>
              </a:ext>
            </a:extLst>
          </p:cNvPr>
          <p:cNvGrpSpPr/>
          <p:nvPr/>
        </p:nvGrpSpPr>
        <p:grpSpPr>
          <a:xfrm>
            <a:off x="7557435" y="3037483"/>
            <a:ext cx="3289950" cy="2407741"/>
            <a:chOff x="7680179" y="3121039"/>
            <a:chExt cx="3289950" cy="2489945"/>
          </a:xfrm>
        </p:grpSpPr>
        <p:sp>
          <p:nvSpPr>
            <p:cNvPr id="16" name="TextBox 15">
              <a:extLst>
                <a:ext uri="{FF2B5EF4-FFF2-40B4-BE49-F238E27FC236}">
                  <a16:creationId xmlns:a16="http://schemas.microsoft.com/office/drawing/2014/main" id="{079D7B01-1BA7-4DB1-A880-345B90419454}"/>
                </a:ext>
              </a:extLst>
            </p:cNvPr>
            <p:cNvSpPr txBox="1"/>
            <p:nvPr/>
          </p:nvSpPr>
          <p:spPr>
            <a:xfrm>
              <a:off x="8993125" y="3121039"/>
              <a:ext cx="1297086" cy="3182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CRP at Day 4</a:t>
              </a:r>
            </a:p>
          </p:txBody>
        </p:sp>
        <p:grpSp>
          <p:nvGrpSpPr>
            <p:cNvPr id="183" name="Group 182">
              <a:extLst>
                <a:ext uri="{FF2B5EF4-FFF2-40B4-BE49-F238E27FC236}">
                  <a16:creationId xmlns:a16="http://schemas.microsoft.com/office/drawing/2014/main" id="{5EF83ED8-92EE-4F8D-9750-EAF930F4DD4A}"/>
                </a:ext>
              </a:extLst>
            </p:cNvPr>
            <p:cNvGrpSpPr/>
            <p:nvPr/>
          </p:nvGrpSpPr>
          <p:grpSpPr>
            <a:xfrm rot="16200000">
              <a:off x="8712031" y="3921671"/>
              <a:ext cx="602488" cy="79108"/>
              <a:chOff x="9864191" y="3038559"/>
              <a:chExt cx="296510" cy="79108"/>
            </a:xfrm>
            <a:solidFill>
              <a:schemeClr val="accent2"/>
            </a:solidFill>
          </p:grpSpPr>
          <p:cxnSp>
            <p:nvCxnSpPr>
              <p:cNvPr id="185" name="Straight Connector 184">
                <a:extLst>
                  <a:ext uri="{FF2B5EF4-FFF2-40B4-BE49-F238E27FC236}">
                    <a16:creationId xmlns:a16="http://schemas.microsoft.com/office/drawing/2014/main" id="{8D47C891-E2CE-4D79-8089-3913EE0FE089}"/>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2A70578-95C4-46AA-99FF-C97CA0F03BF9}"/>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a:extLst>
                <a:ext uri="{FF2B5EF4-FFF2-40B4-BE49-F238E27FC236}">
                  <a16:creationId xmlns:a16="http://schemas.microsoft.com/office/drawing/2014/main" id="{1A372656-E8D8-4D19-8473-A6E8A1AE3510}"/>
                </a:ext>
              </a:extLst>
            </p:cNvPr>
            <p:cNvSpPr/>
            <p:nvPr/>
          </p:nvSpPr>
          <p:spPr>
            <a:xfrm>
              <a:off x="8754132" y="4074319"/>
              <a:ext cx="518287" cy="1282039"/>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25" name="Straight Connector 124">
              <a:extLst>
                <a:ext uri="{FF2B5EF4-FFF2-40B4-BE49-F238E27FC236}">
                  <a16:creationId xmlns:a16="http://schemas.microsoft.com/office/drawing/2014/main" id="{A30B3024-4D0C-4A31-8F84-9461E4C455A3}"/>
                </a:ext>
              </a:extLst>
            </p:cNvPr>
            <p:cNvCxnSpPr>
              <a:cxnSpLocks/>
            </p:cNvCxnSpPr>
            <p:nvPr/>
          </p:nvCxnSpPr>
          <p:spPr bwMode="auto">
            <a:xfrm>
              <a:off x="8311032" y="3548836"/>
              <a:ext cx="4991" cy="181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ED9A273-EBF6-4023-8BC8-C920FA9143FA}"/>
                </a:ext>
              </a:extLst>
            </p:cNvPr>
            <p:cNvGrpSpPr/>
            <p:nvPr/>
          </p:nvGrpSpPr>
          <p:grpSpPr>
            <a:xfrm>
              <a:off x="10048369" y="5354233"/>
              <a:ext cx="543963" cy="256751"/>
              <a:chOff x="7560037" y="3924823"/>
              <a:chExt cx="468077" cy="354738"/>
            </a:xfrm>
          </p:grpSpPr>
          <p:sp>
            <p:nvSpPr>
              <p:cNvPr id="181" name="TextBox 92">
                <a:extLst>
                  <a:ext uri="{FF2B5EF4-FFF2-40B4-BE49-F238E27FC236}">
                    <a16:creationId xmlns:a16="http://schemas.microsoft.com/office/drawing/2014/main" id="{ACBC4D80-FA3A-499D-8DC5-B30D941D3CF1}"/>
                  </a:ext>
                </a:extLst>
              </p:cNvPr>
              <p:cNvSpPr txBox="1">
                <a:spLocks noChangeArrowheads="1"/>
              </p:cNvSpPr>
              <p:nvPr/>
            </p:nvSpPr>
            <p:spPr bwMode="auto">
              <a:xfrm>
                <a:off x="7560037" y="4084058"/>
                <a:ext cx="468077" cy="19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4</a:t>
                </a:r>
              </a:p>
            </p:txBody>
          </p:sp>
          <p:cxnSp>
            <p:nvCxnSpPr>
              <p:cNvPr id="182" name="Straight Connector 181">
                <a:extLst>
                  <a:ext uri="{FF2B5EF4-FFF2-40B4-BE49-F238E27FC236}">
                    <a16:creationId xmlns:a16="http://schemas.microsoft.com/office/drawing/2014/main" id="{957591F6-44B5-4961-80E9-9D29731EB86E}"/>
                  </a:ext>
                </a:extLst>
              </p:cNvPr>
              <p:cNvCxnSpPr/>
              <p:nvPr/>
            </p:nvCxnSpPr>
            <p:spPr bwMode="auto">
              <a:xfrm>
                <a:off x="7793596"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5E8091E0-4660-42BF-8A4C-9245F08BA001}"/>
                </a:ext>
              </a:extLst>
            </p:cNvPr>
            <p:cNvGrpSpPr/>
            <p:nvPr/>
          </p:nvGrpSpPr>
          <p:grpSpPr>
            <a:xfrm>
              <a:off x="8741294" y="5354233"/>
              <a:ext cx="543963" cy="256751"/>
              <a:chOff x="6990664" y="3924823"/>
              <a:chExt cx="468077" cy="354738"/>
            </a:xfrm>
          </p:grpSpPr>
          <p:sp>
            <p:nvSpPr>
              <p:cNvPr id="179" name="TextBox 178">
                <a:extLst>
                  <a:ext uri="{FF2B5EF4-FFF2-40B4-BE49-F238E27FC236}">
                    <a16:creationId xmlns:a16="http://schemas.microsoft.com/office/drawing/2014/main" id="{83B5DE8C-258F-43BF-8CD7-2F58167380B2}"/>
                  </a:ext>
                </a:extLst>
              </p:cNvPr>
              <p:cNvSpPr txBox="1">
                <a:spLocks noChangeArrowheads="1"/>
              </p:cNvSpPr>
              <p:nvPr/>
            </p:nvSpPr>
            <p:spPr bwMode="auto">
              <a:xfrm>
                <a:off x="6990664" y="4084059"/>
                <a:ext cx="468077" cy="19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0</a:t>
                </a:r>
              </a:p>
            </p:txBody>
          </p:sp>
          <p:cxnSp>
            <p:nvCxnSpPr>
              <p:cNvPr id="180" name="Straight Connector 179">
                <a:extLst>
                  <a:ext uri="{FF2B5EF4-FFF2-40B4-BE49-F238E27FC236}">
                    <a16:creationId xmlns:a16="http://schemas.microsoft.com/office/drawing/2014/main" id="{1A8458BE-E698-4023-8B22-5768CFF62B2B}"/>
                  </a:ext>
                </a:extLst>
              </p:cNvPr>
              <p:cNvCxnSpPr/>
              <p:nvPr/>
            </p:nvCxnSpPr>
            <p:spPr bwMode="auto">
              <a:xfrm>
                <a:off x="7224943" y="3924823"/>
                <a:ext cx="0" cy="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9D0C5D08-8CD1-4C3F-B76B-A863CA6F0914}"/>
                </a:ext>
              </a:extLst>
            </p:cNvPr>
            <p:cNvGrpSpPr/>
            <p:nvPr/>
          </p:nvGrpSpPr>
          <p:grpSpPr>
            <a:xfrm>
              <a:off x="7728823" y="3455288"/>
              <a:ext cx="587207" cy="215444"/>
              <a:chOff x="6566222" y="1470009"/>
              <a:chExt cx="505288" cy="328027"/>
            </a:xfrm>
          </p:grpSpPr>
          <p:sp>
            <p:nvSpPr>
              <p:cNvPr id="175" name="TextBox 29">
                <a:extLst>
                  <a:ext uri="{FF2B5EF4-FFF2-40B4-BE49-F238E27FC236}">
                    <a16:creationId xmlns:a16="http://schemas.microsoft.com/office/drawing/2014/main" id="{56F5C05F-3DB4-4E0B-A44D-B120AD475FB0}"/>
                  </a:ext>
                </a:extLst>
              </p:cNvPr>
              <p:cNvSpPr txBox="1">
                <a:spLocks noChangeArrowheads="1"/>
              </p:cNvSpPr>
              <p:nvPr/>
            </p:nvSpPr>
            <p:spPr bwMode="auto">
              <a:xfrm>
                <a:off x="6566222" y="1470009"/>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76" name="Straight Connector 175">
                <a:extLst>
                  <a:ext uri="{FF2B5EF4-FFF2-40B4-BE49-F238E27FC236}">
                    <a16:creationId xmlns:a16="http://schemas.microsoft.com/office/drawing/2014/main" id="{938BF749-B2D8-4E87-9BDA-59514B07D02B}"/>
                  </a:ext>
                </a:extLst>
              </p:cNvPr>
              <p:cNvCxnSpPr/>
              <p:nvPr/>
            </p:nvCxnSpPr>
            <p:spPr bwMode="auto">
              <a:xfrm flipH="1">
                <a:off x="7009554" y="1614852"/>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2F6CF1D2-86DC-44D1-8021-356539C99561}"/>
                </a:ext>
              </a:extLst>
            </p:cNvPr>
            <p:cNvGrpSpPr/>
            <p:nvPr/>
          </p:nvGrpSpPr>
          <p:grpSpPr>
            <a:xfrm>
              <a:off x="7728825" y="4129361"/>
              <a:ext cx="587205" cy="215444"/>
              <a:chOff x="6566223" y="1958342"/>
              <a:chExt cx="505287" cy="328027"/>
            </a:xfrm>
          </p:grpSpPr>
          <p:sp>
            <p:nvSpPr>
              <p:cNvPr id="173" name="TextBox 74">
                <a:extLst>
                  <a:ext uri="{FF2B5EF4-FFF2-40B4-BE49-F238E27FC236}">
                    <a16:creationId xmlns:a16="http://schemas.microsoft.com/office/drawing/2014/main" id="{797CDD25-A59A-4286-A604-086A85984BCB}"/>
                  </a:ext>
                </a:extLst>
              </p:cNvPr>
              <p:cNvSpPr txBox="1">
                <a:spLocks noChangeArrowheads="1"/>
              </p:cNvSpPr>
              <p:nvPr/>
            </p:nvSpPr>
            <p:spPr bwMode="auto">
              <a:xfrm>
                <a:off x="6566223" y="1958342"/>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cxnSp>
            <p:nvCxnSpPr>
              <p:cNvPr id="174" name="Straight Connector 173">
                <a:extLst>
                  <a:ext uri="{FF2B5EF4-FFF2-40B4-BE49-F238E27FC236}">
                    <a16:creationId xmlns:a16="http://schemas.microsoft.com/office/drawing/2014/main" id="{686632BA-9D95-4348-BA0E-728BB006CF60}"/>
                  </a:ext>
                </a:extLst>
              </p:cNvPr>
              <p:cNvCxnSpPr/>
              <p:nvPr/>
            </p:nvCxnSpPr>
            <p:spPr bwMode="auto">
              <a:xfrm flipH="1">
                <a:off x="7009554" y="2117521"/>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EE215707-868C-4DAC-A8B2-FF1D49EBBD58}"/>
                </a:ext>
              </a:extLst>
            </p:cNvPr>
            <p:cNvGrpSpPr/>
            <p:nvPr/>
          </p:nvGrpSpPr>
          <p:grpSpPr>
            <a:xfrm>
              <a:off x="7741981" y="4803432"/>
              <a:ext cx="574049" cy="215444"/>
              <a:chOff x="6581224" y="3386289"/>
              <a:chExt cx="493967" cy="328027"/>
            </a:xfrm>
          </p:grpSpPr>
          <p:sp>
            <p:nvSpPr>
              <p:cNvPr id="171" name="TextBox 83">
                <a:extLst>
                  <a:ext uri="{FF2B5EF4-FFF2-40B4-BE49-F238E27FC236}">
                    <a16:creationId xmlns:a16="http://schemas.microsoft.com/office/drawing/2014/main" id="{0B5A1B95-A55F-4093-A775-30A09C5A8B27}"/>
                  </a:ext>
                </a:extLst>
              </p:cNvPr>
              <p:cNvSpPr txBox="1">
                <a:spLocks noChangeArrowheads="1"/>
              </p:cNvSpPr>
              <p:nvPr/>
            </p:nvSpPr>
            <p:spPr bwMode="auto">
              <a:xfrm>
                <a:off x="6581224" y="3386289"/>
                <a:ext cx="357640"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cxnSp>
            <p:nvCxnSpPr>
              <p:cNvPr id="172" name="Straight Connector 171">
                <a:extLst>
                  <a:ext uri="{FF2B5EF4-FFF2-40B4-BE49-F238E27FC236}">
                    <a16:creationId xmlns:a16="http://schemas.microsoft.com/office/drawing/2014/main" id="{950590A1-EAB3-4730-A3D9-FF81F4B8EBC0}"/>
                  </a:ext>
                </a:extLst>
              </p:cNvPr>
              <p:cNvCxnSpPr/>
              <p:nvPr/>
            </p:nvCxnSpPr>
            <p:spPr bwMode="auto">
              <a:xfrm flipH="1">
                <a:off x="7013235" y="3545468"/>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838019EB-9C1B-4E5F-AE1A-4E2DA69522DF}"/>
                </a:ext>
              </a:extLst>
            </p:cNvPr>
            <p:cNvGrpSpPr/>
            <p:nvPr/>
          </p:nvGrpSpPr>
          <p:grpSpPr>
            <a:xfrm>
              <a:off x="7719042" y="5252812"/>
              <a:ext cx="596988" cy="207172"/>
              <a:chOff x="6563538" y="4053281"/>
              <a:chExt cx="513706" cy="346977"/>
            </a:xfrm>
          </p:grpSpPr>
          <p:sp>
            <p:nvSpPr>
              <p:cNvPr id="169" name="TextBox 85">
                <a:extLst>
                  <a:ext uri="{FF2B5EF4-FFF2-40B4-BE49-F238E27FC236}">
                    <a16:creationId xmlns:a16="http://schemas.microsoft.com/office/drawing/2014/main" id="{7FFD4BE2-3ED6-4B39-A688-5E9F93CBA35F}"/>
                  </a:ext>
                </a:extLst>
              </p:cNvPr>
              <p:cNvSpPr txBox="1">
                <a:spLocks noChangeArrowheads="1"/>
              </p:cNvSpPr>
              <p:nvPr/>
            </p:nvSpPr>
            <p:spPr bwMode="auto">
              <a:xfrm>
                <a:off x="6563538" y="4053281"/>
                <a:ext cx="377376"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70" name="Straight Connector 169">
                <a:extLst>
                  <a:ext uri="{FF2B5EF4-FFF2-40B4-BE49-F238E27FC236}">
                    <a16:creationId xmlns:a16="http://schemas.microsoft.com/office/drawing/2014/main" id="{43A39978-4BF3-4590-9C16-639E7210F07D}"/>
                  </a:ext>
                </a:extLst>
              </p:cNvPr>
              <p:cNvCxnSpPr/>
              <p:nvPr/>
            </p:nvCxnSpPr>
            <p:spPr bwMode="auto">
              <a:xfrm flipH="1">
                <a:off x="7015288" y="4228232"/>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18FA4563-E977-4F69-9EE2-4AC23546FD2A}"/>
                </a:ext>
              </a:extLst>
            </p:cNvPr>
            <p:cNvGrpSpPr/>
            <p:nvPr/>
          </p:nvGrpSpPr>
          <p:grpSpPr>
            <a:xfrm>
              <a:off x="7728823" y="3679979"/>
              <a:ext cx="587207" cy="215444"/>
              <a:chOff x="6566222" y="1257449"/>
              <a:chExt cx="505288" cy="328027"/>
            </a:xfrm>
          </p:grpSpPr>
          <p:sp>
            <p:nvSpPr>
              <p:cNvPr id="167" name="TextBox 29">
                <a:extLst>
                  <a:ext uri="{FF2B5EF4-FFF2-40B4-BE49-F238E27FC236}">
                    <a16:creationId xmlns:a16="http://schemas.microsoft.com/office/drawing/2014/main" id="{A2F5C1AD-986B-46DA-A9CA-9236557A6CD0}"/>
                  </a:ext>
                </a:extLst>
              </p:cNvPr>
              <p:cNvSpPr txBox="1">
                <a:spLocks noChangeArrowheads="1"/>
              </p:cNvSpPr>
              <p:nvPr/>
            </p:nvSpPr>
            <p:spPr bwMode="auto">
              <a:xfrm>
                <a:off x="6566222" y="1257449"/>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68" name="Straight Connector 167">
                <a:extLst>
                  <a:ext uri="{FF2B5EF4-FFF2-40B4-BE49-F238E27FC236}">
                    <a16:creationId xmlns:a16="http://schemas.microsoft.com/office/drawing/2014/main" id="{094762EE-BA29-4998-B63A-412F0FE3430B}"/>
                  </a:ext>
                </a:extLst>
              </p:cNvPr>
              <p:cNvCxnSpPr/>
              <p:nvPr/>
            </p:nvCxnSpPr>
            <p:spPr bwMode="auto">
              <a:xfrm flipH="1">
                <a:off x="7009554" y="1416630"/>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B7B02FD3-912C-4D60-A2FF-DE46E0354FC8}"/>
                </a:ext>
              </a:extLst>
            </p:cNvPr>
            <p:cNvGrpSpPr/>
            <p:nvPr/>
          </p:nvGrpSpPr>
          <p:grpSpPr>
            <a:xfrm>
              <a:off x="7728825" y="3904670"/>
              <a:ext cx="587205" cy="215444"/>
              <a:chOff x="6566223" y="1958342"/>
              <a:chExt cx="505287" cy="328027"/>
            </a:xfrm>
          </p:grpSpPr>
          <p:sp>
            <p:nvSpPr>
              <p:cNvPr id="165" name="TextBox 74">
                <a:extLst>
                  <a:ext uri="{FF2B5EF4-FFF2-40B4-BE49-F238E27FC236}">
                    <a16:creationId xmlns:a16="http://schemas.microsoft.com/office/drawing/2014/main" id="{9217809F-8C22-4BB8-A25D-7DAA79DECADF}"/>
                  </a:ext>
                </a:extLst>
              </p:cNvPr>
              <p:cNvSpPr txBox="1">
                <a:spLocks noChangeArrowheads="1"/>
              </p:cNvSpPr>
              <p:nvPr/>
            </p:nvSpPr>
            <p:spPr bwMode="auto">
              <a:xfrm>
                <a:off x="6566223" y="1958342"/>
                <a:ext cx="372642"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cxnSp>
            <p:nvCxnSpPr>
              <p:cNvPr id="166" name="Straight Connector 165">
                <a:extLst>
                  <a:ext uri="{FF2B5EF4-FFF2-40B4-BE49-F238E27FC236}">
                    <a16:creationId xmlns:a16="http://schemas.microsoft.com/office/drawing/2014/main" id="{B29B4C84-3D0D-4864-9C70-3C65644A7D1C}"/>
                  </a:ext>
                </a:extLst>
              </p:cNvPr>
              <p:cNvCxnSpPr/>
              <p:nvPr/>
            </p:nvCxnSpPr>
            <p:spPr bwMode="auto">
              <a:xfrm flipH="1">
                <a:off x="7009554" y="2117521"/>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DF27A9CF-4AF2-4169-82ED-7F5C64B4E7B8}"/>
                </a:ext>
              </a:extLst>
            </p:cNvPr>
            <p:cNvGrpSpPr/>
            <p:nvPr/>
          </p:nvGrpSpPr>
          <p:grpSpPr>
            <a:xfrm>
              <a:off x="7680183" y="4354052"/>
              <a:ext cx="635847" cy="215444"/>
              <a:chOff x="6528048" y="2666336"/>
              <a:chExt cx="547143" cy="328027"/>
            </a:xfrm>
          </p:grpSpPr>
          <p:sp>
            <p:nvSpPr>
              <p:cNvPr id="163" name="TextBox 13">
                <a:extLst>
                  <a:ext uri="{FF2B5EF4-FFF2-40B4-BE49-F238E27FC236}">
                    <a16:creationId xmlns:a16="http://schemas.microsoft.com/office/drawing/2014/main" id="{372E161D-0458-4F22-BE62-D552E79BD627}"/>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64" name="Straight Connector 163">
                <a:extLst>
                  <a:ext uri="{FF2B5EF4-FFF2-40B4-BE49-F238E27FC236}">
                    <a16:creationId xmlns:a16="http://schemas.microsoft.com/office/drawing/2014/main" id="{BDB0D37B-6414-42F0-9C1C-8F4946B6F688}"/>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4A50FAF1-9CEC-427F-8D5F-98F572CB1373}"/>
                </a:ext>
              </a:extLst>
            </p:cNvPr>
            <p:cNvGrpSpPr/>
            <p:nvPr/>
          </p:nvGrpSpPr>
          <p:grpSpPr>
            <a:xfrm>
              <a:off x="7680183" y="4578742"/>
              <a:ext cx="635847" cy="215444"/>
              <a:chOff x="6528048" y="2666336"/>
              <a:chExt cx="547143" cy="328027"/>
            </a:xfrm>
          </p:grpSpPr>
          <p:sp>
            <p:nvSpPr>
              <p:cNvPr id="161" name="TextBox 13">
                <a:extLst>
                  <a:ext uri="{FF2B5EF4-FFF2-40B4-BE49-F238E27FC236}">
                    <a16:creationId xmlns:a16="http://schemas.microsoft.com/office/drawing/2014/main" id="{B3C571F3-B6A4-4D57-9F82-EDA57837843F}"/>
                  </a:ext>
                </a:extLst>
              </p:cNvPr>
              <p:cNvSpPr txBox="1">
                <a:spLocks noChangeArrowheads="1"/>
              </p:cNvSpPr>
              <p:nvPr/>
            </p:nvSpPr>
            <p:spPr bwMode="auto">
              <a:xfrm>
                <a:off x="6528048"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62" name="Straight Connector 161">
                <a:extLst>
                  <a:ext uri="{FF2B5EF4-FFF2-40B4-BE49-F238E27FC236}">
                    <a16:creationId xmlns:a16="http://schemas.microsoft.com/office/drawing/2014/main" id="{15AFE71F-2F48-4150-B120-2CCF1DDB44F9}"/>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D2A13AC5-F0F4-4C10-B438-E8BD1999F5AE}"/>
                </a:ext>
              </a:extLst>
            </p:cNvPr>
            <p:cNvGrpSpPr/>
            <p:nvPr/>
          </p:nvGrpSpPr>
          <p:grpSpPr>
            <a:xfrm>
              <a:off x="7680179" y="5028122"/>
              <a:ext cx="635851" cy="215444"/>
              <a:chOff x="6528045" y="2666336"/>
              <a:chExt cx="547146" cy="328027"/>
            </a:xfrm>
          </p:grpSpPr>
          <p:sp>
            <p:nvSpPr>
              <p:cNvPr id="159" name="TextBox 13">
                <a:extLst>
                  <a:ext uri="{FF2B5EF4-FFF2-40B4-BE49-F238E27FC236}">
                    <a16:creationId xmlns:a16="http://schemas.microsoft.com/office/drawing/2014/main" id="{47EA06E0-109A-43CC-87CF-CFE8C51DB5FB}"/>
                  </a:ext>
                </a:extLst>
              </p:cNvPr>
              <p:cNvSpPr txBox="1">
                <a:spLocks noChangeArrowheads="1"/>
              </p:cNvSpPr>
              <p:nvPr/>
            </p:nvSpPr>
            <p:spPr bwMode="auto">
              <a:xfrm>
                <a:off x="6528045" y="2666336"/>
                <a:ext cx="410818" cy="3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60" name="Straight Connector 159">
                <a:extLst>
                  <a:ext uri="{FF2B5EF4-FFF2-40B4-BE49-F238E27FC236}">
                    <a16:creationId xmlns:a16="http://schemas.microsoft.com/office/drawing/2014/main" id="{D9AAF9F8-4C60-4E85-A741-C99E83CAD94D}"/>
                  </a:ext>
                </a:extLst>
              </p:cNvPr>
              <p:cNvCxnSpPr/>
              <p:nvPr/>
            </p:nvCxnSpPr>
            <p:spPr bwMode="auto">
              <a:xfrm flipH="1">
                <a:off x="7013235" y="2825515"/>
                <a:ext cx="61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EF6FDF34-62CF-4A57-AC42-31E2B3774DE6}"/>
                </a:ext>
              </a:extLst>
            </p:cNvPr>
            <p:cNvGrpSpPr/>
            <p:nvPr/>
          </p:nvGrpSpPr>
          <p:grpSpPr>
            <a:xfrm>
              <a:off x="10106182" y="4731334"/>
              <a:ext cx="428336" cy="625024"/>
              <a:chOff x="9892971" y="4728953"/>
              <a:chExt cx="428336" cy="625024"/>
            </a:xfrm>
          </p:grpSpPr>
          <p:grpSp>
            <p:nvGrpSpPr>
              <p:cNvPr id="140" name="Group 139">
                <a:extLst>
                  <a:ext uri="{FF2B5EF4-FFF2-40B4-BE49-F238E27FC236}">
                    <a16:creationId xmlns:a16="http://schemas.microsoft.com/office/drawing/2014/main" id="{DCCFF9AD-0242-46BF-9900-2B8374E449CD}"/>
                  </a:ext>
                </a:extLst>
              </p:cNvPr>
              <p:cNvGrpSpPr/>
              <p:nvPr/>
            </p:nvGrpSpPr>
            <p:grpSpPr>
              <a:xfrm rot="16200000">
                <a:off x="10070230" y="4980121"/>
                <a:ext cx="73817" cy="79108"/>
                <a:chOff x="9864191" y="3038559"/>
                <a:chExt cx="296510" cy="79108"/>
              </a:xfrm>
              <a:solidFill>
                <a:schemeClr val="accent2"/>
              </a:solidFill>
            </p:grpSpPr>
            <p:cxnSp>
              <p:nvCxnSpPr>
                <p:cNvPr id="153" name="Straight Connector 152">
                  <a:extLst>
                    <a:ext uri="{FF2B5EF4-FFF2-40B4-BE49-F238E27FC236}">
                      <a16:creationId xmlns:a16="http://schemas.microsoft.com/office/drawing/2014/main" id="{60861250-9AFB-490C-B734-8BAE5F3EA67E}"/>
                    </a:ext>
                  </a:extLst>
                </p:cNvPr>
                <p:cNvCxnSpPr/>
                <p:nvPr/>
              </p:nvCxnSpPr>
              <p:spPr>
                <a:xfrm>
                  <a:off x="10160701" y="3038559"/>
                  <a:ext cx="0" cy="79108"/>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B2E0FD3-BA47-4F5F-9CC2-7093816C22BA}"/>
                    </a:ext>
                  </a:extLst>
                </p:cNvPr>
                <p:cNvCxnSpPr/>
                <p:nvPr/>
              </p:nvCxnSpPr>
              <p:spPr>
                <a:xfrm>
                  <a:off x="9864191" y="3078113"/>
                  <a:ext cx="296510" cy="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Rectangle 140">
                <a:extLst>
                  <a:ext uri="{FF2B5EF4-FFF2-40B4-BE49-F238E27FC236}">
                    <a16:creationId xmlns:a16="http://schemas.microsoft.com/office/drawing/2014/main" id="{C0EFE040-7DC6-4FE3-BC06-7C8DDD70ED6A}"/>
                  </a:ext>
                </a:extLst>
              </p:cNvPr>
              <p:cNvSpPr/>
              <p:nvPr/>
            </p:nvSpPr>
            <p:spPr>
              <a:xfrm>
                <a:off x="9892971" y="5055394"/>
                <a:ext cx="428336" cy="298583"/>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4836C51B-D94C-4AE1-A8C7-F48CB4D592E6}"/>
                  </a:ext>
                </a:extLst>
              </p:cNvPr>
              <p:cNvSpPr txBox="1"/>
              <p:nvPr/>
            </p:nvSpPr>
            <p:spPr>
              <a:xfrm>
                <a:off x="9975092" y="4728953"/>
                <a:ext cx="2744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t>
                </a:r>
              </a:p>
            </p:txBody>
          </p:sp>
        </p:grpSp>
        <p:cxnSp>
          <p:nvCxnSpPr>
            <p:cNvPr id="126" name="Straight Connector 125">
              <a:extLst>
                <a:ext uri="{FF2B5EF4-FFF2-40B4-BE49-F238E27FC236}">
                  <a16:creationId xmlns:a16="http://schemas.microsoft.com/office/drawing/2014/main" id="{89D6DEDF-D374-4FFA-802E-056144F65887}"/>
                </a:ext>
              </a:extLst>
            </p:cNvPr>
            <p:cNvCxnSpPr>
              <a:cxnSpLocks/>
            </p:cNvCxnSpPr>
            <p:nvPr/>
          </p:nvCxnSpPr>
          <p:spPr bwMode="auto">
            <a:xfrm>
              <a:off x="8309869" y="5357920"/>
              <a:ext cx="2660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66807D1-6B7C-4163-9B99-3A6C8498C639}"/>
              </a:ext>
            </a:extLst>
          </p:cNvPr>
          <p:cNvSpPr txBox="1"/>
          <p:nvPr/>
        </p:nvSpPr>
        <p:spPr>
          <a:xfrm rot="16200000">
            <a:off x="142919" y="4070765"/>
            <a:ext cx="140724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Pain VAS (mm)</a:t>
            </a:r>
          </a:p>
        </p:txBody>
      </p:sp>
      <p:sp>
        <p:nvSpPr>
          <p:cNvPr id="177" name="TextBox 176">
            <a:extLst>
              <a:ext uri="{FF2B5EF4-FFF2-40B4-BE49-F238E27FC236}">
                <a16:creationId xmlns:a16="http://schemas.microsoft.com/office/drawing/2014/main" id="{9BBBDC5F-526F-49F8-A4D5-603EC97887C8}"/>
              </a:ext>
            </a:extLst>
          </p:cNvPr>
          <p:cNvSpPr txBox="1"/>
          <p:nvPr/>
        </p:nvSpPr>
        <p:spPr>
          <a:xfrm rot="16200000">
            <a:off x="3464060" y="4070765"/>
            <a:ext cx="99309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TJC/SJC</a:t>
            </a:r>
          </a:p>
        </p:txBody>
      </p:sp>
      <p:sp>
        <p:nvSpPr>
          <p:cNvPr id="178" name="TextBox 177">
            <a:extLst>
              <a:ext uri="{FF2B5EF4-FFF2-40B4-BE49-F238E27FC236}">
                <a16:creationId xmlns:a16="http://schemas.microsoft.com/office/drawing/2014/main" id="{9047A945-AA62-49A0-AE51-E90423397995}"/>
              </a:ext>
            </a:extLst>
          </p:cNvPr>
          <p:cNvSpPr txBox="1"/>
          <p:nvPr/>
        </p:nvSpPr>
        <p:spPr>
          <a:xfrm rot="16200000">
            <a:off x="6973226" y="4070765"/>
            <a:ext cx="112716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CRP (mg/L)</a:t>
            </a:r>
          </a:p>
        </p:txBody>
      </p:sp>
    </p:spTree>
    <p:extLst>
      <p:ext uri="{BB962C8B-B14F-4D97-AF65-F5344CB8AC3E}">
        <p14:creationId xmlns:p14="http://schemas.microsoft.com/office/powerpoint/2010/main" val="3786654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54883">
              <a:srgbClr val="C8D1E1"/>
            </a:gs>
            <a:gs pos="20354">
              <a:schemeClr val="accent1">
                <a:lumMod val="40000"/>
                <a:lumOff val="60000"/>
              </a:schemeClr>
            </a:gs>
            <a:gs pos="8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03F-FD19-4A54-AA3C-8E2E85277D92}"/>
              </a:ext>
            </a:extLst>
          </p:cNvPr>
          <p:cNvSpPr>
            <a:spLocks noGrp="1"/>
          </p:cNvSpPr>
          <p:nvPr>
            <p:ph type="title"/>
          </p:nvPr>
        </p:nvSpPr>
        <p:spPr/>
        <p:txBody>
          <a:bodyPr/>
          <a:lstStyle/>
          <a:p>
            <a:r>
              <a:rPr lang="en-US" dirty="0"/>
              <a:t>Osteoporosis</a:t>
            </a:r>
          </a:p>
        </p:txBody>
      </p:sp>
    </p:spTree>
    <p:extLst>
      <p:ext uri="{BB962C8B-B14F-4D97-AF65-F5344CB8AC3E}">
        <p14:creationId xmlns:p14="http://schemas.microsoft.com/office/powerpoint/2010/main" val="2952846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Bisphosphonate (BP) holiday associated with increased hip fracture risk</a:t>
            </a:r>
          </a:p>
        </p:txBody>
      </p:sp>
      <p:sp>
        <p:nvSpPr>
          <p:cNvPr id="3" name="Content Placeholder 2"/>
          <p:cNvSpPr>
            <a:spLocks noGrp="1"/>
          </p:cNvSpPr>
          <p:nvPr>
            <p:ph sz="half" idx="1"/>
          </p:nvPr>
        </p:nvSpPr>
        <p:spPr>
          <a:xfrm>
            <a:off x="335360" y="1268416"/>
            <a:ext cx="5472608" cy="4968871"/>
          </a:xfrm>
        </p:spPr>
        <p:txBody>
          <a:bodyPr/>
          <a:lstStyle/>
          <a:p>
            <a:r>
              <a:rPr lang="en-US" sz="1800" noProof="0" dirty="0"/>
              <a:t>Medicare claims (2006–14); 156,236 highly adherent women with continuous claims for BP for ≥3 years</a:t>
            </a:r>
          </a:p>
          <a:p>
            <a:pPr lvl="1"/>
            <a:r>
              <a:rPr lang="en-US" sz="1600" noProof="0" dirty="0"/>
              <a:t>40.1% stopped BP for ≥6 months; patients who continued were compared with those who discontinued</a:t>
            </a:r>
          </a:p>
          <a:p>
            <a:pPr lvl="1"/>
            <a:r>
              <a:rPr lang="en-US" sz="1600" noProof="0" dirty="0"/>
              <a:t>Median (IQR) follow-up: 2.1 (1.0–3.3) years</a:t>
            </a:r>
          </a:p>
          <a:p>
            <a:pPr marL="285750" indent="-285750"/>
            <a:r>
              <a:rPr lang="en-US" sz="1800" noProof="0" dirty="0"/>
              <a:t>Hip fracture rate higher in BP discontinuers</a:t>
            </a:r>
          </a:p>
          <a:p>
            <a:pPr marL="585788" lvl="1" indent="-285750"/>
            <a:r>
              <a:rPr lang="en-US" sz="1600" noProof="0" dirty="0"/>
              <a:t>As early as 3 months after discontinuation</a:t>
            </a:r>
          </a:p>
          <a:p>
            <a:pPr marL="585788" lvl="1" indent="-285750"/>
            <a:r>
              <a:rPr lang="en-US" sz="1600" noProof="0" dirty="0"/>
              <a:t>Reasons for discontinuations unknown</a:t>
            </a:r>
          </a:p>
          <a:p>
            <a:pPr marL="585788" lvl="1" indent="-285750"/>
            <a:r>
              <a:rPr lang="en-US" sz="1600" noProof="0" dirty="0"/>
              <a:t>Other fractures, atypical fractures, and ONJ </a:t>
            </a:r>
            <a:br>
              <a:rPr lang="en-US" sz="1600" noProof="0" dirty="0"/>
            </a:br>
            <a:r>
              <a:rPr lang="en-US" sz="1600" noProof="0" dirty="0"/>
              <a:t>not reported</a:t>
            </a:r>
          </a:p>
          <a:p>
            <a:pPr marL="285750" indent="-285750"/>
            <a:r>
              <a:rPr lang="en-US" sz="1800" noProof="0" dirty="0"/>
              <a:t>Number needed to “not treat” for 2–3 years to prevent 1 fracture: 1/0.0061=164</a:t>
            </a:r>
          </a:p>
          <a:p>
            <a:pPr lvl="1"/>
            <a:endParaRPr lang="en-US" sz="1600" noProof="0" dirty="0"/>
          </a:p>
        </p:txBody>
      </p:sp>
      <p:graphicFrame>
        <p:nvGraphicFramePr>
          <p:cNvPr id="13" name="Content Placeholder 12">
            <a:extLst>
              <a:ext uri="{FF2B5EF4-FFF2-40B4-BE49-F238E27FC236}">
                <a16:creationId xmlns:a16="http://schemas.microsoft.com/office/drawing/2014/main" id="{102FA125-BB04-4EB1-88AF-9D744DB62C96}"/>
              </a:ext>
            </a:extLst>
          </p:cNvPr>
          <p:cNvGraphicFramePr>
            <a:graphicFrameLocks noGrp="1"/>
          </p:cNvGraphicFramePr>
          <p:nvPr>
            <p:ph sz="half" idx="2"/>
            <p:extLst/>
          </p:nvPr>
        </p:nvGraphicFramePr>
        <p:xfrm>
          <a:off x="5879976" y="1988840"/>
          <a:ext cx="5870324" cy="2880320"/>
        </p:xfrm>
        <a:graphic>
          <a:graphicData uri="http://schemas.openxmlformats.org/drawingml/2006/table">
            <a:tbl>
              <a:tblPr firstRow="1" bandRow="1">
                <a:tableStyleId>{073A0DAA-6AF3-43AB-8588-CEC1D06C72B9}</a:tableStyleId>
              </a:tblPr>
              <a:tblGrid>
                <a:gridCol w="1800200">
                  <a:extLst>
                    <a:ext uri="{9D8B030D-6E8A-4147-A177-3AD203B41FA5}">
                      <a16:colId xmlns:a16="http://schemas.microsoft.com/office/drawing/2014/main" val="5172251"/>
                    </a:ext>
                  </a:extLst>
                </a:gridCol>
                <a:gridCol w="1152128">
                  <a:extLst>
                    <a:ext uri="{9D8B030D-6E8A-4147-A177-3AD203B41FA5}">
                      <a16:colId xmlns:a16="http://schemas.microsoft.com/office/drawing/2014/main" val="4012300178"/>
                    </a:ext>
                  </a:extLst>
                </a:gridCol>
                <a:gridCol w="1458998">
                  <a:extLst>
                    <a:ext uri="{9D8B030D-6E8A-4147-A177-3AD203B41FA5}">
                      <a16:colId xmlns:a16="http://schemas.microsoft.com/office/drawing/2014/main" val="644242835"/>
                    </a:ext>
                  </a:extLst>
                </a:gridCol>
                <a:gridCol w="1458998">
                  <a:extLst>
                    <a:ext uri="{9D8B030D-6E8A-4147-A177-3AD203B41FA5}">
                      <a16:colId xmlns:a16="http://schemas.microsoft.com/office/drawing/2014/main" val="146194319"/>
                    </a:ext>
                  </a:extLst>
                </a:gridCol>
              </a:tblGrid>
              <a:tr h="504056">
                <a:tc>
                  <a:txBody>
                    <a:bodyPr/>
                    <a:lstStyle/>
                    <a:p>
                      <a:pPr algn="l" fontAlgn="t"/>
                      <a:r>
                        <a:rPr lang="en-GB" sz="1400" b="1" dirty="0">
                          <a:effectLst/>
                        </a:rPr>
                        <a:t>Time since BP discontinuation</a:t>
                      </a:r>
                      <a:endParaRPr lang="en-GB" sz="1400" dirty="0">
                        <a:effectLst/>
                      </a:endParaRPr>
                    </a:p>
                  </a:txBody>
                  <a:tcPr marT="36000" marB="36000"/>
                </a:tc>
                <a:tc>
                  <a:txBody>
                    <a:bodyPr/>
                    <a:lstStyle/>
                    <a:p>
                      <a:pPr algn="ctr" fontAlgn="t"/>
                      <a:r>
                        <a:rPr lang="en-GB" sz="1400" b="1" dirty="0">
                          <a:effectLst/>
                        </a:rPr>
                        <a:t>Hip fractures, n</a:t>
                      </a:r>
                      <a:endParaRPr lang="en-GB" sz="1400" dirty="0">
                        <a:effectLst/>
                      </a:endParaRPr>
                    </a:p>
                  </a:txBody>
                  <a:tcPr marT="36000" marB="36000"/>
                </a:tc>
                <a:tc>
                  <a:txBody>
                    <a:bodyPr/>
                    <a:lstStyle/>
                    <a:p>
                      <a:pPr algn="ctr" fontAlgn="t"/>
                      <a:r>
                        <a:rPr lang="en-GB" sz="1400" b="1" dirty="0">
                          <a:effectLst/>
                        </a:rPr>
                        <a:t>Crude IR/1000 </a:t>
                      </a:r>
                      <a:r>
                        <a:rPr lang="en-GB" sz="1400" b="1" dirty="0" err="1">
                          <a:effectLst/>
                        </a:rPr>
                        <a:t>pt</a:t>
                      </a:r>
                      <a:r>
                        <a:rPr lang="en-GB" sz="1400" b="1" dirty="0">
                          <a:effectLst/>
                        </a:rPr>
                        <a:t>-y (95% CI)</a:t>
                      </a:r>
                      <a:endParaRPr lang="en-GB" sz="1400" dirty="0">
                        <a:effectLst/>
                      </a:endParaRPr>
                    </a:p>
                  </a:txBody>
                  <a:tcPr marT="36000" marB="36000"/>
                </a:tc>
                <a:tc>
                  <a:txBody>
                    <a:bodyPr/>
                    <a:lstStyle/>
                    <a:p>
                      <a:pPr algn="ctr" fontAlgn="t"/>
                      <a:r>
                        <a:rPr lang="en-GB" sz="1400" b="1" dirty="0">
                          <a:effectLst/>
                        </a:rPr>
                        <a:t>Adjusted HR*</a:t>
                      </a:r>
                      <a:br>
                        <a:rPr lang="en-GB" sz="1400" b="1" dirty="0">
                          <a:effectLst/>
                        </a:rPr>
                      </a:br>
                      <a:r>
                        <a:rPr lang="en-GB" sz="1400" b="1" dirty="0">
                          <a:effectLst/>
                        </a:rPr>
                        <a:t>(95% CI)</a:t>
                      </a:r>
                      <a:endParaRPr lang="en-GB" sz="1400" dirty="0">
                        <a:effectLst/>
                      </a:endParaRPr>
                    </a:p>
                  </a:txBody>
                  <a:tcPr marT="36000" marB="36000"/>
                </a:tc>
                <a:extLst>
                  <a:ext uri="{0D108BD9-81ED-4DB2-BD59-A6C34878D82A}">
                    <a16:rowId xmlns:a16="http://schemas.microsoft.com/office/drawing/2014/main" val="198628408"/>
                  </a:ext>
                </a:extLst>
              </a:tr>
              <a:tr h="366873">
                <a:tc>
                  <a:txBody>
                    <a:bodyPr/>
                    <a:lstStyle/>
                    <a:p>
                      <a:pPr algn="l" fontAlgn="t"/>
                      <a:r>
                        <a:rPr lang="en-GB" sz="1400" dirty="0">
                          <a:effectLst/>
                        </a:rPr>
                        <a:t>0 (i.e. current use)</a:t>
                      </a:r>
                    </a:p>
                  </a:txBody>
                  <a:tcPr marT="36000" marB="36000"/>
                </a:tc>
                <a:tc>
                  <a:txBody>
                    <a:bodyPr/>
                    <a:lstStyle/>
                    <a:p>
                      <a:pPr algn="ctr" fontAlgn="t"/>
                      <a:r>
                        <a:rPr lang="en-GB" sz="1400">
                          <a:effectLst/>
                        </a:rPr>
                        <a:t>1958</a:t>
                      </a:r>
                    </a:p>
                  </a:txBody>
                  <a:tcPr marT="36000" marB="36000"/>
                </a:tc>
                <a:tc>
                  <a:txBody>
                    <a:bodyPr/>
                    <a:lstStyle/>
                    <a:p>
                      <a:pPr algn="ctr" fontAlgn="t"/>
                      <a:r>
                        <a:rPr lang="en-GB" sz="1400" spc="-30" baseline="0" dirty="0">
                          <a:effectLst/>
                        </a:rPr>
                        <a:t>9.6 (9.2, 10.1)</a:t>
                      </a:r>
                    </a:p>
                  </a:txBody>
                  <a:tcPr marT="36000" marB="36000"/>
                </a:tc>
                <a:tc>
                  <a:txBody>
                    <a:bodyPr/>
                    <a:lstStyle/>
                    <a:p>
                      <a:pPr algn="ctr" fontAlgn="t"/>
                      <a:r>
                        <a:rPr lang="en-GB" sz="1400" spc="-30" baseline="0" dirty="0">
                          <a:effectLst/>
                        </a:rPr>
                        <a:t>1.0 (reference)</a:t>
                      </a:r>
                    </a:p>
                  </a:txBody>
                  <a:tcPr marT="36000" marB="36000"/>
                </a:tc>
                <a:extLst>
                  <a:ext uri="{0D108BD9-81ED-4DB2-BD59-A6C34878D82A}">
                    <a16:rowId xmlns:a16="http://schemas.microsoft.com/office/drawing/2014/main" val="491219554"/>
                  </a:ext>
                </a:extLst>
              </a:tr>
              <a:tr h="366873">
                <a:tc>
                  <a:txBody>
                    <a:bodyPr/>
                    <a:lstStyle/>
                    <a:p>
                      <a:pPr algn="l" fontAlgn="t"/>
                      <a:r>
                        <a:rPr lang="en-GB" sz="1400" dirty="0">
                          <a:effectLst/>
                        </a:rPr>
                        <a:t>&gt;0 to ≤3 months</a:t>
                      </a:r>
                    </a:p>
                  </a:txBody>
                  <a:tcPr marT="36000" marB="36000"/>
                </a:tc>
                <a:tc>
                  <a:txBody>
                    <a:bodyPr/>
                    <a:lstStyle/>
                    <a:p>
                      <a:pPr algn="ctr" fontAlgn="t"/>
                      <a:r>
                        <a:rPr lang="en-GB" sz="1400">
                          <a:effectLst/>
                        </a:rPr>
                        <a:t>530</a:t>
                      </a:r>
                    </a:p>
                  </a:txBody>
                  <a:tcPr marT="36000" marB="36000"/>
                </a:tc>
                <a:tc>
                  <a:txBody>
                    <a:bodyPr/>
                    <a:lstStyle/>
                    <a:p>
                      <a:pPr algn="ctr" fontAlgn="t"/>
                      <a:r>
                        <a:rPr lang="en-GB" sz="1400" spc="-30" baseline="0" dirty="0">
                          <a:effectLst/>
                        </a:rPr>
                        <a:t>13.1 (12.0, 14.3)</a:t>
                      </a:r>
                    </a:p>
                  </a:txBody>
                  <a:tcPr marT="36000" marB="36000"/>
                </a:tc>
                <a:tc>
                  <a:txBody>
                    <a:bodyPr/>
                    <a:lstStyle/>
                    <a:p>
                      <a:pPr algn="ctr" fontAlgn="t"/>
                      <a:r>
                        <a:rPr lang="en-GB" sz="1400" spc="-30" baseline="0" dirty="0">
                          <a:effectLst/>
                        </a:rPr>
                        <a:t>1.3 (1.2, 1.4)</a:t>
                      </a:r>
                    </a:p>
                  </a:txBody>
                  <a:tcPr marT="36000" marB="36000"/>
                </a:tc>
                <a:extLst>
                  <a:ext uri="{0D108BD9-81ED-4DB2-BD59-A6C34878D82A}">
                    <a16:rowId xmlns:a16="http://schemas.microsoft.com/office/drawing/2014/main" val="1545453109"/>
                  </a:ext>
                </a:extLst>
              </a:tr>
              <a:tr h="366873">
                <a:tc>
                  <a:txBody>
                    <a:bodyPr/>
                    <a:lstStyle/>
                    <a:p>
                      <a:pPr algn="l" fontAlgn="t"/>
                      <a:r>
                        <a:rPr lang="en-GB" sz="1400" spc="-30" baseline="0" dirty="0">
                          <a:effectLst/>
                        </a:rPr>
                        <a:t>&gt;3 months to ≤1 year</a:t>
                      </a:r>
                    </a:p>
                  </a:txBody>
                  <a:tcPr marT="36000" marB="36000"/>
                </a:tc>
                <a:tc>
                  <a:txBody>
                    <a:bodyPr/>
                    <a:lstStyle/>
                    <a:p>
                      <a:pPr algn="ctr" fontAlgn="t"/>
                      <a:r>
                        <a:rPr lang="en-GB" sz="1400" dirty="0">
                          <a:effectLst/>
                        </a:rPr>
                        <a:t>539</a:t>
                      </a:r>
                    </a:p>
                  </a:txBody>
                  <a:tcPr marT="36000" marB="36000"/>
                </a:tc>
                <a:tc>
                  <a:txBody>
                    <a:bodyPr/>
                    <a:lstStyle/>
                    <a:p>
                      <a:pPr algn="ctr" fontAlgn="t"/>
                      <a:r>
                        <a:rPr lang="en-GB" sz="1400" spc="-30" baseline="0">
                          <a:effectLst/>
                        </a:rPr>
                        <a:t>12.0 (11.0, 13.1)</a:t>
                      </a:r>
                    </a:p>
                  </a:txBody>
                  <a:tcPr marT="36000" marB="36000"/>
                </a:tc>
                <a:tc>
                  <a:txBody>
                    <a:bodyPr/>
                    <a:lstStyle/>
                    <a:p>
                      <a:pPr algn="ctr" fontAlgn="t"/>
                      <a:r>
                        <a:rPr lang="en-GB" sz="1400" spc="-30" baseline="0" dirty="0">
                          <a:effectLst/>
                        </a:rPr>
                        <a:t>1.1 (1.0, 1.2)</a:t>
                      </a:r>
                    </a:p>
                  </a:txBody>
                  <a:tcPr marT="36000" marB="36000"/>
                </a:tc>
                <a:extLst>
                  <a:ext uri="{0D108BD9-81ED-4DB2-BD59-A6C34878D82A}">
                    <a16:rowId xmlns:a16="http://schemas.microsoft.com/office/drawing/2014/main" val="118832806"/>
                  </a:ext>
                </a:extLst>
              </a:tr>
              <a:tr h="366873">
                <a:tc>
                  <a:txBody>
                    <a:bodyPr/>
                    <a:lstStyle/>
                    <a:p>
                      <a:pPr algn="l" fontAlgn="t"/>
                      <a:r>
                        <a:rPr lang="en-GB" sz="1400" dirty="0">
                          <a:effectLst/>
                        </a:rPr>
                        <a:t>&gt;1 to ≤2 years</a:t>
                      </a:r>
                    </a:p>
                  </a:txBody>
                  <a:tcPr marT="36000" marB="36000"/>
                </a:tc>
                <a:tc>
                  <a:txBody>
                    <a:bodyPr/>
                    <a:lstStyle/>
                    <a:p>
                      <a:pPr algn="ctr" fontAlgn="t"/>
                      <a:r>
                        <a:rPr lang="en-GB" sz="1400" dirty="0">
                          <a:effectLst/>
                        </a:rPr>
                        <a:t>422</a:t>
                      </a:r>
                    </a:p>
                  </a:txBody>
                  <a:tcPr marT="36000" marB="36000"/>
                </a:tc>
                <a:tc>
                  <a:txBody>
                    <a:bodyPr/>
                    <a:lstStyle/>
                    <a:p>
                      <a:pPr algn="ctr" fontAlgn="t"/>
                      <a:r>
                        <a:rPr lang="en-GB" sz="1400" spc="-30" baseline="0" dirty="0">
                          <a:effectLst/>
                        </a:rPr>
                        <a:t>13.3 (12.0, 14.6)</a:t>
                      </a:r>
                    </a:p>
                  </a:txBody>
                  <a:tcPr marT="36000" marB="36000"/>
                </a:tc>
                <a:tc>
                  <a:txBody>
                    <a:bodyPr/>
                    <a:lstStyle/>
                    <a:p>
                      <a:pPr algn="ctr" fontAlgn="t"/>
                      <a:r>
                        <a:rPr lang="en-GB" sz="1400" spc="-30" baseline="0" dirty="0">
                          <a:effectLst/>
                        </a:rPr>
                        <a:t>1.2 (1.1, 1.3)</a:t>
                      </a:r>
                    </a:p>
                  </a:txBody>
                  <a:tcPr marT="36000" marB="36000"/>
                </a:tc>
                <a:extLst>
                  <a:ext uri="{0D108BD9-81ED-4DB2-BD59-A6C34878D82A}">
                    <a16:rowId xmlns:a16="http://schemas.microsoft.com/office/drawing/2014/main" val="2487794202"/>
                  </a:ext>
                </a:extLst>
              </a:tr>
              <a:tr h="366873">
                <a:tc>
                  <a:txBody>
                    <a:bodyPr/>
                    <a:lstStyle/>
                    <a:p>
                      <a:pPr algn="l" fontAlgn="t"/>
                      <a:r>
                        <a:rPr lang="en-GB" sz="1400" dirty="0">
                          <a:effectLst/>
                        </a:rPr>
                        <a:t>&gt;2 to ≤3 years</a:t>
                      </a:r>
                    </a:p>
                  </a:txBody>
                  <a:tcPr marT="36000" marB="36000"/>
                </a:tc>
                <a:tc>
                  <a:txBody>
                    <a:bodyPr/>
                    <a:lstStyle/>
                    <a:p>
                      <a:pPr algn="ctr" fontAlgn="t"/>
                      <a:r>
                        <a:rPr lang="en-GB" sz="1400">
                          <a:effectLst/>
                        </a:rPr>
                        <a:t>235</a:t>
                      </a:r>
                    </a:p>
                  </a:txBody>
                  <a:tcPr marT="36000" marB="36000"/>
                </a:tc>
                <a:tc>
                  <a:txBody>
                    <a:bodyPr/>
                    <a:lstStyle/>
                    <a:p>
                      <a:pPr algn="ctr" fontAlgn="t"/>
                      <a:r>
                        <a:rPr lang="en-GB" sz="1400" spc="-30" baseline="0">
                          <a:effectLst/>
                        </a:rPr>
                        <a:t>15.7 (13.7, 17.8)</a:t>
                      </a:r>
                    </a:p>
                  </a:txBody>
                  <a:tcPr marT="36000" marB="36000"/>
                </a:tc>
                <a:tc>
                  <a:txBody>
                    <a:bodyPr/>
                    <a:lstStyle/>
                    <a:p>
                      <a:pPr algn="ctr" fontAlgn="t"/>
                      <a:r>
                        <a:rPr lang="en-GB" sz="1400" spc="-30" baseline="0" dirty="0">
                          <a:effectLst/>
                        </a:rPr>
                        <a:t>1.4 (1.2, 1.6)</a:t>
                      </a:r>
                    </a:p>
                  </a:txBody>
                  <a:tcPr marT="36000" marB="36000"/>
                </a:tc>
                <a:extLst>
                  <a:ext uri="{0D108BD9-81ED-4DB2-BD59-A6C34878D82A}">
                    <a16:rowId xmlns:a16="http://schemas.microsoft.com/office/drawing/2014/main" val="4172111596"/>
                  </a:ext>
                </a:extLst>
              </a:tr>
              <a:tr h="541899">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t>*Adjusted for age, region, race, rural/urban, median income, calendar year, comorbidity (fragility fracture, Charlson comorbidity index score), DXA, number of physician visits, care by rheumatologist or endocrinologist, long-term care residence, vitamin D deficiency, glucocorticoids, PPI</a:t>
                      </a:r>
                    </a:p>
                  </a:txBody>
                  <a:tcPr marT="36000" marB="36000"/>
                </a:tc>
                <a:tc hMerge="1">
                  <a:txBody>
                    <a:bodyPr/>
                    <a:lstStyle/>
                    <a:p>
                      <a:pPr algn="ctr" fontAlgn="t"/>
                      <a:endParaRPr lang="en-GB" sz="1400">
                        <a:effectLst/>
                      </a:endParaRPr>
                    </a:p>
                  </a:txBody>
                  <a:tcPr/>
                </a:tc>
                <a:tc hMerge="1">
                  <a:txBody>
                    <a:bodyPr/>
                    <a:lstStyle/>
                    <a:p>
                      <a:pPr algn="ctr" fontAlgn="t"/>
                      <a:endParaRPr lang="en-GB" sz="1400">
                        <a:effectLst/>
                      </a:endParaRPr>
                    </a:p>
                  </a:txBody>
                  <a:tcPr/>
                </a:tc>
                <a:tc hMerge="1">
                  <a:txBody>
                    <a:bodyPr/>
                    <a:lstStyle/>
                    <a:p>
                      <a:pPr algn="ctr" fontAlgn="t"/>
                      <a:endParaRPr lang="en-GB" sz="1400" dirty="0">
                        <a:effectLst/>
                      </a:endParaRPr>
                    </a:p>
                  </a:txBody>
                  <a:tcPr/>
                </a:tc>
                <a:extLst>
                  <a:ext uri="{0D108BD9-81ED-4DB2-BD59-A6C34878D82A}">
                    <a16:rowId xmlns:a16="http://schemas.microsoft.com/office/drawing/2014/main" val="3722580498"/>
                  </a:ext>
                </a:extLst>
              </a:tr>
            </a:tbl>
          </a:graphicData>
        </a:graphic>
      </p:graphicFrame>
      <p:sp>
        <p:nvSpPr>
          <p:cNvPr id="6" name="Text Placeholder 5"/>
          <p:cNvSpPr>
            <a:spLocks noGrp="1"/>
          </p:cNvSpPr>
          <p:nvPr>
            <p:ph type="body" sz="quarter" idx="10"/>
          </p:nvPr>
        </p:nvSpPr>
        <p:spPr>
          <a:xfrm>
            <a:off x="245421" y="6298234"/>
            <a:ext cx="8306907" cy="515142"/>
          </a:xfrm>
        </p:spPr>
        <p:txBody>
          <a:bodyPr/>
          <a:lstStyle/>
          <a:p>
            <a:pPr lvl="0"/>
            <a:r>
              <a:rPr lang="en-US" noProof="0" dirty="0"/>
              <a:t>ONJ, osteonecrosis of the jaw</a:t>
            </a:r>
          </a:p>
          <a:p>
            <a:pPr lvl="0"/>
            <a:r>
              <a:rPr lang="en-US" noProof="0" dirty="0"/>
              <a:t>Curtis JR, et al. EULAR 2018, Amsterdam, OP0017</a:t>
            </a:r>
          </a:p>
        </p:txBody>
      </p:sp>
      <p:sp>
        <p:nvSpPr>
          <p:cNvPr id="12" name="Rectangle 11">
            <a:extLst>
              <a:ext uri="{FF2B5EF4-FFF2-40B4-BE49-F238E27FC236}">
                <a16:creationId xmlns:a16="http://schemas.microsoft.com/office/drawing/2014/main" id="{E113E3D9-9DD6-4D00-B098-AEFCB70344B3}"/>
              </a:ext>
            </a:extLst>
          </p:cNvPr>
          <p:cNvSpPr/>
          <p:nvPr/>
        </p:nvSpPr>
        <p:spPr>
          <a:xfrm>
            <a:off x="334963" y="5601954"/>
            <a:ext cx="10729912" cy="63533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Risk of bisphosphonate holiday may outweigh benefit</a:t>
            </a:r>
          </a:p>
        </p:txBody>
      </p:sp>
      <p:sp>
        <p:nvSpPr>
          <p:cNvPr id="5" name="TextBox 4">
            <a:extLst>
              <a:ext uri="{FF2B5EF4-FFF2-40B4-BE49-F238E27FC236}">
                <a16:creationId xmlns:a16="http://schemas.microsoft.com/office/drawing/2014/main" id="{492BC3C7-1831-4974-BD21-40F4192C7D50}"/>
              </a:ext>
            </a:extLst>
          </p:cNvPr>
          <p:cNvSpPr txBox="1"/>
          <p:nvPr/>
        </p:nvSpPr>
        <p:spPr>
          <a:xfrm>
            <a:off x="6402708" y="1302349"/>
            <a:ext cx="48248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Hip fracture rate by duration of drug holiday, adjusting for competing risk of death</a:t>
            </a:r>
          </a:p>
        </p:txBody>
      </p:sp>
    </p:spTree>
    <p:extLst>
      <p:ext uri="{BB962C8B-B14F-4D97-AF65-F5344CB8AC3E}">
        <p14:creationId xmlns:p14="http://schemas.microsoft.com/office/powerpoint/2010/main" val="1128831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54883">
              <a:srgbClr val="C8D1E1"/>
            </a:gs>
            <a:gs pos="20354">
              <a:schemeClr val="accent1">
                <a:lumMod val="40000"/>
                <a:lumOff val="60000"/>
              </a:schemeClr>
            </a:gs>
            <a:gs pos="8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03F-FD19-4A54-AA3C-8E2E85277D92}"/>
              </a:ext>
            </a:extLst>
          </p:cNvPr>
          <p:cNvSpPr>
            <a:spLocks noGrp="1"/>
          </p:cNvSpPr>
          <p:nvPr>
            <p:ph type="title"/>
          </p:nvPr>
        </p:nvSpPr>
        <p:spPr/>
        <p:txBody>
          <a:bodyPr/>
          <a:lstStyle/>
          <a:p>
            <a:r>
              <a:rPr lang="en-US" dirty="0"/>
              <a:t>Checkpoint Inhibitors</a:t>
            </a:r>
          </a:p>
        </p:txBody>
      </p:sp>
    </p:spTree>
    <p:extLst>
      <p:ext uri="{BB962C8B-B14F-4D97-AF65-F5344CB8AC3E}">
        <p14:creationId xmlns:p14="http://schemas.microsoft.com/office/powerpoint/2010/main" val="900351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Immune checkpoint inhibitors</a:t>
            </a:r>
          </a:p>
        </p:txBody>
      </p:sp>
      <p:sp>
        <p:nvSpPr>
          <p:cNvPr id="10" name="Text Placeholder 9"/>
          <p:cNvSpPr>
            <a:spLocks noGrp="1"/>
          </p:cNvSpPr>
          <p:nvPr>
            <p:ph type="body" sz="quarter" idx="10"/>
          </p:nvPr>
        </p:nvSpPr>
        <p:spPr>
          <a:xfrm>
            <a:off x="245422" y="6534196"/>
            <a:ext cx="8047984" cy="279180"/>
          </a:xfrm>
        </p:spPr>
        <p:txBody>
          <a:bodyPr/>
          <a:lstStyle/>
          <a:p>
            <a:r>
              <a:rPr lang="en-US" noProof="0" dirty="0"/>
              <a:t>1. Adapted from: </a:t>
            </a:r>
            <a:r>
              <a:rPr lang="en-US" noProof="0" dirty="0" err="1"/>
              <a:t>Belkhir</a:t>
            </a:r>
            <a:r>
              <a:rPr lang="en-US" noProof="0" dirty="0"/>
              <a:t> R, et al. EULAR 2017, Madrid. OP0004</a:t>
            </a:r>
          </a:p>
        </p:txBody>
      </p:sp>
      <p:graphicFrame>
        <p:nvGraphicFramePr>
          <p:cNvPr id="4" name="Table 3">
            <a:extLst>
              <a:ext uri="{FF2B5EF4-FFF2-40B4-BE49-F238E27FC236}">
                <a16:creationId xmlns:a16="http://schemas.microsoft.com/office/drawing/2014/main" id="{40288409-E21B-4A36-BC93-C89B4BB7A621}"/>
              </a:ext>
            </a:extLst>
          </p:cNvPr>
          <p:cNvGraphicFramePr>
            <a:graphicFrameLocks noGrp="1"/>
          </p:cNvGraphicFramePr>
          <p:nvPr>
            <p:extLst/>
          </p:nvPr>
        </p:nvGraphicFramePr>
        <p:xfrm>
          <a:off x="568133" y="1318948"/>
          <a:ext cx="2719555" cy="2699482"/>
        </p:xfrm>
        <a:graphic>
          <a:graphicData uri="http://schemas.openxmlformats.org/drawingml/2006/table">
            <a:tbl>
              <a:tblPr firstRow="1" bandRow="1">
                <a:tableStyleId>{073A0DAA-6AF3-43AB-8588-CEC1D06C72B9}</a:tableStyleId>
              </a:tblPr>
              <a:tblGrid>
                <a:gridCol w="1040085">
                  <a:extLst>
                    <a:ext uri="{9D8B030D-6E8A-4147-A177-3AD203B41FA5}">
                      <a16:colId xmlns:a16="http://schemas.microsoft.com/office/drawing/2014/main" val="2034600969"/>
                    </a:ext>
                  </a:extLst>
                </a:gridCol>
                <a:gridCol w="1679470">
                  <a:extLst>
                    <a:ext uri="{9D8B030D-6E8A-4147-A177-3AD203B41FA5}">
                      <a16:colId xmlns:a16="http://schemas.microsoft.com/office/drawing/2014/main" val="656341417"/>
                    </a:ext>
                  </a:extLst>
                </a:gridCol>
              </a:tblGrid>
              <a:tr h="450334">
                <a:tc>
                  <a:txBody>
                    <a:bodyPr/>
                    <a:lstStyle/>
                    <a:p>
                      <a:pPr algn="l"/>
                      <a:r>
                        <a:rPr lang="en-GB" sz="1600" dirty="0"/>
                        <a:t>Target</a:t>
                      </a:r>
                      <a:r>
                        <a:rPr lang="en-GB" sz="1600" baseline="30000" dirty="0"/>
                        <a:t>1</a:t>
                      </a:r>
                      <a:endParaRPr lang="en-US" sz="1600" dirty="0"/>
                    </a:p>
                  </a:txBody>
                  <a:tcPr/>
                </a:tc>
                <a:tc>
                  <a:txBody>
                    <a:bodyPr/>
                    <a:lstStyle/>
                    <a:p>
                      <a:pPr algn="l"/>
                      <a:r>
                        <a:rPr lang="en-GB" sz="1600"/>
                        <a:t>Agents</a:t>
                      </a:r>
                      <a:endParaRPr lang="en-US" sz="1600" dirty="0"/>
                    </a:p>
                  </a:txBody>
                  <a:tcPr/>
                </a:tc>
                <a:extLst>
                  <a:ext uri="{0D108BD9-81ED-4DB2-BD59-A6C34878D82A}">
                    <a16:rowId xmlns:a16="http://schemas.microsoft.com/office/drawing/2014/main" val="343665452"/>
                  </a:ext>
                </a:extLst>
              </a:tr>
              <a:tr h="765566">
                <a:tc>
                  <a:txBody>
                    <a:bodyPr/>
                    <a:lstStyle/>
                    <a:p>
                      <a:pPr algn="l">
                        <a:spcBef>
                          <a:spcPts val="600"/>
                        </a:spcBef>
                      </a:pPr>
                      <a:r>
                        <a:rPr lang="en-GB" sz="1600" dirty="0"/>
                        <a:t>PD-1</a:t>
                      </a:r>
                      <a:endParaRPr lang="en-US" sz="1600" dirty="0"/>
                    </a:p>
                  </a:txBody>
                  <a:tcPr/>
                </a:tc>
                <a:tc>
                  <a:txBody>
                    <a:bodyPr/>
                    <a:lstStyle/>
                    <a:p>
                      <a:pPr marL="0" marR="0" lvl="0" indent="0" algn="l" defTabSz="685800" rtl="0" eaLnBrk="1" fontAlgn="auto" latinLnBrk="0" hangingPunct="1">
                        <a:lnSpc>
                          <a:spcPct val="120000"/>
                        </a:lnSpc>
                        <a:spcBef>
                          <a:spcPts val="300"/>
                        </a:spcBef>
                        <a:spcAft>
                          <a:spcPts val="0"/>
                        </a:spcAft>
                        <a:buClrTx/>
                        <a:buSzTx/>
                        <a:buFontTx/>
                        <a:buNone/>
                        <a:tabLst/>
                        <a:defRPr/>
                      </a:pPr>
                      <a:r>
                        <a:rPr lang="en-GB" sz="1600" dirty="0"/>
                        <a:t>Pembrolizumab</a:t>
                      </a:r>
                      <a:br>
                        <a:rPr lang="en-GB" sz="1600" baseline="0" dirty="0"/>
                      </a:br>
                      <a:r>
                        <a:rPr lang="en-GB" sz="1600" dirty="0"/>
                        <a:t>Nivolumab</a:t>
                      </a:r>
                      <a:endParaRPr lang="en-US" sz="1600" dirty="0"/>
                    </a:p>
                  </a:txBody>
                  <a:tcPr/>
                </a:tc>
                <a:extLst>
                  <a:ext uri="{0D108BD9-81ED-4DB2-BD59-A6C34878D82A}">
                    <a16:rowId xmlns:a16="http://schemas.microsoft.com/office/drawing/2014/main" val="2671345589"/>
                  </a:ext>
                </a:extLst>
              </a:tr>
              <a:tr h="1033248">
                <a:tc>
                  <a:txBody>
                    <a:bodyPr/>
                    <a:lstStyle/>
                    <a:p>
                      <a:pPr algn="l">
                        <a:spcBef>
                          <a:spcPts val="600"/>
                        </a:spcBef>
                      </a:pPr>
                      <a:r>
                        <a:rPr lang="en-GB" sz="1600" dirty="0"/>
                        <a:t>PD-L1</a:t>
                      </a:r>
                      <a:endParaRPr lang="en-US" sz="1600" dirty="0"/>
                    </a:p>
                  </a:txBody>
                  <a:tcPr/>
                </a:tc>
                <a:tc>
                  <a:txBody>
                    <a:bodyPr/>
                    <a:lstStyle/>
                    <a:p>
                      <a:pPr marL="0" marR="0" lvl="0" indent="0" algn="l" defTabSz="685800" rtl="0" eaLnBrk="1" fontAlgn="auto" latinLnBrk="0" hangingPunct="1">
                        <a:lnSpc>
                          <a:spcPct val="120000"/>
                        </a:lnSpc>
                        <a:spcBef>
                          <a:spcPts val="300"/>
                        </a:spcBef>
                        <a:spcAft>
                          <a:spcPts val="0"/>
                        </a:spcAft>
                        <a:buClrTx/>
                        <a:buSzTx/>
                        <a:buFontTx/>
                        <a:buNone/>
                        <a:tabLst/>
                        <a:defRPr/>
                      </a:pPr>
                      <a:r>
                        <a:rPr lang="en-GB" sz="1600" dirty="0" err="1"/>
                        <a:t>Atezolizumab</a:t>
                      </a:r>
                      <a:br>
                        <a:rPr lang="en-GB" sz="1600" baseline="0" dirty="0"/>
                      </a:br>
                      <a:r>
                        <a:rPr lang="en-GB" sz="1600" dirty="0" err="1"/>
                        <a:t>Durvalumab</a:t>
                      </a:r>
                      <a:r>
                        <a:rPr lang="en-GB" sz="1600" dirty="0"/>
                        <a:t> </a:t>
                      </a:r>
                      <a:br>
                        <a:rPr lang="en-GB" sz="1600" baseline="0" dirty="0"/>
                      </a:br>
                      <a:r>
                        <a:rPr lang="en-GB" sz="1600" dirty="0" err="1"/>
                        <a:t>Avelumab</a:t>
                      </a:r>
                      <a:r>
                        <a:rPr lang="en-GB" sz="1600" dirty="0"/>
                        <a:t> </a:t>
                      </a:r>
                      <a:endParaRPr lang="en-US" sz="1600" dirty="0"/>
                    </a:p>
                  </a:txBody>
                  <a:tcPr/>
                </a:tc>
                <a:extLst>
                  <a:ext uri="{0D108BD9-81ED-4DB2-BD59-A6C34878D82A}">
                    <a16:rowId xmlns:a16="http://schemas.microsoft.com/office/drawing/2014/main" val="4201718531"/>
                  </a:ext>
                </a:extLst>
              </a:tr>
              <a:tr h="450334">
                <a:tc>
                  <a:txBody>
                    <a:bodyPr/>
                    <a:lstStyle/>
                    <a:p>
                      <a:pPr algn="l">
                        <a:spcBef>
                          <a:spcPts val="600"/>
                        </a:spcBef>
                      </a:pPr>
                      <a:r>
                        <a:rPr lang="en-GB" sz="1600" dirty="0"/>
                        <a:t>CTLA-4</a:t>
                      </a:r>
                      <a:endParaRPr lang="en-US" sz="1600" dirty="0"/>
                    </a:p>
                  </a:txBody>
                  <a:tcPr/>
                </a:tc>
                <a:tc>
                  <a:txBody>
                    <a:bodyPr/>
                    <a:lstStyle/>
                    <a:p>
                      <a:pPr marL="0" marR="0" lvl="0" indent="0" algn="l" defTabSz="685800" rtl="0" eaLnBrk="1" fontAlgn="auto" latinLnBrk="0" hangingPunct="1">
                        <a:lnSpc>
                          <a:spcPct val="120000"/>
                        </a:lnSpc>
                        <a:spcBef>
                          <a:spcPts val="300"/>
                        </a:spcBef>
                        <a:spcAft>
                          <a:spcPts val="0"/>
                        </a:spcAft>
                        <a:buClrTx/>
                        <a:buSzTx/>
                        <a:buFontTx/>
                        <a:buNone/>
                        <a:tabLst/>
                        <a:defRPr/>
                      </a:pPr>
                      <a:r>
                        <a:rPr lang="en-GB" sz="1600" dirty="0"/>
                        <a:t>Ipilimumab</a:t>
                      </a:r>
                      <a:endParaRPr lang="en-US" sz="1600" baseline="0" dirty="0"/>
                    </a:p>
                  </a:txBody>
                  <a:tcPr/>
                </a:tc>
                <a:extLst>
                  <a:ext uri="{0D108BD9-81ED-4DB2-BD59-A6C34878D82A}">
                    <a16:rowId xmlns:a16="http://schemas.microsoft.com/office/drawing/2014/main" val="1684730552"/>
                  </a:ext>
                </a:extLst>
              </a:tr>
            </a:tbl>
          </a:graphicData>
        </a:graphic>
      </p:graphicFrame>
      <p:grpSp>
        <p:nvGrpSpPr>
          <p:cNvPr id="11" name="Group 10">
            <a:extLst>
              <a:ext uri="{FF2B5EF4-FFF2-40B4-BE49-F238E27FC236}">
                <a16:creationId xmlns:a16="http://schemas.microsoft.com/office/drawing/2014/main" id="{B36AA21C-3F6E-49B3-81B5-498D870CF55D}"/>
              </a:ext>
            </a:extLst>
          </p:cNvPr>
          <p:cNvGrpSpPr/>
          <p:nvPr/>
        </p:nvGrpSpPr>
        <p:grpSpPr>
          <a:xfrm>
            <a:off x="5159896" y="1295587"/>
            <a:ext cx="6598586" cy="5085741"/>
            <a:chOff x="3157151" y="1753850"/>
            <a:chExt cx="5795897" cy="3825226"/>
          </a:xfrm>
        </p:grpSpPr>
        <p:sp>
          <p:nvSpPr>
            <p:cNvPr id="13" name="Freeform 18">
              <a:extLst>
                <a:ext uri="{FF2B5EF4-FFF2-40B4-BE49-F238E27FC236}">
                  <a16:creationId xmlns:a16="http://schemas.microsoft.com/office/drawing/2014/main" id="{7B1776EF-5B35-43AA-9362-33E7E2BB9D49}"/>
                </a:ext>
              </a:extLst>
            </p:cNvPr>
            <p:cNvSpPr/>
            <p:nvPr/>
          </p:nvSpPr>
          <p:spPr>
            <a:xfrm>
              <a:off x="3157151" y="3877422"/>
              <a:ext cx="5758817" cy="1701653"/>
            </a:xfrm>
            <a:custGeom>
              <a:avLst/>
              <a:gdLst>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315098 w 5789141"/>
                <a:gd name="connsiteY13" fmla="*/ 698156 h 1668162"/>
                <a:gd name="connsiteX14" fmla="*/ 259492 w 5789141"/>
                <a:gd name="connsiteY14" fmla="*/ 716691 h 1668162"/>
                <a:gd name="connsiteX15" fmla="*/ 105033 w 5789141"/>
                <a:gd name="connsiteY15" fmla="*/ 1075037 h 1668162"/>
                <a:gd name="connsiteX16" fmla="*/ 667265 w 5789141"/>
                <a:gd name="connsiteY16" fmla="*/ 1353064 h 1668162"/>
                <a:gd name="connsiteX17" fmla="*/ 0 w 5789141"/>
                <a:gd name="connsiteY17" fmla="*/ 1668162 h 1668162"/>
                <a:gd name="connsiteX0" fmla="*/ 239831 w 6028972"/>
                <a:gd name="connsiteY0" fmla="*/ 1668162 h 1668162"/>
                <a:gd name="connsiteX1" fmla="*/ 5695339 w 6028972"/>
                <a:gd name="connsiteY1" fmla="*/ 1668162 h 1668162"/>
                <a:gd name="connsiteX2" fmla="*/ 5608842 w 6028972"/>
                <a:gd name="connsiteY2" fmla="*/ 1433383 h 1668162"/>
                <a:gd name="connsiteX3" fmla="*/ 6028972 w 6028972"/>
                <a:gd name="connsiteY3" fmla="*/ 716691 h 1668162"/>
                <a:gd name="connsiteX4" fmla="*/ 5732410 w 6028972"/>
                <a:gd name="connsiteY4" fmla="*/ 481913 h 1668162"/>
                <a:gd name="connsiteX5" fmla="*/ 4614123 w 6028972"/>
                <a:gd name="connsiteY5" fmla="*/ 877329 h 1668162"/>
                <a:gd name="connsiteX6" fmla="*/ 4206350 w 6028972"/>
                <a:gd name="connsiteY6" fmla="*/ 611659 h 1668162"/>
                <a:gd name="connsiteX7" fmla="*/ 4002464 w 6028972"/>
                <a:gd name="connsiteY7" fmla="*/ 216243 h 1668162"/>
                <a:gd name="connsiteX8" fmla="*/ 3223988 w 6028972"/>
                <a:gd name="connsiteY8" fmla="*/ 0 h 1668162"/>
                <a:gd name="connsiteX9" fmla="*/ 2284875 w 6028972"/>
                <a:gd name="connsiteY9" fmla="*/ 18535 h 1668162"/>
                <a:gd name="connsiteX10" fmla="*/ 2408442 w 6028972"/>
                <a:gd name="connsiteY10" fmla="*/ 358345 h 1668162"/>
                <a:gd name="connsiteX11" fmla="*/ 2328123 w 6028972"/>
                <a:gd name="connsiteY11" fmla="*/ 531340 h 1668162"/>
                <a:gd name="connsiteX12" fmla="*/ 1512577 w 6028972"/>
                <a:gd name="connsiteY12" fmla="*/ 259491 h 1668162"/>
                <a:gd name="connsiteX13" fmla="*/ 554929 w 6028972"/>
                <a:gd name="connsiteY13" fmla="*/ 698156 h 1668162"/>
                <a:gd name="connsiteX14" fmla="*/ 499323 w 6028972"/>
                <a:gd name="connsiteY14" fmla="*/ 716691 h 1668162"/>
                <a:gd name="connsiteX15" fmla="*/ 344864 w 6028972"/>
                <a:gd name="connsiteY15" fmla="*/ 1075037 h 1668162"/>
                <a:gd name="connsiteX16" fmla="*/ 907096 w 6028972"/>
                <a:gd name="connsiteY16" fmla="*/ 1353064 h 1668162"/>
                <a:gd name="connsiteX17" fmla="*/ 239831 w 6028972"/>
                <a:gd name="connsiteY17"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315098 w 5789141"/>
                <a:gd name="connsiteY13" fmla="*/ 698156 h 1668162"/>
                <a:gd name="connsiteX14" fmla="*/ 259492 w 5789141"/>
                <a:gd name="connsiteY14" fmla="*/ 716691 h 1668162"/>
                <a:gd name="connsiteX15" fmla="*/ 105033 w 5789141"/>
                <a:gd name="connsiteY15" fmla="*/ 1075037 h 1668162"/>
                <a:gd name="connsiteX16" fmla="*/ 667265 w 5789141"/>
                <a:gd name="connsiteY16" fmla="*/ 1353064 h 1668162"/>
                <a:gd name="connsiteX17" fmla="*/ 0 w 5789141"/>
                <a:gd name="connsiteY17"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315098 w 5789141"/>
                <a:gd name="connsiteY13" fmla="*/ 698156 h 1668162"/>
                <a:gd name="connsiteX14" fmla="*/ 259492 w 5789141"/>
                <a:gd name="connsiteY14" fmla="*/ 716691 h 1668162"/>
                <a:gd name="connsiteX15" fmla="*/ 105033 w 5789141"/>
                <a:gd name="connsiteY15" fmla="*/ 1075037 h 1668162"/>
                <a:gd name="connsiteX16" fmla="*/ 667265 w 5789141"/>
                <a:gd name="connsiteY16" fmla="*/ 1353064 h 1668162"/>
                <a:gd name="connsiteX17" fmla="*/ 0 w 5789141"/>
                <a:gd name="connsiteY17"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315098 w 5789141"/>
                <a:gd name="connsiteY13" fmla="*/ 698156 h 1668162"/>
                <a:gd name="connsiteX14" fmla="*/ 259492 w 5789141"/>
                <a:gd name="connsiteY14" fmla="*/ 716691 h 1668162"/>
                <a:gd name="connsiteX15" fmla="*/ 105033 w 5789141"/>
                <a:gd name="connsiteY15" fmla="*/ 1075037 h 1668162"/>
                <a:gd name="connsiteX16" fmla="*/ 667265 w 5789141"/>
                <a:gd name="connsiteY16" fmla="*/ 1353064 h 1668162"/>
                <a:gd name="connsiteX17" fmla="*/ 0 w 5789141"/>
                <a:gd name="connsiteY17"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586946 w 5789141"/>
                <a:gd name="connsiteY13" fmla="*/ 500448 h 1668162"/>
                <a:gd name="connsiteX14" fmla="*/ 259492 w 5789141"/>
                <a:gd name="connsiteY14" fmla="*/ 716691 h 1668162"/>
                <a:gd name="connsiteX15" fmla="*/ 105033 w 5789141"/>
                <a:gd name="connsiteY15" fmla="*/ 1075037 h 1668162"/>
                <a:gd name="connsiteX16" fmla="*/ 667265 w 5789141"/>
                <a:gd name="connsiteY16" fmla="*/ 1353064 h 1668162"/>
                <a:gd name="connsiteX17" fmla="*/ 0 w 5789141"/>
                <a:gd name="connsiteY17"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259492 w 5789141"/>
                <a:gd name="connsiteY13" fmla="*/ 716691 h 1668162"/>
                <a:gd name="connsiteX14" fmla="*/ 105033 w 5789141"/>
                <a:gd name="connsiteY14" fmla="*/ 1075037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259492 w 5789141"/>
                <a:gd name="connsiteY13" fmla="*/ 716691 h 1668162"/>
                <a:gd name="connsiteX14" fmla="*/ 105033 w 5789141"/>
                <a:gd name="connsiteY14" fmla="*/ 1075037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44844 w 5789141"/>
                <a:gd name="connsiteY13" fmla="*/ 630193 h 1668162"/>
                <a:gd name="connsiteX14" fmla="*/ 105033 w 5789141"/>
                <a:gd name="connsiteY14" fmla="*/ 1075037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105033 w 5789141"/>
                <a:gd name="connsiteY14" fmla="*/ 1075037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105033 w 5789141"/>
                <a:gd name="connsiteY14" fmla="*/ 1075037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98855 w 5789141"/>
                <a:gd name="connsiteY14" fmla="*/ 1062680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98855 w 5789141"/>
                <a:gd name="connsiteY14" fmla="*/ 1062680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72746 w 5789141"/>
                <a:gd name="connsiteY12" fmla="*/ 259491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85103 w 5789141"/>
                <a:gd name="connsiteY12" fmla="*/ 451020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48032 w 5789141"/>
                <a:gd name="connsiteY12" fmla="*/ 278026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48032 w 5789141"/>
                <a:gd name="connsiteY12" fmla="*/ 278026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68162 h 1668162"/>
                <a:gd name="connsiteX1" fmla="*/ 5455508 w 5789141"/>
                <a:gd name="connsiteY1" fmla="*/ 1668162 h 1668162"/>
                <a:gd name="connsiteX2" fmla="*/ 5369011 w 5789141"/>
                <a:gd name="connsiteY2" fmla="*/ 1433383 h 1668162"/>
                <a:gd name="connsiteX3" fmla="*/ 5789141 w 5789141"/>
                <a:gd name="connsiteY3" fmla="*/ 716691 h 1668162"/>
                <a:gd name="connsiteX4" fmla="*/ 5492579 w 5789141"/>
                <a:gd name="connsiteY4" fmla="*/ 481913 h 1668162"/>
                <a:gd name="connsiteX5" fmla="*/ 4374292 w 5789141"/>
                <a:gd name="connsiteY5" fmla="*/ 877329 h 1668162"/>
                <a:gd name="connsiteX6" fmla="*/ 3966519 w 5789141"/>
                <a:gd name="connsiteY6" fmla="*/ 611659 h 1668162"/>
                <a:gd name="connsiteX7" fmla="*/ 3762633 w 5789141"/>
                <a:gd name="connsiteY7" fmla="*/ 216243 h 1668162"/>
                <a:gd name="connsiteX8" fmla="*/ 2984157 w 5789141"/>
                <a:gd name="connsiteY8" fmla="*/ 0 h 1668162"/>
                <a:gd name="connsiteX9" fmla="*/ 2045044 w 5789141"/>
                <a:gd name="connsiteY9" fmla="*/ 18535 h 1668162"/>
                <a:gd name="connsiteX10" fmla="*/ 2168611 w 5789141"/>
                <a:gd name="connsiteY10" fmla="*/ 358345 h 1668162"/>
                <a:gd name="connsiteX11" fmla="*/ 2088292 w 5789141"/>
                <a:gd name="connsiteY11" fmla="*/ 531340 h 1668162"/>
                <a:gd name="connsiteX12" fmla="*/ 1248032 w 5789141"/>
                <a:gd name="connsiteY12" fmla="*/ 278026 h 1668162"/>
                <a:gd name="connsiteX13" fmla="*/ 407773 w 5789141"/>
                <a:gd name="connsiteY13" fmla="*/ 630193 h 1668162"/>
                <a:gd name="connsiteX14" fmla="*/ 105034 w 5789141"/>
                <a:gd name="connsiteY14" fmla="*/ 1050324 h 1668162"/>
                <a:gd name="connsiteX15" fmla="*/ 667265 w 5789141"/>
                <a:gd name="connsiteY15" fmla="*/ 1353064 h 1668162"/>
                <a:gd name="connsiteX16" fmla="*/ 0 w 5789141"/>
                <a:gd name="connsiteY16" fmla="*/ 1668162 h 1668162"/>
                <a:gd name="connsiteX0" fmla="*/ 0 w 5789141"/>
                <a:gd name="connsiteY0" fmla="*/ 1693755 h 1693755"/>
                <a:gd name="connsiteX1" fmla="*/ 5455508 w 5789141"/>
                <a:gd name="connsiteY1" fmla="*/ 1693755 h 1693755"/>
                <a:gd name="connsiteX2" fmla="*/ 5369011 w 5789141"/>
                <a:gd name="connsiteY2" fmla="*/ 1458976 h 1693755"/>
                <a:gd name="connsiteX3" fmla="*/ 5789141 w 5789141"/>
                <a:gd name="connsiteY3" fmla="*/ 742284 h 1693755"/>
                <a:gd name="connsiteX4" fmla="*/ 5492579 w 5789141"/>
                <a:gd name="connsiteY4" fmla="*/ 507506 h 1693755"/>
                <a:gd name="connsiteX5" fmla="*/ 4374292 w 5789141"/>
                <a:gd name="connsiteY5" fmla="*/ 902922 h 1693755"/>
                <a:gd name="connsiteX6" fmla="*/ 3966519 w 5789141"/>
                <a:gd name="connsiteY6" fmla="*/ 637252 h 1693755"/>
                <a:gd name="connsiteX7" fmla="*/ 3762633 w 5789141"/>
                <a:gd name="connsiteY7" fmla="*/ 241836 h 1693755"/>
                <a:gd name="connsiteX8" fmla="*/ 2984157 w 5789141"/>
                <a:gd name="connsiteY8" fmla="*/ 25593 h 1693755"/>
                <a:gd name="connsiteX9" fmla="*/ 2045044 w 5789141"/>
                <a:gd name="connsiteY9" fmla="*/ 44128 h 1693755"/>
                <a:gd name="connsiteX10" fmla="*/ 2168611 w 5789141"/>
                <a:gd name="connsiteY10" fmla="*/ 383938 h 1693755"/>
                <a:gd name="connsiteX11" fmla="*/ 2088292 w 5789141"/>
                <a:gd name="connsiteY11" fmla="*/ 556933 h 1693755"/>
                <a:gd name="connsiteX12" fmla="*/ 1248032 w 5789141"/>
                <a:gd name="connsiteY12" fmla="*/ 303619 h 1693755"/>
                <a:gd name="connsiteX13" fmla="*/ 407773 w 5789141"/>
                <a:gd name="connsiteY13" fmla="*/ 655786 h 1693755"/>
                <a:gd name="connsiteX14" fmla="*/ 105034 w 5789141"/>
                <a:gd name="connsiteY14" fmla="*/ 1075917 h 1693755"/>
                <a:gd name="connsiteX15" fmla="*/ 667265 w 5789141"/>
                <a:gd name="connsiteY15" fmla="*/ 1378657 h 1693755"/>
                <a:gd name="connsiteX16" fmla="*/ 0 w 5789141"/>
                <a:gd name="connsiteY16" fmla="*/ 1693755 h 1693755"/>
                <a:gd name="connsiteX0" fmla="*/ 0 w 5789141"/>
                <a:gd name="connsiteY0" fmla="*/ 1707458 h 1707458"/>
                <a:gd name="connsiteX1" fmla="*/ 5455508 w 5789141"/>
                <a:gd name="connsiteY1" fmla="*/ 1707458 h 1707458"/>
                <a:gd name="connsiteX2" fmla="*/ 5369011 w 5789141"/>
                <a:gd name="connsiteY2" fmla="*/ 1472679 h 1707458"/>
                <a:gd name="connsiteX3" fmla="*/ 5789141 w 5789141"/>
                <a:gd name="connsiteY3" fmla="*/ 755987 h 1707458"/>
                <a:gd name="connsiteX4" fmla="*/ 5492579 w 5789141"/>
                <a:gd name="connsiteY4" fmla="*/ 521209 h 1707458"/>
                <a:gd name="connsiteX5" fmla="*/ 4374292 w 5789141"/>
                <a:gd name="connsiteY5" fmla="*/ 916625 h 1707458"/>
                <a:gd name="connsiteX6" fmla="*/ 3966519 w 5789141"/>
                <a:gd name="connsiteY6" fmla="*/ 650955 h 1707458"/>
                <a:gd name="connsiteX7" fmla="*/ 3762633 w 5789141"/>
                <a:gd name="connsiteY7" fmla="*/ 255539 h 1707458"/>
                <a:gd name="connsiteX8" fmla="*/ 2984157 w 5789141"/>
                <a:gd name="connsiteY8" fmla="*/ 39296 h 1707458"/>
                <a:gd name="connsiteX9" fmla="*/ 2143898 w 5789141"/>
                <a:gd name="connsiteY9" fmla="*/ 33117 h 1707458"/>
                <a:gd name="connsiteX10" fmla="*/ 2168611 w 5789141"/>
                <a:gd name="connsiteY10" fmla="*/ 397641 h 1707458"/>
                <a:gd name="connsiteX11" fmla="*/ 2088292 w 5789141"/>
                <a:gd name="connsiteY11" fmla="*/ 570636 h 1707458"/>
                <a:gd name="connsiteX12" fmla="*/ 1248032 w 5789141"/>
                <a:gd name="connsiteY12" fmla="*/ 317322 h 1707458"/>
                <a:gd name="connsiteX13" fmla="*/ 407773 w 5789141"/>
                <a:gd name="connsiteY13" fmla="*/ 669489 h 1707458"/>
                <a:gd name="connsiteX14" fmla="*/ 105034 w 5789141"/>
                <a:gd name="connsiteY14" fmla="*/ 1089620 h 1707458"/>
                <a:gd name="connsiteX15" fmla="*/ 667265 w 5789141"/>
                <a:gd name="connsiteY15" fmla="*/ 1392360 h 1707458"/>
                <a:gd name="connsiteX16" fmla="*/ 0 w 5789141"/>
                <a:gd name="connsiteY16" fmla="*/ 1707458 h 1707458"/>
                <a:gd name="connsiteX0" fmla="*/ 0 w 5789141"/>
                <a:gd name="connsiteY0" fmla="*/ 1703614 h 1703614"/>
                <a:gd name="connsiteX1" fmla="*/ 5455508 w 5789141"/>
                <a:gd name="connsiteY1" fmla="*/ 1703614 h 1703614"/>
                <a:gd name="connsiteX2" fmla="*/ 5369011 w 5789141"/>
                <a:gd name="connsiteY2" fmla="*/ 1468835 h 1703614"/>
                <a:gd name="connsiteX3" fmla="*/ 5789141 w 5789141"/>
                <a:gd name="connsiteY3" fmla="*/ 752143 h 1703614"/>
                <a:gd name="connsiteX4" fmla="*/ 5492579 w 5789141"/>
                <a:gd name="connsiteY4" fmla="*/ 517365 h 1703614"/>
                <a:gd name="connsiteX5" fmla="*/ 4374292 w 5789141"/>
                <a:gd name="connsiteY5" fmla="*/ 912781 h 1703614"/>
                <a:gd name="connsiteX6" fmla="*/ 3966519 w 5789141"/>
                <a:gd name="connsiteY6" fmla="*/ 647111 h 1703614"/>
                <a:gd name="connsiteX7" fmla="*/ 3762633 w 5789141"/>
                <a:gd name="connsiteY7" fmla="*/ 251695 h 1703614"/>
                <a:gd name="connsiteX8" fmla="*/ 2984157 w 5789141"/>
                <a:gd name="connsiteY8" fmla="*/ 35452 h 1703614"/>
                <a:gd name="connsiteX9" fmla="*/ 2100649 w 5789141"/>
                <a:gd name="connsiteY9" fmla="*/ 35451 h 1703614"/>
                <a:gd name="connsiteX10" fmla="*/ 2168611 w 5789141"/>
                <a:gd name="connsiteY10" fmla="*/ 393797 h 1703614"/>
                <a:gd name="connsiteX11" fmla="*/ 2088292 w 5789141"/>
                <a:gd name="connsiteY11" fmla="*/ 566792 h 1703614"/>
                <a:gd name="connsiteX12" fmla="*/ 1248032 w 5789141"/>
                <a:gd name="connsiteY12" fmla="*/ 313478 h 1703614"/>
                <a:gd name="connsiteX13" fmla="*/ 407773 w 5789141"/>
                <a:gd name="connsiteY13" fmla="*/ 665645 h 1703614"/>
                <a:gd name="connsiteX14" fmla="*/ 105034 w 5789141"/>
                <a:gd name="connsiteY14" fmla="*/ 1085776 h 1703614"/>
                <a:gd name="connsiteX15" fmla="*/ 667265 w 5789141"/>
                <a:gd name="connsiteY15" fmla="*/ 1388516 h 1703614"/>
                <a:gd name="connsiteX16" fmla="*/ 0 w 5789141"/>
                <a:gd name="connsiteY16" fmla="*/ 1703614 h 1703614"/>
                <a:gd name="connsiteX0" fmla="*/ 0 w 5789141"/>
                <a:gd name="connsiteY0" fmla="*/ 1701898 h 1701898"/>
                <a:gd name="connsiteX1" fmla="*/ 5455508 w 5789141"/>
                <a:gd name="connsiteY1" fmla="*/ 1701898 h 1701898"/>
                <a:gd name="connsiteX2" fmla="*/ 5369011 w 5789141"/>
                <a:gd name="connsiteY2" fmla="*/ 1467119 h 1701898"/>
                <a:gd name="connsiteX3" fmla="*/ 5789141 w 5789141"/>
                <a:gd name="connsiteY3" fmla="*/ 750427 h 1701898"/>
                <a:gd name="connsiteX4" fmla="*/ 5492579 w 5789141"/>
                <a:gd name="connsiteY4" fmla="*/ 515649 h 1701898"/>
                <a:gd name="connsiteX5" fmla="*/ 4374292 w 5789141"/>
                <a:gd name="connsiteY5" fmla="*/ 911065 h 1701898"/>
                <a:gd name="connsiteX6" fmla="*/ 3966519 w 5789141"/>
                <a:gd name="connsiteY6" fmla="*/ 645395 h 1701898"/>
                <a:gd name="connsiteX7" fmla="*/ 3762633 w 5789141"/>
                <a:gd name="connsiteY7" fmla="*/ 249979 h 1701898"/>
                <a:gd name="connsiteX8" fmla="*/ 2984157 w 5789141"/>
                <a:gd name="connsiteY8" fmla="*/ 33736 h 1701898"/>
                <a:gd name="connsiteX9" fmla="*/ 2100649 w 5789141"/>
                <a:gd name="connsiteY9" fmla="*/ 33735 h 1701898"/>
                <a:gd name="connsiteX10" fmla="*/ 2180968 w 5789141"/>
                <a:gd name="connsiteY10" fmla="*/ 367368 h 1701898"/>
                <a:gd name="connsiteX11" fmla="*/ 2088292 w 5789141"/>
                <a:gd name="connsiteY11" fmla="*/ 565076 h 1701898"/>
                <a:gd name="connsiteX12" fmla="*/ 1248032 w 5789141"/>
                <a:gd name="connsiteY12" fmla="*/ 311762 h 1701898"/>
                <a:gd name="connsiteX13" fmla="*/ 407773 w 5789141"/>
                <a:gd name="connsiteY13" fmla="*/ 663929 h 1701898"/>
                <a:gd name="connsiteX14" fmla="*/ 105034 w 5789141"/>
                <a:gd name="connsiteY14" fmla="*/ 1084060 h 1701898"/>
                <a:gd name="connsiteX15" fmla="*/ 667265 w 5789141"/>
                <a:gd name="connsiteY15" fmla="*/ 1386800 h 1701898"/>
                <a:gd name="connsiteX16" fmla="*/ 0 w 5789141"/>
                <a:gd name="connsiteY16" fmla="*/ 1701898 h 1701898"/>
                <a:gd name="connsiteX0" fmla="*/ 0 w 5789141"/>
                <a:gd name="connsiteY0" fmla="*/ 1701898 h 1701898"/>
                <a:gd name="connsiteX1" fmla="*/ 5455508 w 5789141"/>
                <a:gd name="connsiteY1" fmla="*/ 1701898 h 1701898"/>
                <a:gd name="connsiteX2" fmla="*/ 5369011 w 5789141"/>
                <a:gd name="connsiteY2" fmla="*/ 1467119 h 1701898"/>
                <a:gd name="connsiteX3" fmla="*/ 5789141 w 5789141"/>
                <a:gd name="connsiteY3" fmla="*/ 750427 h 1701898"/>
                <a:gd name="connsiteX4" fmla="*/ 5492579 w 5789141"/>
                <a:gd name="connsiteY4" fmla="*/ 515649 h 1701898"/>
                <a:gd name="connsiteX5" fmla="*/ 4374292 w 5789141"/>
                <a:gd name="connsiteY5" fmla="*/ 911065 h 1701898"/>
                <a:gd name="connsiteX6" fmla="*/ 3966519 w 5789141"/>
                <a:gd name="connsiteY6" fmla="*/ 645395 h 1701898"/>
                <a:gd name="connsiteX7" fmla="*/ 3762633 w 5789141"/>
                <a:gd name="connsiteY7" fmla="*/ 249979 h 1701898"/>
                <a:gd name="connsiteX8" fmla="*/ 2984157 w 5789141"/>
                <a:gd name="connsiteY8" fmla="*/ 33736 h 1701898"/>
                <a:gd name="connsiteX9" fmla="*/ 2100649 w 5789141"/>
                <a:gd name="connsiteY9" fmla="*/ 33735 h 1701898"/>
                <a:gd name="connsiteX10" fmla="*/ 2180968 w 5789141"/>
                <a:gd name="connsiteY10" fmla="*/ 367368 h 1701898"/>
                <a:gd name="connsiteX11" fmla="*/ 2088292 w 5789141"/>
                <a:gd name="connsiteY11" fmla="*/ 565076 h 1701898"/>
                <a:gd name="connsiteX12" fmla="*/ 1248032 w 5789141"/>
                <a:gd name="connsiteY12" fmla="*/ 311762 h 1701898"/>
                <a:gd name="connsiteX13" fmla="*/ 407773 w 5789141"/>
                <a:gd name="connsiteY13" fmla="*/ 663929 h 1701898"/>
                <a:gd name="connsiteX14" fmla="*/ 105034 w 5789141"/>
                <a:gd name="connsiteY14" fmla="*/ 1084060 h 1701898"/>
                <a:gd name="connsiteX15" fmla="*/ 667265 w 5789141"/>
                <a:gd name="connsiteY15" fmla="*/ 1386800 h 1701898"/>
                <a:gd name="connsiteX16" fmla="*/ 0 w 5789141"/>
                <a:gd name="connsiteY16" fmla="*/ 1701898 h 1701898"/>
                <a:gd name="connsiteX0" fmla="*/ 0 w 5789141"/>
                <a:gd name="connsiteY0" fmla="*/ 1696867 h 1696867"/>
                <a:gd name="connsiteX1" fmla="*/ 5455508 w 5789141"/>
                <a:gd name="connsiteY1" fmla="*/ 1696867 h 1696867"/>
                <a:gd name="connsiteX2" fmla="*/ 5369011 w 5789141"/>
                <a:gd name="connsiteY2" fmla="*/ 1462088 h 1696867"/>
                <a:gd name="connsiteX3" fmla="*/ 5789141 w 5789141"/>
                <a:gd name="connsiteY3" fmla="*/ 745396 h 1696867"/>
                <a:gd name="connsiteX4" fmla="*/ 5492579 w 5789141"/>
                <a:gd name="connsiteY4" fmla="*/ 510618 h 1696867"/>
                <a:gd name="connsiteX5" fmla="*/ 4374292 w 5789141"/>
                <a:gd name="connsiteY5" fmla="*/ 906034 h 1696867"/>
                <a:gd name="connsiteX6" fmla="*/ 3966519 w 5789141"/>
                <a:gd name="connsiteY6" fmla="*/ 640364 h 1696867"/>
                <a:gd name="connsiteX7" fmla="*/ 3762633 w 5789141"/>
                <a:gd name="connsiteY7" fmla="*/ 244948 h 1696867"/>
                <a:gd name="connsiteX8" fmla="*/ 2984157 w 5789141"/>
                <a:gd name="connsiteY8" fmla="*/ 28705 h 1696867"/>
                <a:gd name="connsiteX9" fmla="*/ 2100649 w 5789141"/>
                <a:gd name="connsiteY9" fmla="*/ 28704 h 1696867"/>
                <a:gd name="connsiteX10" fmla="*/ 2150076 w 5789141"/>
                <a:gd name="connsiteY10" fmla="*/ 288197 h 1696867"/>
                <a:gd name="connsiteX11" fmla="*/ 2088292 w 5789141"/>
                <a:gd name="connsiteY11" fmla="*/ 560045 h 1696867"/>
                <a:gd name="connsiteX12" fmla="*/ 1248032 w 5789141"/>
                <a:gd name="connsiteY12" fmla="*/ 306731 h 1696867"/>
                <a:gd name="connsiteX13" fmla="*/ 407773 w 5789141"/>
                <a:gd name="connsiteY13" fmla="*/ 658898 h 1696867"/>
                <a:gd name="connsiteX14" fmla="*/ 105034 w 5789141"/>
                <a:gd name="connsiteY14" fmla="*/ 1079029 h 1696867"/>
                <a:gd name="connsiteX15" fmla="*/ 667265 w 5789141"/>
                <a:gd name="connsiteY15" fmla="*/ 1381769 h 1696867"/>
                <a:gd name="connsiteX16" fmla="*/ 0 w 5789141"/>
                <a:gd name="connsiteY16" fmla="*/ 1696867 h 1696867"/>
                <a:gd name="connsiteX0" fmla="*/ 0 w 5789141"/>
                <a:gd name="connsiteY0" fmla="*/ 1696867 h 1696867"/>
                <a:gd name="connsiteX1" fmla="*/ 5455508 w 5789141"/>
                <a:gd name="connsiteY1" fmla="*/ 1696867 h 1696867"/>
                <a:gd name="connsiteX2" fmla="*/ 5369011 w 5789141"/>
                <a:gd name="connsiteY2" fmla="*/ 1462088 h 1696867"/>
                <a:gd name="connsiteX3" fmla="*/ 5789141 w 5789141"/>
                <a:gd name="connsiteY3" fmla="*/ 745396 h 1696867"/>
                <a:gd name="connsiteX4" fmla="*/ 5492579 w 5789141"/>
                <a:gd name="connsiteY4" fmla="*/ 510618 h 1696867"/>
                <a:gd name="connsiteX5" fmla="*/ 4374292 w 5789141"/>
                <a:gd name="connsiteY5" fmla="*/ 906034 h 1696867"/>
                <a:gd name="connsiteX6" fmla="*/ 3966519 w 5789141"/>
                <a:gd name="connsiteY6" fmla="*/ 640364 h 1696867"/>
                <a:gd name="connsiteX7" fmla="*/ 3762633 w 5789141"/>
                <a:gd name="connsiteY7" fmla="*/ 244948 h 1696867"/>
                <a:gd name="connsiteX8" fmla="*/ 2984157 w 5789141"/>
                <a:gd name="connsiteY8" fmla="*/ 28705 h 1696867"/>
                <a:gd name="connsiteX9" fmla="*/ 2100649 w 5789141"/>
                <a:gd name="connsiteY9" fmla="*/ 28704 h 1696867"/>
                <a:gd name="connsiteX10" fmla="*/ 2150076 w 5789141"/>
                <a:gd name="connsiteY10" fmla="*/ 288197 h 1696867"/>
                <a:gd name="connsiteX11" fmla="*/ 2069757 w 5789141"/>
                <a:gd name="connsiteY11" fmla="*/ 553867 h 1696867"/>
                <a:gd name="connsiteX12" fmla="*/ 1248032 w 5789141"/>
                <a:gd name="connsiteY12" fmla="*/ 306731 h 1696867"/>
                <a:gd name="connsiteX13" fmla="*/ 407773 w 5789141"/>
                <a:gd name="connsiteY13" fmla="*/ 658898 h 1696867"/>
                <a:gd name="connsiteX14" fmla="*/ 105034 w 5789141"/>
                <a:gd name="connsiteY14" fmla="*/ 1079029 h 1696867"/>
                <a:gd name="connsiteX15" fmla="*/ 667265 w 5789141"/>
                <a:gd name="connsiteY15" fmla="*/ 1381769 h 1696867"/>
                <a:gd name="connsiteX16" fmla="*/ 0 w 5789141"/>
                <a:gd name="connsiteY16" fmla="*/ 1696867 h 1696867"/>
                <a:gd name="connsiteX0" fmla="*/ 0 w 5789141"/>
                <a:gd name="connsiteY0" fmla="*/ 1696867 h 1696867"/>
                <a:gd name="connsiteX1" fmla="*/ 5455508 w 5789141"/>
                <a:gd name="connsiteY1" fmla="*/ 1696867 h 1696867"/>
                <a:gd name="connsiteX2" fmla="*/ 5369011 w 5789141"/>
                <a:gd name="connsiteY2" fmla="*/ 1462088 h 1696867"/>
                <a:gd name="connsiteX3" fmla="*/ 5789141 w 5789141"/>
                <a:gd name="connsiteY3" fmla="*/ 745396 h 1696867"/>
                <a:gd name="connsiteX4" fmla="*/ 5492579 w 5789141"/>
                <a:gd name="connsiteY4" fmla="*/ 510618 h 1696867"/>
                <a:gd name="connsiteX5" fmla="*/ 4374292 w 5789141"/>
                <a:gd name="connsiteY5" fmla="*/ 906034 h 1696867"/>
                <a:gd name="connsiteX6" fmla="*/ 3966519 w 5789141"/>
                <a:gd name="connsiteY6" fmla="*/ 640364 h 1696867"/>
                <a:gd name="connsiteX7" fmla="*/ 3762633 w 5789141"/>
                <a:gd name="connsiteY7" fmla="*/ 244948 h 1696867"/>
                <a:gd name="connsiteX8" fmla="*/ 2984157 w 5789141"/>
                <a:gd name="connsiteY8" fmla="*/ 28705 h 1696867"/>
                <a:gd name="connsiteX9" fmla="*/ 2100649 w 5789141"/>
                <a:gd name="connsiteY9" fmla="*/ 28704 h 1696867"/>
                <a:gd name="connsiteX10" fmla="*/ 2150076 w 5789141"/>
                <a:gd name="connsiteY10" fmla="*/ 288197 h 1696867"/>
                <a:gd name="connsiteX11" fmla="*/ 2063579 w 5789141"/>
                <a:gd name="connsiteY11" fmla="*/ 609472 h 1696867"/>
                <a:gd name="connsiteX12" fmla="*/ 1248032 w 5789141"/>
                <a:gd name="connsiteY12" fmla="*/ 306731 h 1696867"/>
                <a:gd name="connsiteX13" fmla="*/ 407773 w 5789141"/>
                <a:gd name="connsiteY13" fmla="*/ 658898 h 1696867"/>
                <a:gd name="connsiteX14" fmla="*/ 105034 w 5789141"/>
                <a:gd name="connsiteY14" fmla="*/ 1079029 h 1696867"/>
                <a:gd name="connsiteX15" fmla="*/ 667265 w 5789141"/>
                <a:gd name="connsiteY15" fmla="*/ 1381769 h 1696867"/>
                <a:gd name="connsiteX16" fmla="*/ 0 w 5789141"/>
                <a:gd name="connsiteY16" fmla="*/ 1696867 h 1696867"/>
                <a:gd name="connsiteX0" fmla="*/ 0 w 5789141"/>
                <a:gd name="connsiteY0" fmla="*/ 1696867 h 1696867"/>
                <a:gd name="connsiteX1" fmla="*/ 5455508 w 5789141"/>
                <a:gd name="connsiteY1" fmla="*/ 1696867 h 1696867"/>
                <a:gd name="connsiteX2" fmla="*/ 5369011 w 5789141"/>
                <a:gd name="connsiteY2" fmla="*/ 1462088 h 1696867"/>
                <a:gd name="connsiteX3" fmla="*/ 5789141 w 5789141"/>
                <a:gd name="connsiteY3" fmla="*/ 745396 h 1696867"/>
                <a:gd name="connsiteX4" fmla="*/ 5492579 w 5789141"/>
                <a:gd name="connsiteY4" fmla="*/ 510618 h 1696867"/>
                <a:gd name="connsiteX5" fmla="*/ 4374292 w 5789141"/>
                <a:gd name="connsiteY5" fmla="*/ 906034 h 1696867"/>
                <a:gd name="connsiteX6" fmla="*/ 3966519 w 5789141"/>
                <a:gd name="connsiteY6" fmla="*/ 640364 h 1696867"/>
                <a:gd name="connsiteX7" fmla="*/ 3762633 w 5789141"/>
                <a:gd name="connsiteY7" fmla="*/ 244948 h 1696867"/>
                <a:gd name="connsiteX8" fmla="*/ 2984157 w 5789141"/>
                <a:gd name="connsiteY8" fmla="*/ 28705 h 1696867"/>
                <a:gd name="connsiteX9" fmla="*/ 2100649 w 5789141"/>
                <a:gd name="connsiteY9" fmla="*/ 28704 h 1696867"/>
                <a:gd name="connsiteX10" fmla="*/ 2150076 w 5789141"/>
                <a:gd name="connsiteY10" fmla="*/ 288197 h 1696867"/>
                <a:gd name="connsiteX11" fmla="*/ 2063579 w 5789141"/>
                <a:gd name="connsiteY11" fmla="*/ 566224 h 1696867"/>
                <a:gd name="connsiteX12" fmla="*/ 1248032 w 5789141"/>
                <a:gd name="connsiteY12" fmla="*/ 306731 h 1696867"/>
                <a:gd name="connsiteX13" fmla="*/ 407773 w 5789141"/>
                <a:gd name="connsiteY13" fmla="*/ 658898 h 1696867"/>
                <a:gd name="connsiteX14" fmla="*/ 105034 w 5789141"/>
                <a:gd name="connsiteY14" fmla="*/ 1079029 h 1696867"/>
                <a:gd name="connsiteX15" fmla="*/ 667265 w 5789141"/>
                <a:gd name="connsiteY15" fmla="*/ 1381769 h 1696867"/>
                <a:gd name="connsiteX16" fmla="*/ 0 w 5789141"/>
                <a:gd name="connsiteY16" fmla="*/ 1696867 h 1696867"/>
                <a:gd name="connsiteX0" fmla="*/ 0 w 5789141"/>
                <a:gd name="connsiteY0" fmla="*/ 1702325 h 1702325"/>
                <a:gd name="connsiteX1" fmla="*/ 5455508 w 5789141"/>
                <a:gd name="connsiteY1" fmla="*/ 1702325 h 1702325"/>
                <a:gd name="connsiteX2" fmla="*/ 5369011 w 5789141"/>
                <a:gd name="connsiteY2" fmla="*/ 1467546 h 1702325"/>
                <a:gd name="connsiteX3" fmla="*/ 5789141 w 5789141"/>
                <a:gd name="connsiteY3" fmla="*/ 750854 h 1702325"/>
                <a:gd name="connsiteX4" fmla="*/ 5492579 w 5789141"/>
                <a:gd name="connsiteY4" fmla="*/ 516076 h 1702325"/>
                <a:gd name="connsiteX5" fmla="*/ 4374292 w 5789141"/>
                <a:gd name="connsiteY5" fmla="*/ 911492 h 1702325"/>
                <a:gd name="connsiteX6" fmla="*/ 3966519 w 5789141"/>
                <a:gd name="connsiteY6" fmla="*/ 645822 h 1702325"/>
                <a:gd name="connsiteX7" fmla="*/ 3762633 w 5789141"/>
                <a:gd name="connsiteY7" fmla="*/ 250406 h 1702325"/>
                <a:gd name="connsiteX8" fmla="*/ 2984157 w 5789141"/>
                <a:gd name="connsiteY8" fmla="*/ 34163 h 1702325"/>
                <a:gd name="connsiteX9" fmla="*/ 2100649 w 5789141"/>
                <a:gd name="connsiteY9" fmla="*/ 34162 h 1702325"/>
                <a:gd name="connsiteX10" fmla="*/ 2193325 w 5789141"/>
                <a:gd name="connsiteY10" fmla="*/ 373974 h 1702325"/>
                <a:gd name="connsiteX11" fmla="*/ 2063579 w 5789141"/>
                <a:gd name="connsiteY11" fmla="*/ 571682 h 1702325"/>
                <a:gd name="connsiteX12" fmla="*/ 1248032 w 5789141"/>
                <a:gd name="connsiteY12" fmla="*/ 312189 h 1702325"/>
                <a:gd name="connsiteX13" fmla="*/ 407773 w 5789141"/>
                <a:gd name="connsiteY13" fmla="*/ 664356 h 1702325"/>
                <a:gd name="connsiteX14" fmla="*/ 105034 w 5789141"/>
                <a:gd name="connsiteY14" fmla="*/ 1084487 h 1702325"/>
                <a:gd name="connsiteX15" fmla="*/ 667265 w 5789141"/>
                <a:gd name="connsiteY15" fmla="*/ 1387227 h 1702325"/>
                <a:gd name="connsiteX16" fmla="*/ 0 w 5789141"/>
                <a:gd name="connsiteY16" fmla="*/ 1702325 h 1702325"/>
                <a:gd name="connsiteX0" fmla="*/ 0 w 5789141"/>
                <a:gd name="connsiteY0" fmla="*/ 1700623 h 1700623"/>
                <a:gd name="connsiteX1" fmla="*/ 5455508 w 5789141"/>
                <a:gd name="connsiteY1" fmla="*/ 1700623 h 1700623"/>
                <a:gd name="connsiteX2" fmla="*/ 5369011 w 5789141"/>
                <a:gd name="connsiteY2" fmla="*/ 1465844 h 1700623"/>
                <a:gd name="connsiteX3" fmla="*/ 5789141 w 5789141"/>
                <a:gd name="connsiteY3" fmla="*/ 749152 h 1700623"/>
                <a:gd name="connsiteX4" fmla="*/ 5492579 w 5789141"/>
                <a:gd name="connsiteY4" fmla="*/ 514374 h 1700623"/>
                <a:gd name="connsiteX5" fmla="*/ 4374292 w 5789141"/>
                <a:gd name="connsiteY5" fmla="*/ 909790 h 1700623"/>
                <a:gd name="connsiteX6" fmla="*/ 3966519 w 5789141"/>
                <a:gd name="connsiteY6" fmla="*/ 644120 h 1700623"/>
                <a:gd name="connsiteX7" fmla="*/ 3762633 w 5789141"/>
                <a:gd name="connsiteY7" fmla="*/ 248704 h 1700623"/>
                <a:gd name="connsiteX8" fmla="*/ 2984157 w 5789141"/>
                <a:gd name="connsiteY8" fmla="*/ 32461 h 1700623"/>
                <a:gd name="connsiteX9" fmla="*/ 2100649 w 5789141"/>
                <a:gd name="connsiteY9" fmla="*/ 32460 h 1700623"/>
                <a:gd name="connsiteX10" fmla="*/ 2168612 w 5789141"/>
                <a:gd name="connsiteY10" fmla="*/ 347558 h 1700623"/>
                <a:gd name="connsiteX11" fmla="*/ 2063579 w 5789141"/>
                <a:gd name="connsiteY11" fmla="*/ 569980 h 1700623"/>
                <a:gd name="connsiteX12" fmla="*/ 1248032 w 5789141"/>
                <a:gd name="connsiteY12" fmla="*/ 310487 h 1700623"/>
                <a:gd name="connsiteX13" fmla="*/ 407773 w 5789141"/>
                <a:gd name="connsiteY13" fmla="*/ 662654 h 1700623"/>
                <a:gd name="connsiteX14" fmla="*/ 105034 w 5789141"/>
                <a:gd name="connsiteY14" fmla="*/ 1082785 h 1700623"/>
                <a:gd name="connsiteX15" fmla="*/ 667265 w 5789141"/>
                <a:gd name="connsiteY15" fmla="*/ 1385525 h 1700623"/>
                <a:gd name="connsiteX16" fmla="*/ 0 w 5789141"/>
                <a:gd name="connsiteY16" fmla="*/ 1700623 h 1700623"/>
                <a:gd name="connsiteX0" fmla="*/ 0 w 5789141"/>
                <a:gd name="connsiteY0" fmla="*/ 1700623 h 1700623"/>
                <a:gd name="connsiteX1" fmla="*/ 5455508 w 5789141"/>
                <a:gd name="connsiteY1" fmla="*/ 1700623 h 1700623"/>
                <a:gd name="connsiteX2" fmla="*/ 5369011 w 5789141"/>
                <a:gd name="connsiteY2" fmla="*/ 1465844 h 1700623"/>
                <a:gd name="connsiteX3" fmla="*/ 5789141 w 5789141"/>
                <a:gd name="connsiteY3" fmla="*/ 749152 h 1700623"/>
                <a:gd name="connsiteX4" fmla="*/ 5492579 w 5789141"/>
                <a:gd name="connsiteY4" fmla="*/ 514374 h 1700623"/>
                <a:gd name="connsiteX5" fmla="*/ 4374292 w 5789141"/>
                <a:gd name="connsiteY5" fmla="*/ 909790 h 1700623"/>
                <a:gd name="connsiteX6" fmla="*/ 3966519 w 5789141"/>
                <a:gd name="connsiteY6" fmla="*/ 644120 h 1700623"/>
                <a:gd name="connsiteX7" fmla="*/ 3762633 w 5789141"/>
                <a:gd name="connsiteY7" fmla="*/ 248704 h 1700623"/>
                <a:gd name="connsiteX8" fmla="*/ 2984157 w 5789141"/>
                <a:gd name="connsiteY8" fmla="*/ 32461 h 1700623"/>
                <a:gd name="connsiteX9" fmla="*/ 2100649 w 5789141"/>
                <a:gd name="connsiteY9" fmla="*/ 32460 h 1700623"/>
                <a:gd name="connsiteX10" fmla="*/ 2168612 w 5789141"/>
                <a:gd name="connsiteY10" fmla="*/ 347558 h 1700623"/>
                <a:gd name="connsiteX11" fmla="*/ 2063579 w 5789141"/>
                <a:gd name="connsiteY11" fmla="*/ 569980 h 1700623"/>
                <a:gd name="connsiteX12" fmla="*/ 1248032 w 5789141"/>
                <a:gd name="connsiteY12" fmla="*/ 310487 h 1700623"/>
                <a:gd name="connsiteX13" fmla="*/ 407773 w 5789141"/>
                <a:gd name="connsiteY13" fmla="*/ 662654 h 1700623"/>
                <a:gd name="connsiteX14" fmla="*/ 105034 w 5789141"/>
                <a:gd name="connsiteY14" fmla="*/ 1082785 h 1700623"/>
                <a:gd name="connsiteX15" fmla="*/ 667265 w 5789141"/>
                <a:gd name="connsiteY15" fmla="*/ 1385525 h 1700623"/>
                <a:gd name="connsiteX16" fmla="*/ 0 w 5789141"/>
                <a:gd name="connsiteY16" fmla="*/ 1700623 h 1700623"/>
                <a:gd name="connsiteX0" fmla="*/ 0 w 5789141"/>
                <a:gd name="connsiteY0" fmla="*/ 1700623 h 1700623"/>
                <a:gd name="connsiteX1" fmla="*/ 5455508 w 5789141"/>
                <a:gd name="connsiteY1" fmla="*/ 1700623 h 1700623"/>
                <a:gd name="connsiteX2" fmla="*/ 5369011 w 5789141"/>
                <a:gd name="connsiteY2" fmla="*/ 1465844 h 1700623"/>
                <a:gd name="connsiteX3" fmla="*/ 5789141 w 5789141"/>
                <a:gd name="connsiteY3" fmla="*/ 749152 h 1700623"/>
                <a:gd name="connsiteX4" fmla="*/ 5492579 w 5789141"/>
                <a:gd name="connsiteY4" fmla="*/ 514374 h 1700623"/>
                <a:gd name="connsiteX5" fmla="*/ 4374292 w 5789141"/>
                <a:gd name="connsiteY5" fmla="*/ 909790 h 1700623"/>
                <a:gd name="connsiteX6" fmla="*/ 3966519 w 5789141"/>
                <a:gd name="connsiteY6" fmla="*/ 644120 h 1700623"/>
                <a:gd name="connsiteX7" fmla="*/ 3762633 w 5789141"/>
                <a:gd name="connsiteY7" fmla="*/ 248704 h 1700623"/>
                <a:gd name="connsiteX8" fmla="*/ 2984157 w 5789141"/>
                <a:gd name="connsiteY8" fmla="*/ 32461 h 1700623"/>
                <a:gd name="connsiteX9" fmla="*/ 2100649 w 5789141"/>
                <a:gd name="connsiteY9" fmla="*/ 32460 h 1700623"/>
                <a:gd name="connsiteX10" fmla="*/ 2168612 w 5789141"/>
                <a:gd name="connsiteY10" fmla="*/ 347558 h 1700623"/>
                <a:gd name="connsiteX11" fmla="*/ 2026509 w 5789141"/>
                <a:gd name="connsiteY11" fmla="*/ 569980 h 1700623"/>
                <a:gd name="connsiteX12" fmla="*/ 1248032 w 5789141"/>
                <a:gd name="connsiteY12" fmla="*/ 310487 h 1700623"/>
                <a:gd name="connsiteX13" fmla="*/ 407773 w 5789141"/>
                <a:gd name="connsiteY13" fmla="*/ 662654 h 1700623"/>
                <a:gd name="connsiteX14" fmla="*/ 105034 w 5789141"/>
                <a:gd name="connsiteY14" fmla="*/ 1082785 h 1700623"/>
                <a:gd name="connsiteX15" fmla="*/ 667265 w 5789141"/>
                <a:gd name="connsiteY15" fmla="*/ 1385525 h 1700623"/>
                <a:gd name="connsiteX16" fmla="*/ 0 w 5789141"/>
                <a:gd name="connsiteY16" fmla="*/ 1700623 h 1700623"/>
                <a:gd name="connsiteX0" fmla="*/ 0 w 5789141"/>
                <a:gd name="connsiteY0" fmla="*/ 1701653 h 1701653"/>
                <a:gd name="connsiteX1" fmla="*/ 5455508 w 5789141"/>
                <a:gd name="connsiteY1" fmla="*/ 1701653 h 1701653"/>
                <a:gd name="connsiteX2" fmla="*/ 5369011 w 5789141"/>
                <a:gd name="connsiteY2" fmla="*/ 1466874 h 1701653"/>
                <a:gd name="connsiteX3" fmla="*/ 5789141 w 5789141"/>
                <a:gd name="connsiteY3" fmla="*/ 750182 h 1701653"/>
                <a:gd name="connsiteX4" fmla="*/ 5492579 w 5789141"/>
                <a:gd name="connsiteY4" fmla="*/ 515404 h 1701653"/>
                <a:gd name="connsiteX5" fmla="*/ 4374292 w 5789141"/>
                <a:gd name="connsiteY5" fmla="*/ 910820 h 1701653"/>
                <a:gd name="connsiteX6" fmla="*/ 3966519 w 5789141"/>
                <a:gd name="connsiteY6" fmla="*/ 645150 h 1701653"/>
                <a:gd name="connsiteX7" fmla="*/ 3762633 w 5789141"/>
                <a:gd name="connsiteY7" fmla="*/ 249734 h 1701653"/>
                <a:gd name="connsiteX8" fmla="*/ 2984157 w 5789141"/>
                <a:gd name="connsiteY8" fmla="*/ 33491 h 1701653"/>
                <a:gd name="connsiteX9" fmla="*/ 2100649 w 5789141"/>
                <a:gd name="connsiteY9" fmla="*/ 33490 h 1701653"/>
                <a:gd name="connsiteX10" fmla="*/ 2168612 w 5789141"/>
                <a:gd name="connsiteY10" fmla="*/ 348588 h 1701653"/>
                <a:gd name="connsiteX11" fmla="*/ 2026509 w 5789141"/>
                <a:gd name="connsiteY11" fmla="*/ 571010 h 1701653"/>
                <a:gd name="connsiteX12" fmla="*/ 1248032 w 5789141"/>
                <a:gd name="connsiteY12" fmla="*/ 311517 h 1701653"/>
                <a:gd name="connsiteX13" fmla="*/ 407773 w 5789141"/>
                <a:gd name="connsiteY13" fmla="*/ 663684 h 1701653"/>
                <a:gd name="connsiteX14" fmla="*/ 105034 w 5789141"/>
                <a:gd name="connsiteY14" fmla="*/ 1083815 h 1701653"/>
                <a:gd name="connsiteX15" fmla="*/ 667265 w 5789141"/>
                <a:gd name="connsiteY15" fmla="*/ 1386555 h 1701653"/>
                <a:gd name="connsiteX16" fmla="*/ 0 w 5789141"/>
                <a:gd name="connsiteY16" fmla="*/ 1701653 h 1701653"/>
                <a:gd name="connsiteX0" fmla="*/ 0 w 5789141"/>
                <a:gd name="connsiteY0" fmla="*/ 1701653 h 1701653"/>
                <a:gd name="connsiteX1" fmla="*/ 5455508 w 5789141"/>
                <a:gd name="connsiteY1" fmla="*/ 1701653 h 1701653"/>
                <a:gd name="connsiteX2" fmla="*/ 5369011 w 5789141"/>
                <a:gd name="connsiteY2" fmla="*/ 1466874 h 1701653"/>
                <a:gd name="connsiteX3" fmla="*/ 5789141 w 5789141"/>
                <a:gd name="connsiteY3" fmla="*/ 750182 h 1701653"/>
                <a:gd name="connsiteX4" fmla="*/ 5492579 w 5789141"/>
                <a:gd name="connsiteY4" fmla="*/ 515404 h 1701653"/>
                <a:gd name="connsiteX5" fmla="*/ 4374292 w 5789141"/>
                <a:gd name="connsiteY5" fmla="*/ 910820 h 1701653"/>
                <a:gd name="connsiteX6" fmla="*/ 3966519 w 5789141"/>
                <a:gd name="connsiteY6" fmla="*/ 645150 h 1701653"/>
                <a:gd name="connsiteX7" fmla="*/ 3762633 w 5789141"/>
                <a:gd name="connsiteY7" fmla="*/ 249734 h 1701653"/>
                <a:gd name="connsiteX8" fmla="*/ 2984157 w 5789141"/>
                <a:gd name="connsiteY8" fmla="*/ 33491 h 1701653"/>
                <a:gd name="connsiteX9" fmla="*/ 2100649 w 5789141"/>
                <a:gd name="connsiteY9" fmla="*/ 33490 h 1701653"/>
                <a:gd name="connsiteX10" fmla="*/ 2168612 w 5789141"/>
                <a:gd name="connsiteY10" fmla="*/ 348588 h 1701653"/>
                <a:gd name="connsiteX11" fmla="*/ 2026509 w 5789141"/>
                <a:gd name="connsiteY11" fmla="*/ 571010 h 1701653"/>
                <a:gd name="connsiteX12" fmla="*/ 1248032 w 5789141"/>
                <a:gd name="connsiteY12" fmla="*/ 311517 h 1701653"/>
                <a:gd name="connsiteX13" fmla="*/ 407773 w 5789141"/>
                <a:gd name="connsiteY13" fmla="*/ 663684 h 1701653"/>
                <a:gd name="connsiteX14" fmla="*/ 105034 w 5789141"/>
                <a:gd name="connsiteY14" fmla="*/ 1083815 h 1701653"/>
                <a:gd name="connsiteX15" fmla="*/ 667265 w 5789141"/>
                <a:gd name="connsiteY15" fmla="*/ 1386555 h 1701653"/>
                <a:gd name="connsiteX16" fmla="*/ 0 w 5789141"/>
                <a:gd name="connsiteY16" fmla="*/ 1701653 h 1701653"/>
                <a:gd name="connsiteX0" fmla="*/ 0 w 5789141"/>
                <a:gd name="connsiteY0" fmla="*/ 1701653 h 1701653"/>
                <a:gd name="connsiteX1" fmla="*/ 5455508 w 5789141"/>
                <a:gd name="connsiteY1" fmla="*/ 1701653 h 1701653"/>
                <a:gd name="connsiteX2" fmla="*/ 5369011 w 5789141"/>
                <a:gd name="connsiteY2" fmla="*/ 1466874 h 1701653"/>
                <a:gd name="connsiteX3" fmla="*/ 5789141 w 5789141"/>
                <a:gd name="connsiteY3" fmla="*/ 750182 h 1701653"/>
                <a:gd name="connsiteX4" fmla="*/ 5492579 w 5789141"/>
                <a:gd name="connsiteY4" fmla="*/ 515404 h 1701653"/>
                <a:gd name="connsiteX5" fmla="*/ 4374292 w 5789141"/>
                <a:gd name="connsiteY5" fmla="*/ 910820 h 1701653"/>
                <a:gd name="connsiteX6" fmla="*/ 3966519 w 5789141"/>
                <a:gd name="connsiteY6" fmla="*/ 645150 h 1701653"/>
                <a:gd name="connsiteX7" fmla="*/ 3762633 w 5789141"/>
                <a:gd name="connsiteY7" fmla="*/ 249734 h 1701653"/>
                <a:gd name="connsiteX8" fmla="*/ 2984157 w 5789141"/>
                <a:gd name="connsiteY8" fmla="*/ 33491 h 1701653"/>
                <a:gd name="connsiteX9" fmla="*/ 2100649 w 5789141"/>
                <a:gd name="connsiteY9" fmla="*/ 33490 h 1701653"/>
                <a:gd name="connsiteX10" fmla="*/ 2168612 w 5789141"/>
                <a:gd name="connsiteY10" fmla="*/ 348588 h 1701653"/>
                <a:gd name="connsiteX11" fmla="*/ 2026509 w 5789141"/>
                <a:gd name="connsiteY11" fmla="*/ 571010 h 1701653"/>
                <a:gd name="connsiteX12" fmla="*/ 1248032 w 5789141"/>
                <a:gd name="connsiteY12" fmla="*/ 311517 h 1701653"/>
                <a:gd name="connsiteX13" fmla="*/ 407773 w 5789141"/>
                <a:gd name="connsiteY13" fmla="*/ 663684 h 1701653"/>
                <a:gd name="connsiteX14" fmla="*/ 105034 w 5789141"/>
                <a:gd name="connsiteY14" fmla="*/ 1083815 h 1701653"/>
                <a:gd name="connsiteX15" fmla="*/ 667265 w 5789141"/>
                <a:gd name="connsiteY15" fmla="*/ 1386555 h 1701653"/>
                <a:gd name="connsiteX16" fmla="*/ 0 w 5789141"/>
                <a:gd name="connsiteY16" fmla="*/ 1701653 h 1701653"/>
                <a:gd name="connsiteX0" fmla="*/ 0 w 5789141"/>
                <a:gd name="connsiteY0" fmla="*/ 1701653 h 1701653"/>
                <a:gd name="connsiteX1" fmla="*/ 5455508 w 5789141"/>
                <a:gd name="connsiteY1" fmla="*/ 1701653 h 1701653"/>
                <a:gd name="connsiteX2" fmla="*/ 5369011 w 5789141"/>
                <a:gd name="connsiteY2" fmla="*/ 1466874 h 1701653"/>
                <a:gd name="connsiteX3" fmla="*/ 5789141 w 5789141"/>
                <a:gd name="connsiteY3" fmla="*/ 750182 h 1701653"/>
                <a:gd name="connsiteX4" fmla="*/ 5492579 w 5789141"/>
                <a:gd name="connsiteY4" fmla="*/ 515404 h 1701653"/>
                <a:gd name="connsiteX5" fmla="*/ 4374292 w 5789141"/>
                <a:gd name="connsiteY5" fmla="*/ 910820 h 1701653"/>
                <a:gd name="connsiteX6" fmla="*/ 3966519 w 5789141"/>
                <a:gd name="connsiteY6" fmla="*/ 645150 h 1701653"/>
                <a:gd name="connsiteX7" fmla="*/ 3762633 w 5789141"/>
                <a:gd name="connsiteY7" fmla="*/ 249734 h 1701653"/>
                <a:gd name="connsiteX8" fmla="*/ 2984157 w 5789141"/>
                <a:gd name="connsiteY8" fmla="*/ 33491 h 1701653"/>
                <a:gd name="connsiteX9" fmla="*/ 2100649 w 5789141"/>
                <a:gd name="connsiteY9" fmla="*/ 33490 h 1701653"/>
                <a:gd name="connsiteX10" fmla="*/ 2168612 w 5789141"/>
                <a:gd name="connsiteY10" fmla="*/ 348588 h 1701653"/>
                <a:gd name="connsiteX11" fmla="*/ 2026509 w 5789141"/>
                <a:gd name="connsiteY11" fmla="*/ 571010 h 1701653"/>
                <a:gd name="connsiteX12" fmla="*/ 1248032 w 5789141"/>
                <a:gd name="connsiteY12" fmla="*/ 311517 h 1701653"/>
                <a:gd name="connsiteX13" fmla="*/ 407773 w 5789141"/>
                <a:gd name="connsiteY13" fmla="*/ 663684 h 1701653"/>
                <a:gd name="connsiteX14" fmla="*/ 105034 w 5789141"/>
                <a:gd name="connsiteY14" fmla="*/ 1083815 h 1701653"/>
                <a:gd name="connsiteX15" fmla="*/ 667265 w 5789141"/>
                <a:gd name="connsiteY15" fmla="*/ 1386555 h 1701653"/>
                <a:gd name="connsiteX16" fmla="*/ 0 w 5789141"/>
                <a:gd name="connsiteY16" fmla="*/ 1701653 h 1701653"/>
                <a:gd name="connsiteX0" fmla="*/ 0 w 5792209"/>
                <a:gd name="connsiteY0" fmla="*/ 1701653 h 1701653"/>
                <a:gd name="connsiteX1" fmla="*/ 5455508 w 5792209"/>
                <a:gd name="connsiteY1" fmla="*/ 1701653 h 1701653"/>
                <a:gd name="connsiteX2" fmla="*/ 5369011 w 5792209"/>
                <a:gd name="connsiteY2" fmla="*/ 1466874 h 1701653"/>
                <a:gd name="connsiteX3" fmla="*/ 5789141 w 5792209"/>
                <a:gd name="connsiteY3" fmla="*/ 750182 h 1701653"/>
                <a:gd name="connsiteX4" fmla="*/ 5492579 w 5792209"/>
                <a:gd name="connsiteY4" fmla="*/ 515404 h 1701653"/>
                <a:gd name="connsiteX5" fmla="*/ 4374292 w 5792209"/>
                <a:gd name="connsiteY5" fmla="*/ 910820 h 1701653"/>
                <a:gd name="connsiteX6" fmla="*/ 3966519 w 5792209"/>
                <a:gd name="connsiteY6" fmla="*/ 645150 h 1701653"/>
                <a:gd name="connsiteX7" fmla="*/ 3762633 w 5792209"/>
                <a:gd name="connsiteY7" fmla="*/ 249734 h 1701653"/>
                <a:gd name="connsiteX8" fmla="*/ 2984157 w 5792209"/>
                <a:gd name="connsiteY8" fmla="*/ 33491 h 1701653"/>
                <a:gd name="connsiteX9" fmla="*/ 2100649 w 5792209"/>
                <a:gd name="connsiteY9" fmla="*/ 33490 h 1701653"/>
                <a:gd name="connsiteX10" fmla="*/ 2168612 w 5792209"/>
                <a:gd name="connsiteY10" fmla="*/ 348588 h 1701653"/>
                <a:gd name="connsiteX11" fmla="*/ 2026509 w 5792209"/>
                <a:gd name="connsiteY11" fmla="*/ 571010 h 1701653"/>
                <a:gd name="connsiteX12" fmla="*/ 1248032 w 5792209"/>
                <a:gd name="connsiteY12" fmla="*/ 311517 h 1701653"/>
                <a:gd name="connsiteX13" fmla="*/ 407773 w 5792209"/>
                <a:gd name="connsiteY13" fmla="*/ 663684 h 1701653"/>
                <a:gd name="connsiteX14" fmla="*/ 105034 w 5792209"/>
                <a:gd name="connsiteY14" fmla="*/ 1083815 h 1701653"/>
                <a:gd name="connsiteX15" fmla="*/ 667265 w 5792209"/>
                <a:gd name="connsiteY15" fmla="*/ 1386555 h 1701653"/>
                <a:gd name="connsiteX16" fmla="*/ 0 w 5792209"/>
                <a:gd name="connsiteY16" fmla="*/ 1701653 h 1701653"/>
                <a:gd name="connsiteX0" fmla="*/ 0 w 5792209"/>
                <a:gd name="connsiteY0" fmla="*/ 1701653 h 1701653"/>
                <a:gd name="connsiteX1" fmla="*/ 5455508 w 5792209"/>
                <a:gd name="connsiteY1" fmla="*/ 1701653 h 1701653"/>
                <a:gd name="connsiteX2" fmla="*/ 5369011 w 5792209"/>
                <a:gd name="connsiteY2" fmla="*/ 1466874 h 1701653"/>
                <a:gd name="connsiteX3" fmla="*/ 5789141 w 5792209"/>
                <a:gd name="connsiteY3" fmla="*/ 750182 h 1701653"/>
                <a:gd name="connsiteX4" fmla="*/ 5492579 w 5792209"/>
                <a:gd name="connsiteY4" fmla="*/ 515404 h 1701653"/>
                <a:gd name="connsiteX5" fmla="*/ 4374292 w 5792209"/>
                <a:gd name="connsiteY5" fmla="*/ 910820 h 1701653"/>
                <a:gd name="connsiteX6" fmla="*/ 3966519 w 5792209"/>
                <a:gd name="connsiteY6" fmla="*/ 645150 h 1701653"/>
                <a:gd name="connsiteX7" fmla="*/ 3762633 w 5792209"/>
                <a:gd name="connsiteY7" fmla="*/ 249734 h 1701653"/>
                <a:gd name="connsiteX8" fmla="*/ 2984157 w 5792209"/>
                <a:gd name="connsiteY8" fmla="*/ 33491 h 1701653"/>
                <a:gd name="connsiteX9" fmla="*/ 2100649 w 5792209"/>
                <a:gd name="connsiteY9" fmla="*/ 33490 h 1701653"/>
                <a:gd name="connsiteX10" fmla="*/ 2168612 w 5792209"/>
                <a:gd name="connsiteY10" fmla="*/ 348588 h 1701653"/>
                <a:gd name="connsiteX11" fmla="*/ 2026509 w 5792209"/>
                <a:gd name="connsiteY11" fmla="*/ 571010 h 1701653"/>
                <a:gd name="connsiteX12" fmla="*/ 1248032 w 5792209"/>
                <a:gd name="connsiteY12" fmla="*/ 311517 h 1701653"/>
                <a:gd name="connsiteX13" fmla="*/ 407773 w 5792209"/>
                <a:gd name="connsiteY13" fmla="*/ 663684 h 1701653"/>
                <a:gd name="connsiteX14" fmla="*/ 105034 w 5792209"/>
                <a:gd name="connsiteY14" fmla="*/ 1083815 h 1701653"/>
                <a:gd name="connsiteX15" fmla="*/ 667265 w 5792209"/>
                <a:gd name="connsiteY15" fmla="*/ 1386555 h 1701653"/>
                <a:gd name="connsiteX16" fmla="*/ 0 w 5792209"/>
                <a:gd name="connsiteY16" fmla="*/ 1701653 h 1701653"/>
                <a:gd name="connsiteX0" fmla="*/ 0 w 5820984"/>
                <a:gd name="connsiteY0" fmla="*/ 1701653 h 1701653"/>
                <a:gd name="connsiteX1" fmla="*/ 5455508 w 5820984"/>
                <a:gd name="connsiteY1" fmla="*/ 1701653 h 1701653"/>
                <a:gd name="connsiteX2" fmla="*/ 5369011 w 5820984"/>
                <a:gd name="connsiteY2" fmla="*/ 1466874 h 1701653"/>
                <a:gd name="connsiteX3" fmla="*/ 5789141 w 5820984"/>
                <a:gd name="connsiteY3" fmla="*/ 750182 h 1701653"/>
                <a:gd name="connsiteX4" fmla="*/ 5492579 w 5820984"/>
                <a:gd name="connsiteY4" fmla="*/ 515404 h 1701653"/>
                <a:gd name="connsiteX5" fmla="*/ 4374292 w 5820984"/>
                <a:gd name="connsiteY5" fmla="*/ 910820 h 1701653"/>
                <a:gd name="connsiteX6" fmla="*/ 3966519 w 5820984"/>
                <a:gd name="connsiteY6" fmla="*/ 645150 h 1701653"/>
                <a:gd name="connsiteX7" fmla="*/ 3762633 w 5820984"/>
                <a:gd name="connsiteY7" fmla="*/ 249734 h 1701653"/>
                <a:gd name="connsiteX8" fmla="*/ 2984157 w 5820984"/>
                <a:gd name="connsiteY8" fmla="*/ 33491 h 1701653"/>
                <a:gd name="connsiteX9" fmla="*/ 2100649 w 5820984"/>
                <a:gd name="connsiteY9" fmla="*/ 33490 h 1701653"/>
                <a:gd name="connsiteX10" fmla="*/ 2168612 w 5820984"/>
                <a:gd name="connsiteY10" fmla="*/ 348588 h 1701653"/>
                <a:gd name="connsiteX11" fmla="*/ 2026509 w 5820984"/>
                <a:gd name="connsiteY11" fmla="*/ 571010 h 1701653"/>
                <a:gd name="connsiteX12" fmla="*/ 1248032 w 5820984"/>
                <a:gd name="connsiteY12" fmla="*/ 311517 h 1701653"/>
                <a:gd name="connsiteX13" fmla="*/ 407773 w 5820984"/>
                <a:gd name="connsiteY13" fmla="*/ 663684 h 1701653"/>
                <a:gd name="connsiteX14" fmla="*/ 105034 w 5820984"/>
                <a:gd name="connsiteY14" fmla="*/ 1083815 h 1701653"/>
                <a:gd name="connsiteX15" fmla="*/ 667265 w 5820984"/>
                <a:gd name="connsiteY15" fmla="*/ 1386555 h 1701653"/>
                <a:gd name="connsiteX16" fmla="*/ 0 w 5820984"/>
                <a:gd name="connsiteY16" fmla="*/ 1701653 h 1701653"/>
                <a:gd name="connsiteX0" fmla="*/ 0 w 5792209"/>
                <a:gd name="connsiteY0" fmla="*/ 1701653 h 1701653"/>
                <a:gd name="connsiteX1" fmla="*/ 5455508 w 5792209"/>
                <a:gd name="connsiteY1" fmla="*/ 1701653 h 1701653"/>
                <a:gd name="connsiteX2" fmla="*/ 5369011 w 5792209"/>
                <a:gd name="connsiteY2" fmla="*/ 1466874 h 1701653"/>
                <a:gd name="connsiteX3" fmla="*/ 5789141 w 5792209"/>
                <a:gd name="connsiteY3" fmla="*/ 750182 h 1701653"/>
                <a:gd name="connsiteX4" fmla="*/ 5492579 w 5792209"/>
                <a:gd name="connsiteY4" fmla="*/ 515404 h 1701653"/>
                <a:gd name="connsiteX5" fmla="*/ 4374292 w 5792209"/>
                <a:gd name="connsiteY5" fmla="*/ 910820 h 1701653"/>
                <a:gd name="connsiteX6" fmla="*/ 3966519 w 5792209"/>
                <a:gd name="connsiteY6" fmla="*/ 645150 h 1701653"/>
                <a:gd name="connsiteX7" fmla="*/ 3762633 w 5792209"/>
                <a:gd name="connsiteY7" fmla="*/ 249734 h 1701653"/>
                <a:gd name="connsiteX8" fmla="*/ 2984157 w 5792209"/>
                <a:gd name="connsiteY8" fmla="*/ 33491 h 1701653"/>
                <a:gd name="connsiteX9" fmla="*/ 2100649 w 5792209"/>
                <a:gd name="connsiteY9" fmla="*/ 33490 h 1701653"/>
                <a:gd name="connsiteX10" fmla="*/ 2168612 w 5792209"/>
                <a:gd name="connsiteY10" fmla="*/ 348588 h 1701653"/>
                <a:gd name="connsiteX11" fmla="*/ 2026509 w 5792209"/>
                <a:gd name="connsiteY11" fmla="*/ 571010 h 1701653"/>
                <a:gd name="connsiteX12" fmla="*/ 1248032 w 5792209"/>
                <a:gd name="connsiteY12" fmla="*/ 311517 h 1701653"/>
                <a:gd name="connsiteX13" fmla="*/ 407773 w 5792209"/>
                <a:gd name="connsiteY13" fmla="*/ 663684 h 1701653"/>
                <a:gd name="connsiteX14" fmla="*/ 105034 w 5792209"/>
                <a:gd name="connsiteY14" fmla="*/ 1083815 h 1701653"/>
                <a:gd name="connsiteX15" fmla="*/ 667265 w 5792209"/>
                <a:gd name="connsiteY15" fmla="*/ 1386555 h 1701653"/>
                <a:gd name="connsiteX16" fmla="*/ 0 w 5792209"/>
                <a:gd name="connsiteY16" fmla="*/ 1701653 h 1701653"/>
                <a:gd name="connsiteX0" fmla="*/ 0 w 5792209"/>
                <a:gd name="connsiteY0" fmla="*/ 1701653 h 1701653"/>
                <a:gd name="connsiteX1" fmla="*/ 5455508 w 5792209"/>
                <a:gd name="connsiteY1" fmla="*/ 1701653 h 1701653"/>
                <a:gd name="connsiteX2" fmla="*/ 5369011 w 5792209"/>
                <a:gd name="connsiteY2" fmla="*/ 1466874 h 1701653"/>
                <a:gd name="connsiteX3" fmla="*/ 5789141 w 5792209"/>
                <a:gd name="connsiteY3" fmla="*/ 750182 h 1701653"/>
                <a:gd name="connsiteX4" fmla="*/ 5492579 w 5792209"/>
                <a:gd name="connsiteY4" fmla="*/ 515404 h 1701653"/>
                <a:gd name="connsiteX5" fmla="*/ 4374292 w 5792209"/>
                <a:gd name="connsiteY5" fmla="*/ 910820 h 1701653"/>
                <a:gd name="connsiteX6" fmla="*/ 3966519 w 5792209"/>
                <a:gd name="connsiteY6" fmla="*/ 645150 h 1701653"/>
                <a:gd name="connsiteX7" fmla="*/ 3762633 w 5792209"/>
                <a:gd name="connsiteY7" fmla="*/ 249734 h 1701653"/>
                <a:gd name="connsiteX8" fmla="*/ 2984157 w 5792209"/>
                <a:gd name="connsiteY8" fmla="*/ 33491 h 1701653"/>
                <a:gd name="connsiteX9" fmla="*/ 2100649 w 5792209"/>
                <a:gd name="connsiteY9" fmla="*/ 33490 h 1701653"/>
                <a:gd name="connsiteX10" fmla="*/ 2168612 w 5792209"/>
                <a:gd name="connsiteY10" fmla="*/ 348588 h 1701653"/>
                <a:gd name="connsiteX11" fmla="*/ 2026509 w 5792209"/>
                <a:gd name="connsiteY11" fmla="*/ 571010 h 1701653"/>
                <a:gd name="connsiteX12" fmla="*/ 1248032 w 5792209"/>
                <a:gd name="connsiteY12" fmla="*/ 311517 h 1701653"/>
                <a:gd name="connsiteX13" fmla="*/ 407773 w 5792209"/>
                <a:gd name="connsiteY13" fmla="*/ 663684 h 1701653"/>
                <a:gd name="connsiteX14" fmla="*/ 105034 w 5792209"/>
                <a:gd name="connsiteY14" fmla="*/ 1083815 h 1701653"/>
                <a:gd name="connsiteX15" fmla="*/ 667265 w 5792209"/>
                <a:gd name="connsiteY15" fmla="*/ 1386555 h 1701653"/>
                <a:gd name="connsiteX16" fmla="*/ 0 w 5792209"/>
                <a:gd name="connsiteY16" fmla="*/ 1701653 h 1701653"/>
                <a:gd name="connsiteX0" fmla="*/ 0 w 5790845"/>
                <a:gd name="connsiteY0" fmla="*/ 1701653 h 1701653"/>
                <a:gd name="connsiteX1" fmla="*/ 5455508 w 5790845"/>
                <a:gd name="connsiteY1" fmla="*/ 1701653 h 1701653"/>
                <a:gd name="connsiteX2" fmla="*/ 5406081 w 5790845"/>
                <a:gd name="connsiteY2" fmla="*/ 1380376 h 1701653"/>
                <a:gd name="connsiteX3" fmla="*/ 5789141 w 5790845"/>
                <a:gd name="connsiteY3" fmla="*/ 750182 h 1701653"/>
                <a:gd name="connsiteX4" fmla="*/ 5492579 w 5790845"/>
                <a:gd name="connsiteY4" fmla="*/ 515404 h 1701653"/>
                <a:gd name="connsiteX5" fmla="*/ 4374292 w 5790845"/>
                <a:gd name="connsiteY5" fmla="*/ 910820 h 1701653"/>
                <a:gd name="connsiteX6" fmla="*/ 3966519 w 5790845"/>
                <a:gd name="connsiteY6" fmla="*/ 645150 h 1701653"/>
                <a:gd name="connsiteX7" fmla="*/ 3762633 w 5790845"/>
                <a:gd name="connsiteY7" fmla="*/ 249734 h 1701653"/>
                <a:gd name="connsiteX8" fmla="*/ 2984157 w 5790845"/>
                <a:gd name="connsiteY8" fmla="*/ 33491 h 1701653"/>
                <a:gd name="connsiteX9" fmla="*/ 2100649 w 5790845"/>
                <a:gd name="connsiteY9" fmla="*/ 33490 h 1701653"/>
                <a:gd name="connsiteX10" fmla="*/ 2168612 w 5790845"/>
                <a:gd name="connsiteY10" fmla="*/ 348588 h 1701653"/>
                <a:gd name="connsiteX11" fmla="*/ 2026509 w 5790845"/>
                <a:gd name="connsiteY11" fmla="*/ 571010 h 1701653"/>
                <a:gd name="connsiteX12" fmla="*/ 1248032 w 5790845"/>
                <a:gd name="connsiteY12" fmla="*/ 311517 h 1701653"/>
                <a:gd name="connsiteX13" fmla="*/ 407773 w 5790845"/>
                <a:gd name="connsiteY13" fmla="*/ 663684 h 1701653"/>
                <a:gd name="connsiteX14" fmla="*/ 105034 w 5790845"/>
                <a:gd name="connsiteY14" fmla="*/ 1083815 h 1701653"/>
                <a:gd name="connsiteX15" fmla="*/ 667265 w 5790845"/>
                <a:gd name="connsiteY15" fmla="*/ 1386555 h 1701653"/>
                <a:gd name="connsiteX16" fmla="*/ 0 w 5790845"/>
                <a:gd name="connsiteY16" fmla="*/ 1701653 h 1701653"/>
                <a:gd name="connsiteX0" fmla="*/ 0 w 5655956"/>
                <a:gd name="connsiteY0" fmla="*/ 1701653 h 1701653"/>
                <a:gd name="connsiteX1" fmla="*/ 5455508 w 5655956"/>
                <a:gd name="connsiteY1" fmla="*/ 1701653 h 1701653"/>
                <a:gd name="connsiteX2" fmla="*/ 5406081 w 5655956"/>
                <a:gd name="connsiteY2" fmla="*/ 1380376 h 1701653"/>
                <a:gd name="connsiteX3" fmla="*/ 5640860 w 5655956"/>
                <a:gd name="connsiteY3" fmla="*/ 793431 h 1701653"/>
                <a:gd name="connsiteX4" fmla="*/ 5492579 w 5655956"/>
                <a:gd name="connsiteY4" fmla="*/ 515404 h 1701653"/>
                <a:gd name="connsiteX5" fmla="*/ 4374292 w 5655956"/>
                <a:gd name="connsiteY5" fmla="*/ 910820 h 1701653"/>
                <a:gd name="connsiteX6" fmla="*/ 3966519 w 5655956"/>
                <a:gd name="connsiteY6" fmla="*/ 645150 h 1701653"/>
                <a:gd name="connsiteX7" fmla="*/ 3762633 w 5655956"/>
                <a:gd name="connsiteY7" fmla="*/ 249734 h 1701653"/>
                <a:gd name="connsiteX8" fmla="*/ 2984157 w 5655956"/>
                <a:gd name="connsiteY8" fmla="*/ 33491 h 1701653"/>
                <a:gd name="connsiteX9" fmla="*/ 2100649 w 5655956"/>
                <a:gd name="connsiteY9" fmla="*/ 33490 h 1701653"/>
                <a:gd name="connsiteX10" fmla="*/ 2168612 w 5655956"/>
                <a:gd name="connsiteY10" fmla="*/ 348588 h 1701653"/>
                <a:gd name="connsiteX11" fmla="*/ 2026509 w 5655956"/>
                <a:gd name="connsiteY11" fmla="*/ 571010 h 1701653"/>
                <a:gd name="connsiteX12" fmla="*/ 1248032 w 5655956"/>
                <a:gd name="connsiteY12" fmla="*/ 311517 h 1701653"/>
                <a:gd name="connsiteX13" fmla="*/ 407773 w 5655956"/>
                <a:gd name="connsiteY13" fmla="*/ 663684 h 1701653"/>
                <a:gd name="connsiteX14" fmla="*/ 105034 w 5655956"/>
                <a:gd name="connsiteY14" fmla="*/ 1083815 h 1701653"/>
                <a:gd name="connsiteX15" fmla="*/ 667265 w 5655956"/>
                <a:gd name="connsiteY15" fmla="*/ 1386555 h 1701653"/>
                <a:gd name="connsiteX16" fmla="*/ 0 w 5655956"/>
                <a:gd name="connsiteY16" fmla="*/ 1701653 h 1701653"/>
                <a:gd name="connsiteX0" fmla="*/ 0 w 5760543"/>
                <a:gd name="connsiteY0" fmla="*/ 1701653 h 1701653"/>
                <a:gd name="connsiteX1" fmla="*/ 5455508 w 5760543"/>
                <a:gd name="connsiteY1" fmla="*/ 1701653 h 1701653"/>
                <a:gd name="connsiteX2" fmla="*/ 5406081 w 5760543"/>
                <a:gd name="connsiteY2" fmla="*/ 1380376 h 1701653"/>
                <a:gd name="connsiteX3" fmla="*/ 5758249 w 5760543"/>
                <a:gd name="connsiteY3" fmla="*/ 762540 h 1701653"/>
                <a:gd name="connsiteX4" fmla="*/ 5492579 w 5760543"/>
                <a:gd name="connsiteY4" fmla="*/ 515404 h 1701653"/>
                <a:gd name="connsiteX5" fmla="*/ 4374292 w 5760543"/>
                <a:gd name="connsiteY5" fmla="*/ 910820 h 1701653"/>
                <a:gd name="connsiteX6" fmla="*/ 3966519 w 5760543"/>
                <a:gd name="connsiteY6" fmla="*/ 645150 h 1701653"/>
                <a:gd name="connsiteX7" fmla="*/ 3762633 w 5760543"/>
                <a:gd name="connsiteY7" fmla="*/ 249734 h 1701653"/>
                <a:gd name="connsiteX8" fmla="*/ 2984157 w 5760543"/>
                <a:gd name="connsiteY8" fmla="*/ 33491 h 1701653"/>
                <a:gd name="connsiteX9" fmla="*/ 2100649 w 5760543"/>
                <a:gd name="connsiteY9" fmla="*/ 33490 h 1701653"/>
                <a:gd name="connsiteX10" fmla="*/ 2168612 w 5760543"/>
                <a:gd name="connsiteY10" fmla="*/ 348588 h 1701653"/>
                <a:gd name="connsiteX11" fmla="*/ 2026509 w 5760543"/>
                <a:gd name="connsiteY11" fmla="*/ 571010 h 1701653"/>
                <a:gd name="connsiteX12" fmla="*/ 1248032 w 5760543"/>
                <a:gd name="connsiteY12" fmla="*/ 311517 h 1701653"/>
                <a:gd name="connsiteX13" fmla="*/ 407773 w 5760543"/>
                <a:gd name="connsiteY13" fmla="*/ 663684 h 1701653"/>
                <a:gd name="connsiteX14" fmla="*/ 105034 w 5760543"/>
                <a:gd name="connsiteY14" fmla="*/ 1083815 h 1701653"/>
                <a:gd name="connsiteX15" fmla="*/ 667265 w 5760543"/>
                <a:gd name="connsiteY15" fmla="*/ 1386555 h 1701653"/>
                <a:gd name="connsiteX16" fmla="*/ 0 w 5760543"/>
                <a:gd name="connsiteY16" fmla="*/ 1701653 h 1701653"/>
                <a:gd name="connsiteX0" fmla="*/ 0 w 5758272"/>
                <a:gd name="connsiteY0" fmla="*/ 1701653 h 1701653"/>
                <a:gd name="connsiteX1" fmla="*/ 5455508 w 5758272"/>
                <a:gd name="connsiteY1" fmla="*/ 1701653 h 1701653"/>
                <a:gd name="connsiteX2" fmla="*/ 5406081 w 5758272"/>
                <a:gd name="connsiteY2" fmla="*/ 1380376 h 1701653"/>
                <a:gd name="connsiteX3" fmla="*/ 5758249 w 5758272"/>
                <a:gd name="connsiteY3" fmla="*/ 762540 h 1701653"/>
                <a:gd name="connsiteX4" fmla="*/ 5387547 w 5758272"/>
                <a:gd name="connsiteY4" fmla="*/ 527761 h 1701653"/>
                <a:gd name="connsiteX5" fmla="*/ 4374292 w 5758272"/>
                <a:gd name="connsiteY5" fmla="*/ 910820 h 1701653"/>
                <a:gd name="connsiteX6" fmla="*/ 3966519 w 5758272"/>
                <a:gd name="connsiteY6" fmla="*/ 645150 h 1701653"/>
                <a:gd name="connsiteX7" fmla="*/ 3762633 w 5758272"/>
                <a:gd name="connsiteY7" fmla="*/ 249734 h 1701653"/>
                <a:gd name="connsiteX8" fmla="*/ 2984157 w 5758272"/>
                <a:gd name="connsiteY8" fmla="*/ 33491 h 1701653"/>
                <a:gd name="connsiteX9" fmla="*/ 2100649 w 5758272"/>
                <a:gd name="connsiteY9" fmla="*/ 33490 h 1701653"/>
                <a:gd name="connsiteX10" fmla="*/ 2168612 w 5758272"/>
                <a:gd name="connsiteY10" fmla="*/ 348588 h 1701653"/>
                <a:gd name="connsiteX11" fmla="*/ 2026509 w 5758272"/>
                <a:gd name="connsiteY11" fmla="*/ 571010 h 1701653"/>
                <a:gd name="connsiteX12" fmla="*/ 1248032 w 5758272"/>
                <a:gd name="connsiteY12" fmla="*/ 311517 h 1701653"/>
                <a:gd name="connsiteX13" fmla="*/ 407773 w 5758272"/>
                <a:gd name="connsiteY13" fmla="*/ 663684 h 1701653"/>
                <a:gd name="connsiteX14" fmla="*/ 105034 w 5758272"/>
                <a:gd name="connsiteY14" fmla="*/ 1083815 h 1701653"/>
                <a:gd name="connsiteX15" fmla="*/ 667265 w 5758272"/>
                <a:gd name="connsiteY15" fmla="*/ 1386555 h 1701653"/>
                <a:gd name="connsiteX16" fmla="*/ 0 w 5758272"/>
                <a:gd name="connsiteY16" fmla="*/ 1701653 h 1701653"/>
                <a:gd name="connsiteX0" fmla="*/ 0 w 5758817"/>
                <a:gd name="connsiteY0" fmla="*/ 1701653 h 1701653"/>
                <a:gd name="connsiteX1" fmla="*/ 5455508 w 5758817"/>
                <a:gd name="connsiteY1" fmla="*/ 1701653 h 1701653"/>
                <a:gd name="connsiteX2" fmla="*/ 5406081 w 5758817"/>
                <a:gd name="connsiteY2" fmla="*/ 1380376 h 1701653"/>
                <a:gd name="connsiteX3" fmla="*/ 5758249 w 5758817"/>
                <a:gd name="connsiteY3" fmla="*/ 762540 h 1701653"/>
                <a:gd name="connsiteX4" fmla="*/ 5455509 w 5758817"/>
                <a:gd name="connsiteY4" fmla="*/ 515404 h 1701653"/>
                <a:gd name="connsiteX5" fmla="*/ 4374292 w 5758817"/>
                <a:gd name="connsiteY5" fmla="*/ 910820 h 1701653"/>
                <a:gd name="connsiteX6" fmla="*/ 3966519 w 5758817"/>
                <a:gd name="connsiteY6" fmla="*/ 645150 h 1701653"/>
                <a:gd name="connsiteX7" fmla="*/ 3762633 w 5758817"/>
                <a:gd name="connsiteY7" fmla="*/ 249734 h 1701653"/>
                <a:gd name="connsiteX8" fmla="*/ 2984157 w 5758817"/>
                <a:gd name="connsiteY8" fmla="*/ 33491 h 1701653"/>
                <a:gd name="connsiteX9" fmla="*/ 2100649 w 5758817"/>
                <a:gd name="connsiteY9" fmla="*/ 33490 h 1701653"/>
                <a:gd name="connsiteX10" fmla="*/ 2168612 w 5758817"/>
                <a:gd name="connsiteY10" fmla="*/ 348588 h 1701653"/>
                <a:gd name="connsiteX11" fmla="*/ 2026509 w 5758817"/>
                <a:gd name="connsiteY11" fmla="*/ 571010 h 1701653"/>
                <a:gd name="connsiteX12" fmla="*/ 1248032 w 5758817"/>
                <a:gd name="connsiteY12" fmla="*/ 311517 h 1701653"/>
                <a:gd name="connsiteX13" fmla="*/ 407773 w 5758817"/>
                <a:gd name="connsiteY13" fmla="*/ 663684 h 1701653"/>
                <a:gd name="connsiteX14" fmla="*/ 105034 w 5758817"/>
                <a:gd name="connsiteY14" fmla="*/ 1083815 h 1701653"/>
                <a:gd name="connsiteX15" fmla="*/ 667265 w 5758817"/>
                <a:gd name="connsiteY15" fmla="*/ 1386555 h 1701653"/>
                <a:gd name="connsiteX16" fmla="*/ 0 w 5758817"/>
                <a:gd name="connsiteY16" fmla="*/ 1701653 h 170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8817" h="1701653">
                  <a:moveTo>
                    <a:pt x="0" y="1701653"/>
                  </a:moveTo>
                  <a:lnTo>
                    <a:pt x="5455508" y="1701653"/>
                  </a:lnTo>
                  <a:cubicBezTo>
                    <a:pt x="5411229" y="1594561"/>
                    <a:pt x="5355624" y="1536895"/>
                    <a:pt x="5406081" y="1380376"/>
                  </a:cubicBezTo>
                  <a:cubicBezTo>
                    <a:pt x="5456538" y="1223857"/>
                    <a:pt x="5750011" y="906702"/>
                    <a:pt x="5758249" y="762540"/>
                  </a:cubicBezTo>
                  <a:cubicBezTo>
                    <a:pt x="5766487" y="618378"/>
                    <a:pt x="5686168" y="490691"/>
                    <a:pt x="5455509" y="515404"/>
                  </a:cubicBezTo>
                  <a:cubicBezTo>
                    <a:pt x="5224850" y="540117"/>
                    <a:pt x="4622457" y="889196"/>
                    <a:pt x="4374292" y="910820"/>
                  </a:cubicBezTo>
                  <a:cubicBezTo>
                    <a:pt x="4126127" y="932444"/>
                    <a:pt x="4068462" y="755331"/>
                    <a:pt x="3966519" y="645150"/>
                  </a:cubicBezTo>
                  <a:cubicBezTo>
                    <a:pt x="3864576" y="534969"/>
                    <a:pt x="3926360" y="351677"/>
                    <a:pt x="3762633" y="249734"/>
                  </a:cubicBezTo>
                  <a:cubicBezTo>
                    <a:pt x="3598906" y="147791"/>
                    <a:pt x="3261154" y="69532"/>
                    <a:pt x="2984157" y="33491"/>
                  </a:cubicBezTo>
                  <a:cubicBezTo>
                    <a:pt x="2707160" y="-2550"/>
                    <a:pt x="2236573" y="-19026"/>
                    <a:pt x="2100649" y="33490"/>
                  </a:cubicBezTo>
                  <a:cubicBezTo>
                    <a:pt x="1964725" y="86006"/>
                    <a:pt x="2180969" y="259001"/>
                    <a:pt x="2168612" y="348588"/>
                  </a:cubicBezTo>
                  <a:cubicBezTo>
                    <a:pt x="2156255" y="438175"/>
                    <a:pt x="2179939" y="577189"/>
                    <a:pt x="2026509" y="571010"/>
                  </a:cubicBezTo>
                  <a:cubicBezTo>
                    <a:pt x="1873079" y="564831"/>
                    <a:pt x="1517821" y="296071"/>
                    <a:pt x="1248032" y="311517"/>
                  </a:cubicBezTo>
                  <a:cubicBezTo>
                    <a:pt x="978243" y="326963"/>
                    <a:pt x="598273" y="534968"/>
                    <a:pt x="407773" y="663684"/>
                  </a:cubicBezTo>
                  <a:cubicBezTo>
                    <a:pt x="217273" y="792400"/>
                    <a:pt x="43250" y="907732"/>
                    <a:pt x="105034" y="1083815"/>
                  </a:cubicBezTo>
                  <a:cubicBezTo>
                    <a:pt x="166818" y="1259898"/>
                    <a:pt x="684771" y="1283582"/>
                    <a:pt x="667265" y="1386555"/>
                  </a:cubicBezTo>
                  <a:cubicBezTo>
                    <a:pt x="649759" y="1489528"/>
                    <a:pt x="369672" y="1556462"/>
                    <a:pt x="0" y="1701653"/>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0">
              <a:extLst>
                <a:ext uri="{FF2B5EF4-FFF2-40B4-BE49-F238E27FC236}">
                  <a16:creationId xmlns:a16="http://schemas.microsoft.com/office/drawing/2014/main" id="{96299B79-EAF4-46D9-B576-922168C02F64}"/>
                </a:ext>
              </a:extLst>
            </p:cNvPr>
            <p:cNvSpPr txBox="1"/>
            <p:nvPr/>
          </p:nvSpPr>
          <p:spPr>
            <a:xfrm>
              <a:off x="3932400" y="2655466"/>
              <a:ext cx="466474"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PD-1</a:t>
              </a:r>
            </a:p>
          </p:txBody>
        </p:sp>
        <p:cxnSp>
          <p:nvCxnSpPr>
            <p:cNvPr id="15" name="Straight Arrow Connector 14">
              <a:extLst>
                <a:ext uri="{FF2B5EF4-FFF2-40B4-BE49-F238E27FC236}">
                  <a16:creationId xmlns:a16="http://schemas.microsoft.com/office/drawing/2014/main" id="{7C390756-50F4-41A1-8F51-1D017642CC01}"/>
                </a:ext>
              </a:extLst>
            </p:cNvPr>
            <p:cNvCxnSpPr/>
            <p:nvPr/>
          </p:nvCxnSpPr>
          <p:spPr>
            <a:xfrm flipV="1">
              <a:off x="5559979" y="3071388"/>
              <a:ext cx="0" cy="759786"/>
            </a:xfrm>
            <a:prstGeom prst="straightConnector1">
              <a:avLst/>
            </a:prstGeom>
            <a:ln w="28575" cap="rnd">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B37D7C-DA79-473F-99DB-F3FB06C4A287}"/>
                </a:ext>
              </a:extLst>
            </p:cNvPr>
            <p:cNvCxnSpPr>
              <a:cxnSpLocks/>
            </p:cNvCxnSpPr>
            <p:nvPr/>
          </p:nvCxnSpPr>
          <p:spPr>
            <a:xfrm>
              <a:off x="4815744" y="3084088"/>
              <a:ext cx="0" cy="762350"/>
            </a:xfrm>
            <a:prstGeom prst="straightConnector1">
              <a:avLst/>
            </a:prstGeom>
            <a:ln w="28575" cap="rnd">
              <a:solidFill>
                <a:schemeClr val="bg1">
                  <a:lumMod val="50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46B5C3-A399-4F66-8D4E-9E4B0ECED113}"/>
                </a:ext>
              </a:extLst>
            </p:cNvPr>
            <p:cNvCxnSpPr/>
            <p:nvPr/>
          </p:nvCxnSpPr>
          <p:spPr>
            <a:xfrm rot="1980000" flipV="1">
              <a:off x="7912052" y="3133276"/>
              <a:ext cx="0" cy="759786"/>
            </a:xfrm>
            <a:prstGeom prst="straightConnector1">
              <a:avLst/>
            </a:prstGeom>
            <a:ln w="28575" cap="rnd">
              <a:solidFill>
                <a:schemeClr val="bg1">
                  <a:lumMod val="5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32">
              <a:extLst>
                <a:ext uri="{FF2B5EF4-FFF2-40B4-BE49-F238E27FC236}">
                  <a16:creationId xmlns:a16="http://schemas.microsoft.com/office/drawing/2014/main" id="{71D3FE13-CA84-4E31-9CE7-D3D6136B2384}"/>
                </a:ext>
              </a:extLst>
            </p:cNvPr>
            <p:cNvSpPr txBox="1"/>
            <p:nvPr/>
          </p:nvSpPr>
          <p:spPr>
            <a:xfrm>
              <a:off x="3700903" y="3954901"/>
              <a:ext cx="580287"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PD-L1</a:t>
              </a:r>
            </a:p>
          </p:txBody>
        </p:sp>
        <p:sp>
          <p:nvSpPr>
            <p:cNvPr id="19" name="TextBox 34">
              <a:extLst>
                <a:ext uri="{FF2B5EF4-FFF2-40B4-BE49-F238E27FC236}">
                  <a16:creationId xmlns:a16="http://schemas.microsoft.com/office/drawing/2014/main" id="{1507C6A7-BC04-4040-8389-091003DE3CDD}"/>
                </a:ext>
              </a:extLst>
            </p:cNvPr>
            <p:cNvSpPr txBox="1"/>
            <p:nvPr/>
          </p:nvSpPr>
          <p:spPr>
            <a:xfrm>
              <a:off x="4602026" y="4840999"/>
              <a:ext cx="2906460" cy="185194"/>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Arial"/>
                  <a:ea typeface="+mn-ea"/>
                  <a:cs typeface="+mn-cs"/>
                </a:rPr>
                <a:t>Tumor</a:t>
              </a:r>
              <a:r>
                <a:rPr kumimoji="0" lang="en-GB" sz="1600" b="0" i="0" u="none" strike="noStrike" kern="1200" cap="none" spc="0" normalizeH="0" baseline="0" noProof="0" dirty="0">
                  <a:ln>
                    <a:noFill/>
                  </a:ln>
                  <a:solidFill>
                    <a:prstClr val="white"/>
                  </a:solidFill>
                  <a:effectLst/>
                  <a:uLnTx/>
                  <a:uFillTx/>
                  <a:latin typeface="Arial"/>
                  <a:ea typeface="+mn-ea"/>
                  <a:cs typeface="+mn-cs"/>
                </a:rPr>
                <a:t> cell or antigen-presenting cell</a:t>
              </a:r>
            </a:p>
          </p:txBody>
        </p:sp>
        <p:sp>
          <p:nvSpPr>
            <p:cNvPr id="20" name="Freeform 16">
              <a:extLst>
                <a:ext uri="{FF2B5EF4-FFF2-40B4-BE49-F238E27FC236}">
                  <a16:creationId xmlns:a16="http://schemas.microsoft.com/office/drawing/2014/main" id="{7713ADDD-DB4F-4636-9C37-E25778CAFE19}"/>
                </a:ext>
              </a:extLst>
            </p:cNvPr>
            <p:cNvSpPr/>
            <p:nvPr/>
          </p:nvSpPr>
          <p:spPr>
            <a:xfrm>
              <a:off x="4905632" y="5118204"/>
              <a:ext cx="2446638" cy="460872"/>
            </a:xfrm>
            <a:custGeom>
              <a:avLst/>
              <a:gdLst>
                <a:gd name="connsiteX0" fmla="*/ 0 w 2446638"/>
                <a:gd name="connsiteY0" fmla="*/ 481914 h 481914"/>
                <a:gd name="connsiteX1" fmla="*/ 2446638 w 2446638"/>
                <a:gd name="connsiteY1" fmla="*/ 481914 h 481914"/>
                <a:gd name="connsiteX2" fmla="*/ 2205682 w 2446638"/>
                <a:gd name="connsiteY2" fmla="*/ 166816 h 481914"/>
                <a:gd name="connsiteX3" fmla="*/ 1680519 w 2446638"/>
                <a:gd name="connsiteY3" fmla="*/ 0 h 481914"/>
                <a:gd name="connsiteX4" fmla="*/ 902044 w 2446638"/>
                <a:gd name="connsiteY4" fmla="*/ 265670 h 481914"/>
                <a:gd name="connsiteX5" fmla="*/ 475736 w 2446638"/>
                <a:gd name="connsiteY5" fmla="*/ 271849 h 481914"/>
                <a:gd name="connsiteX6" fmla="*/ 0 w 2446638"/>
                <a:gd name="connsiteY6" fmla="*/ 481914 h 481914"/>
                <a:gd name="connsiteX0" fmla="*/ 91121 w 2537759"/>
                <a:gd name="connsiteY0" fmla="*/ 481914 h 481914"/>
                <a:gd name="connsiteX1" fmla="*/ 2537759 w 2537759"/>
                <a:gd name="connsiteY1" fmla="*/ 481914 h 481914"/>
                <a:gd name="connsiteX2" fmla="*/ 2296803 w 2537759"/>
                <a:gd name="connsiteY2" fmla="*/ 166816 h 481914"/>
                <a:gd name="connsiteX3" fmla="*/ 1771640 w 2537759"/>
                <a:gd name="connsiteY3" fmla="*/ 0 h 481914"/>
                <a:gd name="connsiteX4" fmla="*/ 993165 w 2537759"/>
                <a:gd name="connsiteY4" fmla="*/ 265670 h 481914"/>
                <a:gd name="connsiteX5" fmla="*/ 566857 w 2537759"/>
                <a:gd name="connsiteY5" fmla="*/ 271849 h 481914"/>
                <a:gd name="connsiteX6" fmla="*/ 91121 w 2537759"/>
                <a:gd name="connsiteY6" fmla="*/ 481914 h 481914"/>
                <a:gd name="connsiteX0" fmla="*/ 91121 w 2537759"/>
                <a:gd name="connsiteY0" fmla="*/ 481914 h 481914"/>
                <a:gd name="connsiteX1" fmla="*/ 2537759 w 2537759"/>
                <a:gd name="connsiteY1" fmla="*/ 481914 h 481914"/>
                <a:gd name="connsiteX2" fmla="*/ 2296803 w 2537759"/>
                <a:gd name="connsiteY2" fmla="*/ 166816 h 481914"/>
                <a:gd name="connsiteX3" fmla="*/ 1771640 w 2537759"/>
                <a:gd name="connsiteY3" fmla="*/ 0 h 481914"/>
                <a:gd name="connsiteX4" fmla="*/ 993165 w 2537759"/>
                <a:gd name="connsiteY4" fmla="*/ 265670 h 481914"/>
                <a:gd name="connsiteX5" fmla="*/ 566857 w 2537759"/>
                <a:gd name="connsiteY5" fmla="*/ 271849 h 481914"/>
                <a:gd name="connsiteX6" fmla="*/ 91121 w 2537759"/>
                <a:gd name="connsiteY6" fmla="*/ 481914 h 481914"/>
                <a:gd name="connsiteX0" fmla="*/ 91121 w 2537759"/>
                <a:gd name="connsiteY0" fmla="*/ 483668 h 483668"/>
                <a:gd name="connsiteX1" fmla="*/ 2537759 w 2537759"/>
                <a:gd name="connsiteY1" fmla="*/ 483668 h 483668"/>
                <a:gd name="connsiteX2" fmla="*/ 2296803 w 2537759"/>
                <a:gd name="connsiteY2" fmla="*/ 168570 h 483668"/>
                <a:gd name="connsiteX3" fmla="*/ 1771640 w 2537759"/>
                <a:gd name="connsiteY3" fmla="*/ 1754 h 483668"/>
                <a:gd name="connsiteX4" fmla="*/ 993165 w 2537759"/>
                <a:gd name="connsiteY4" fmla="*/ 267424 h 483668"/>
                <a:gd name="connsiteX5" fmla="*/ 566857 w 2537759"/>
                <a:gd name="connsiteY5" fmla="*/ 273603 h 483668"/>
                <a:gd name="connsiteX6" fmla="*/ 91121 w 2537759"/>
                <a:gd name="connsiteY6" fmla="*/ 483668 h 483668"/>
                <a:gd name="connsiteX0" fmla="*/ 91121 w 2673625"/>
                <a:gd name="connsiteY0" fmla="*/ 483668 h 483668"/>
                <a:gd name="connsiteX1" fmla="*/ 2537759 w 2673625"/>
                <a:gd name="connsiteY1" fmla="*/ 483668 h 483668"/>
                <a:gd name="connsiteX2" fmla="*/ 2296803 w 2673625"/>
                <a:gd name="connsiteY2" fmla="*/ 168570 h 483668"/>
                <a:gd name="connsiteX3" fmla="*/ 1771640 w 2673625"/>
                <a:gd name="connsiteY3" fmla="*/ 1754 h 483668"/>
                <a:gd name="connsiteX4" fmla="*/ 993165 w 2673625"/>
                <a:gd name="connsiteY4" fmla="*/ 267424 h 483668"/>
                <a:gd name="connsiteX5" fmla="*/ 566857 w 2673625"/>
                <a:gd name="connsiteY5" fmla="*/ 273603 h 483668"/>
                <a:gd name="connsiteX6" fmla="*/ 91121 w 2673625"/>
                <a:gd name="connsiteY6" fmla="*/ 483668 h 483668"/>
                <a:gd name="connsiteX0" fmla="*/ 0 w 2582504"/>
                <a:gd name="connsiteY0" fmla="*/ 483668 h 483668"/>
                <a:gd name="connsiteX1" fmla="*/ 2446638 w 2582504"/>
                <a:gd name="connsiteY1" fmla="*/ 483668 h 483668"/>
                <a:gd name="connsiteX2" fmla="*/ 2205682 w 2582504"/>
                <a:gd name="connsiteY2" fmla="*/ 168570 h 483668"/>
                <a:gd name="connsiteX3" fmla="*/ 1680519 w 2582504"/>
                <a:gd name="connsiteY3" fmla="*/ 1754 h 483668"/>
                <a:gd name="connsiteX4" fmla="*/ 902044 w 2582504"/>
                <a:gd name="connsiteY4" fmla="*/ 267424 h 483668"/>
                <a:gd name="connsiteX5" fmla="*/ 475736 w 2582504"/>
                <a:gd name="connsiteY5" fmla="*/ 273603 h 483668"/>
                <a:gd name="connsiteX6" fmla="*/ 0 w 2582504"/>
                <a:gd name="connsiteY6" fmla="*/ 483668 h 483668"/>
                <a:gd name="connsiteX0" fmla="*/ 0 w 2446638"/>
                <a:gd name="connsiteY0" fmla="*/ 483668 h 483668"/>
                <a:gd name="connsiteX1" fmla="*/ 2446638 w 2446638"/>
                <a:gd name="connsiteY1" fmla="*/ 483668 h 483668"/>
                <a:gd name="connsiteX2" fmla="*/ 2205682 w 2446638"/>
                <a:gd name="connsiteY2" fmla="*/ 168570 h 483668"/>
                <a:gd name="connsiteX3" fmla="*/ 1680519 w 2446638"/>
                <a:gd name="connsiteY3" fmla="*/ 1754 h 483668"/>
                <a:gd name="connsiteX4" fmla="*/ 902044 w 2446638"/>
                <a:gd name="connsiteY4" fmla="*/ 267424 h 483668"/>
                <a:gd name="connsiteX5" fmla="*/ 475736 w 2446638"/>
                <a:gd name="connsiteY5" fmla="*/ 273603 h 483668"/>
                <a:gd name="connsiteX6" fmla="*/ 0 w 2446638"/>
                <a:gd name="connsiteY6" fmla="*/ 483668 h 483668"/>
                <a:gd name="connsiteX0" fmla="*/ 0 w 2446638"/>
                <a:gd name="connsiteY0" fmla="*/ 483668 h 483668"/>
                <a:gd name="connsiteX1" fmla="*/ 2446638 w 2446638"/>
                <a:gd name="connsiteY1" fmla="*/ 483668 h 483668"/>
                <a:gd name="connsiteX2" fmla="*/ 2205682 w 2446638"/>
                <a:gd name="connsiteY2" fmla="*/ 168570 h 483668"/>
                <a:gd name="connsiteX3" fmla="*/ 1680519 w 2446638"/>
                <a:gd name="connsiteY3" fmla="*/ 1754 h 483668"/>
                <a:gd name="connsiteX4" fmla="*/ 902044 w 2446638"/>
                <a:gd name="connsiteY4" fmla="*/ 267424 h 483668"/>
                <a:gd name="connsiteX5" fmla="*/ 475736 w 2446638"/>
                <a:gd name="connsiteY5" fmla="*/ 273603 h 483668"/>
                <a:gd name="connsiteX6" fmla="*/ 0 w 2446638"/>
                <a:gd name="connsiteY6" fmla="*/ 483668 h 483668"/>
                <a:gd name="connsiteX0" fmla="*/ 0 w 2446638"/>
                <a:gd name="connsiteY0" fmla="*/ 483668 h 483668"/>
                <a:gd name="connsiteX1" fmla="*/ 2446638 w 2446638"/>
                <a:gd name="connsiteY1" fmla="*/ 483668 h 483668"/>
                <a:gd name="connsiteX2" fmla="*/ 2205682 w 2446638"/>
                <a:gd name="connsiteY2" fmla="*/ 168570 h 483668"/>
                <a:gd name="connsiteX3" fmla="*/ 1680519 w 2446638"/>
                <a:gd name="connsiteY3" fmla="*/ 1754 h 483668"/>
                <a:gd name="connsiteX4" fmla="*/ 902044 w 2446638"/>
                <a:gd name="connsiteY4" fmla="*/ 267424 h 483668"/>
                <a:gd name="connsiteX5" fmla="*/ 475736 w 2446638"/>
                <a:gd name="connsiteY5" fmla="*/ 273603 h 483668"/>
                <a:gd name="connsiteX6" fmla="*/ 0 w 2446638"/>
                <a:gd name="connsiteY6" fmla="*/ 483668 h 483668"/>
                <a:gd name="connsiteX0" fmla="*/ 0 w 2446638"/>
                <a:gd name="connsiteY0" fmla="*/ 486138 h 486138"/>
                <a:gd name="connsiteX1" fmla="*/ 2446638 w 2446638"/>
                <a:gd name="connsiteY1" fmla="*/ 486138 h 486138"/>
                <a:gd name="connsiteX2" fmla="*/ 2106828 w 2446638"/>
                <a:gd name="connsiteY2" fmla="*/ 133969 h 486138"/>
                <a:gd name="connsiteX3" fmla="*/ 1680519 w 2446638"/>
                <a:gd name="connsiteY3" fmla="*/ 4224 h 486138"/>
                <a:gd name="connsiteX4" fmla="*/ 902044 w 2446638"/>
                <a:gd name="connsiteY4" fmla="*/ 269894 h 486138"/>
                <a:gd name="connsiteX5" fmla="*/ 475736 w 2446638"/>
                <a:gd name="connsiteY5" fmla="*/ 276073 h 486138"/>
                <a:gd name="connsiteX6" fmla="*/ 0 w 2446638"/>
                <a:gd name="connsiteY6" fmla="*/ 486138 h 486138"/>
                <a:gd name="connsiteX0" fmla="*/ 0 w 2446638"/>
                <a:gd name="connsiteY0" fmla="*/ 439797 h 439797"/>
                <a:gd name="connsiteX1" fmla="*/ 2446638 w 2446638"/>
                <a:gd name="connsiteY1" fmla="*/ 439797 h 439797"/>
                <a:gd name="connsiteX2" fmla="*/ 2106828 w 2446638"/>
                <a:gd name="connsiteY2" fmla="*/ 87628 h 439797"/>
                <a:gd name="connsiteX3" fmla="*/ 1458097 w 2446638"/>
                <a:gd name="connsiteY3" fmla="*/ 7310 h 439797"/>
                <a:gd name="connsiteX4" fmla="*/ 902044 w 2446638"/>
                <a:gd name="connsiteY4" fmla="*/ 223553 h 439797"/>
                <a:gd name="connsiteX5" fmla="*/ 475736 w 2446638"/>
                <a:gd name="connsiteY5" fmla="*/ 229732 h 439797"/>
                <a:gd name="connsiteX6" fmla="*/ 0 w 2446638"/>
                <a:gd name="connsiteY6" fmla="*/ 439797 h 439797"/>
                <a:gd name="connsiteX0" fmla="*/ 0 w 2446638"/>
                <a:gd name="connsiteY0" fmla="*/ 445995 h 445995"/>
                <a:gd name="connsiteX1" fmla="*/ 2446638 w 2446638"/>
                <a:gd name="connsiteY1" fmla="*/ 445995 h 445995"/>
                <a:gd name="connsiteX2" fmla="*/ 2038866 w 2446638"/>
                <a:gd name="connsiteY2" fmla="*/ 69113 h 445995"/>
                <a:gd name="connsiteX3" fmla="*/ 1458097 w 2446638"/>
                <a:gd name="connsiteY3" fmla="*/ 13508 h 445995"/>
                <a:gd name="connsiteX4" fmla="*/ 902044 w 2446638"/>
                <a:gd name="connsiteY4" fmla="*/ 229751 h 445995"/>
                <a:gd name="connsiteX5" fmla="*/ 475736 w 2446638"/>
                <a:gd name="connsiteY5" fmla="*/ 235930 h 445995"/>
                <a:gd name="connsiteX6" fmla="*/ 0 w 2446638"/>
                <a:gd name="connsiteY6" fmla="*/ 445995 h 445995"/>
                <a:gd name="connsiteX0" fmla="*/ 0 w 2446638"/>
                <a:gd name="connsiteY0" fmla="*/ 445995 h 445995"/>
                <a:gd name="connsiteX1" fmla="*/ 2446638 w 2446638"/>
                <a:gd name="connsiteY1" fmla="*/ 445995 h 445995"/>
                <a:gd name="connsiteX2" fmla="*/ 2038866 w 2446638"/>
                <a:gd name="connsiteY2" fmla="*/ 69113 h 445995"/>
                <a:gd name="connsiteX3" fmla="*/ 1458097 w 2446638"/>
                <a:gd name="connsiteY3" fmla="*/ 13508 h 445995"/>
                <a:gd name="connsiteX4" fmla="*/ 902044 w 2446638"/>
                <a:gd name="connsiteY4" fmla="*/ 229751 h 445995"/>
                <a:gd name="connsiteX5" fmla="*/ 475736 w 2446638"/>
                <a:gd name="connsiteY5" fmla="*/ 310071 h 445995"/>
                <a:gd name="connsiteX6" fmla="*/ 0 w 2446638"/>
                <a:gd name="connsiteY6" fmla="*/ 445995 h 445995"/>
                <a:gd name="connsiteX0" fmla="*/ 0 w 2446638"/>
                <a:gd name="connsiteY0" fmla="*/ 445995 h 445995"/>
                <a:gd name="connsiteX1" fmla="*/ 2446638 w 2446638"/>
                <a:gd name="connsiteY1" fmla="*/ 445995 h 445995"/>
                <a:gd name="connsiteX2" fmla="*/ 2038866 w 2446638"/>
                <a:gd name="connsiteY2" fmla="*/ 69113 h 445995"/>
                <a:gd name="connsiteX3" fmla="*/ 1458097 w 2446638"/>
                <a:gd name="connsiteY3" fmla="*/ 13508 h 445995"/>
                <a:gd name="connsiteX4" fmla="*/ 902044 w 2446638"/>
                <a:gd name="connsiteY4" fmla="*/ 229751 h 445995"/>
                <a:gd name="connsiteX5" fmla="*/ 438665 w 2446638"/>
                <a:gd name="connsiteY5" fmla="*/ 235931 h 445995"/>
                <a:gd name="connsiteX6" fmla="*/ 0 w 2446638"/>
                <a:gd name="connsiteY6" fmla="*/ 445995 h 445995"/>
                <a:gd name="connsiteX0" fmla="*/ 0 w 2446638"/>
                <a:gd name="connsiteY0" fmla="*/ 451943 h 451943"/>
                <a:gd name="connsiteX1" fmla="*/ 2446638 w 2446638"/>
                <a:gd name="connsiteY1" fmla="*/ 451943 h 451943"/>
                <a:gd name="connsiteX2" fmla="*/ 2038866 w 2446638"/>
                <a:gd name="connsiteY2" fmla="*/ 75061 h 451943"/>
                <a:gd name="connsiteX3" fmla="*/ 1458097 w 2446638"/>
                <a:gd name="connsiteY3" fmla="*/ 19456 h 451943"/>
                <a:gd name="connsiteX4" fmla="*/ 1037968 w 2446638"/>
                <a:gd name="connsiteY4" fmla="*/ 316018 h 451943"/>
                <a:gd name="connsiteX5" fmla="*/ 438665 w 2446638"/>
                <a:gd name="connsiteY5" fmla="*/ 241879 h 451943"/>
                <a:gd name="connsiteX6" fmla="*/ 0 w 2446638"/>
                <a:gd name="connsiteY6" fmla="*/ 451943 h 451943"/>
                <a:gd name="connsiteX0" fmla="*/ 0 w 2446638"/>
                <a:gd name="connsiteY0" fmla="*/ 445539 h 445539"/>
                <a:gd name="connsiteX1" fmla="*/ 2446638 w 2446638"/>
                <a:gd name="connsiteY1" fmla="*/ 445539 h 445539"/>
                <a:gd name="connsiteX2" fmla="*/ 2038866 w 2446638"/>
                <a:gd name="connsiteY2" fmla="*/ 68657 h 445539"/>
                <a:gd name="connsiteX3" fmla="*/ 1458097 w 2446638"/>
                <a:gd name="connsiteY3" fmla="*/ 13052 h 445539"/>
                <a:gd name="connsiteX4" fmla="*/ 945292 w 2446638"/>
                <a:gd name="connsiteY4" fmla="*/ 223117 h 445539"/>
                <a:gd name="connsiteX5" fmla="*/ 438665 w 2446638"/>
                <a:gd name="connsiteY5" fmla="*/ 235475 h 445539"/>
                <a:gd name="connsiteX6" fmla="*/ 0 w 2446638"/>
                <a:gd name="connsiteY6" fmla="*/ 445539 h 445539"/>
                <a:gd name="connsiteX0" fmla="*/ 0 w 2446638"/>
                <a:gd name="connsiteY0" fmla="*/ 445539 h 445539"/>
                <a:gd name="connsiteX1" fmla="*/ 2446638 w 2446638"/>
                <a:gd name="connsiteY1" fmla="*/ 445539 h 445539"/>
                <a:gd name="connsiteX2" fmla="*/ 2038866 w 2446638"/>
                <a:gd name="connsiteY2" fmla="*/ 68657 h 445539"/>
                <a:gd name="connsiteX3" fmla="*/ 1458097 w 2446638"/>
                <a:gd name="connsiteY3" fmla="*/ 13052 h 445539"/>
                <a:gd name="connsiteX4" fmla="*/ 945292 w 2446638"/>
                <a:gd name="connsiteY4" fmla="*/ 223117 h 445539"/>
                <a:gd name="connsiteX5" fmla="*/ 438665 w 2446638"/>
                <a:gd name="connsiteY5" fmla="*/ 235475 h 445539"/>
                <a:gd name="connsiteX6" fmla="*/ 0 w 2446638"/>
                <a:gd name="connsiteY6" fmla="*/ 445539 h 445539"/>
                <a:gd name="connsiteX0" fmla="*/ 0 w 2446638"/>
                <a:gd name="connsiteY0" fmla="*/ 460872 h 460872"/>
                <a:gd name="connsiteX1" fmla="*/ 2446638 w 2446638"/>
                <a:gd name="connsiteY1" fmla="*/ 460872 h 460872"/>
                <a:gd name="connsiteX2" fmla="*/ 2038866 w 2446638"/>
                <a:gd name="connsiteY2" fmla="*/ 83990 h 460872"/>
                <a:gd name="connsiteX3" fmla="*/ 1507524 w 2446638"/>
                <a:gd name="connsiteY3" fmla="*/ 9850 h 460872"/>
                <a:gd name="connsiteX4" fmla="*/ 945292 w 2446638"/>
                <a:gd name="connsiteY4" fmla="*/ 238450 h 460872"/>
                <a:gd name="connsiteX5" fmla="*/ 438665 w 2446638"/>
                <a:gd name="connsiteY5" fmla="*/ 250808 h 460872"/>
                <a:gd name="connsiteX6" fmla="*/ 0 w 2446638"/>
                <a:gd name="connsiteY6" fmla="*/ 460872 h 46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638" h="460872">
                  <a:moveTo>
                    <a:pt x="0" y="460872"/>
                  </a:moveTo>
                  <a:lnTo>
                    <a:pt x="2446638" y="460872"/>
                  </a:lnTo>
                  <a:cubicBezTo>
                    <a:pt x="2319982" y="278610"/>
                    <a:pt x="2195385" y="159160"/>
                    <a:pt x="2038866" y="83990"/>
                  </a:cubicBezTo>
                  <a:cubicBezTo>
                    <a:pt x="1882347" y="8820"/>
                    <a:pt x="1689786" y="-15893"/>
                    <a:pt x="1507524" y="9850"/>
                  </a:cubicBezTo>
                  <a:cubicBezTo>
                    <a:pt x="1325262" y="35593"/>
                    <a:pt x="1123435" y="198290"/>
                    <a:pt x="945292" y="238450"/>
                  </a:cubicBezTo>
                  <a:cubicBezTo>
                    <a:pt x="767149" y="278610"/>
                    <a:pt x="596214" y="213738"/>
                    <a:pt x="438665" y="250808"/>
                  </a:cubicBezTo>
                  <a:cubicBezTo>
                    <a:pt x="281116" y="287878"/>
                    <a:pt x="252284" y="289937"/>
                    <a:pt x="0" y="460872"/>
                  </a:cubicBezTo>
                  <a:close/>
                </a:path>
              </a:pathLst>
            </a:custGeo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E2FB5403-1C76-497F-8CD5-E4E1C32319E0}"/>
                </a:ext>
              </a:extLst>
            </p:cNvPr>
            <p:cNvGrpSpPr/>
            <p:nvPr/>
          </p:nvGrpSpPr>
          <p:grpSpPr>
            <a:xfrm>
              <a:off x="3600826" y="1753850"/>
              <a:ext cx="4854388" cy="1181348"/>
              <a:chOff x="3600826" y="369755"/>
              <a:chExt cx="4854388" cy="1111011"/>
            </a:xfrm>
          </p:grpSpPr>
          <p:sp>
            <p:nvSpPr>
              <p:cNvPr id="41" name="Freeform 45">
                <a:extLst>
                  <a:ext uri="{FF2B5EF4-FFF2-40B4-BE49-F238E27FC236}">
                    <a16:creationId xmlns:a16="http://schemas.microsoft.com/office/drawing/2014/main" id="{0159E601-31B7-478E-8CCB-B9C4D8ABD39B}"/>
                  </a:ext>
                </a:extLst>
              </p:cNvPr>
              <p:cNvSpPr/>
              <p:nvPr/>
            </p:nvSpPr>
            <p:spPr>
              <a:xfrm>
                <a:off x="4619226" y="369755"/>
                <a:ext cx="3260411" cy="648073"/>
              </a:xfrm>
              <a:custGeom>
                <a:avLst/>
                <a:gdLst>
                  <a:gd name="connsiteX0" fmla="*/ 0 w 3260411"/>
                  <a:gd name="connsiteY0" fmla="*/ 0 h 648073"/>
                  <a:gd name="connsiteX1" fmla="*/ 3260411 w 3260411"/>
                  <a:gd name="connsiteY1" fmla="*/ 0 h 648073"/>
                  <a:gd name="connsiteX2" fmla="*/ 3200468 w 3260411"/>
                  <a:gd name="connsiteY2" fmla="*/ 68494 h 648073"/>
                  <a:gd name="connsiteX3" fmla="*/ 1630205 w 3260411"/>
                  <a:gd name="connsiteY3" fmla="*/ 648073 h 648073"/>
                  <a:gd name="connsiteX4" fmla="*/ 59942 w 3260411"/>
                  <a:gd name="connsiteY4" fmla="*/ 68494 h 648073"/>
                  <a:gd name="connsiteX5" fmla="*/ 0 w 3260411"/>
                  <a:gd name="connsiteY5" fmla="*/ 0 h 6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0411" h="648073">
                    <a:moveTo>
                      <a:pt x="0" y="0"/>
                    </a:moveTo>
                    <a:lnTo>
                      <a:pt x="3260411" y="0"/>
                    </a:lnTo>
                    <a:lnTo>
                      <a:pt x="3200468" y="68494"/>
                    </a:lnTo>
                    <a:cubicBezTo>
                      <a:pt x="2860162" y="418170"/>
                      <a:pt x="2283860" y="648073"/>
                      <a:pt x="1630205" y="648073"/>
                    </a:cubicBezTo>
                    <a:cubicBezTo>
                      <a:pt x="976551" y="648073"/>
                      <a:pt x="400248" y="418170"/>
                      <a:pt x="59942" y="68494"/>
                    </a:cubicBezTo>
                    <a:lnTo>
                      <a:pt x="0" y="0"/>
                    </a:lnTo>
                    <a:close/>
                  </a:path>
                </a:pathLst>
              </a:cu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Freeform 42">
                <a:extLst>
                  <a:ext uri="{FF2B5EF4-FFF2-40B4-BE49-F238E27FC236}">
                    <a16:creationId xmlns:a16="http://schemas.microsoft.com/office/drawing/2014/main" id="{D617E1FE-7724-44F3-991E-E599D38E35DA}"/>
                  </a:ext>
                </a:extLst>
              </p:cNvPr>
              <p:cNvSpPr/>
              <p:nvPr/>
            </p:nvSpPr>
            <p:spPr>
              <a:xfrm>
                <a:off x="3600826" y="369755"/>
                <a:ext cx="4854388" cy="1111011"/>
              </a:xfrm>
              <a:custGeom>
                <a:avLst/>
                <a:gdLst>
                  <a:gd name="connsiteX0" fmla="*/ 0 w 4854388"/>
                  <a:gd name="connsiteY0" fmla="*/ 0 h 1111011"/>
                  <a:gd name="connsiteX1" fmla="*/ 1018399 w 4854388"/>
                  <a:gd name="connsiteY1" fmla="*/ 0 h 1111011"/>
                  <a:gd name="connsiteX2" fmla="*/ 1078341 w 4854388"/>
                  <a:gd name="connsiteY2" fmla="*/ 68494 h 1111011"/>
                  <a:gd name="connsiteX3" fmla="*/ 2648604 w 4854388"/>
                  <a:gd name="connsiteY3" fmla="*/ 648073 h 1111011"/>
                  <a:gd name="connsiteX4" fmla="*/ 4218867 w 4854388"/>
                  <a:gd name="connsiteY4" fmla="*/ 68494 h 1111011"/>
                  <a:gd name="connsiteX5" fmla="*/ 4278810 w 4854388"/>
                  <a:gd name="connsiteY5" fmla="*/ 0 h 1111011"/>
                  <a:gd name="connsiteX6" fmla="*/ 4854388 w 4854388"/>
                  <a:gd name="connsiteY6" fmla="*/ 0 h 1111011"/>
                  <a:gd name="connsiteX7" fmla="*/ 4838014 w 4854388"/>
                  <a:gd name="connsiteY7" fmla="*/ 38507 h 1111011"/>
                  <a:gd name="connsiteX8" fmla="*/ 2427194 w 4854388"/>
                  <a:gd name="connsiteY8" fmla="*/ 1111011 h 1111011"/>
                  <a:gd name="connsiteX9" fmla="*/ 16374 w 4854388"/>
                  <a:gd name="connsiteY9" fmla="*/ 38507 h 1111011"/>
                  <a:gd name="connsiteX10" fmla="*/ 0 w 4854388"/>
                  <a:gd name="connsiteY10" fmla="*/ 0 h 111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4388" h="1111011">
                    <a:moveTo>
                      <a:pt x="0" y="0"/>
                    </a:moveTo>
                    <a:lnTo>
                      <a:pt x="1018399" y="0"/>
                    </a:lnTo>
                    <a:lnTo>
                      <a:pt x="1078341" y="68494"/>
                    </a:lnTo>
                    <a:cubicBezTo>
                      <a:pt x="1418647" y="418170"/>
                      <a:pt x="1994950" y="648073"/>
                      <a:pt x="2648604" y="648073"/>
                    </a:cubicBezTo>
                    <a:cubicBezTo>
                      <a:pt x="3302259" y="648073"/>
                      <a:pt x="3878561" y="418170"/>
                      <a:pt x="4218867" y="68494"/>
                    </a:cubicBezTo>
                    <a:lnTo>
                      <a:pt x="4278810" y="0"/>
                    </a:lnTo>
                    <a:lnTo>
                      <a:pt x="4854388" y="0"/>
                    </a:lnTo>
                    <a:lnTo>
                      <a:pt x="4838014" y="38507"/>
                    </a:lnTo>
                    <a:cubicBezTo>
                      <a:pt x="4518408" y="659862"/>
                      <a:pt x="3559931" y="1111011"/>
                      <a:pt x="2427194" y="1111011"/>
                    </a:cubicBezTo>
                    <a:cubicBezTo>
                      <a:pt x="1294458" y="1111011"/>
                      <a:pt x="335980" y="659862"/>
                      <a:pt x="16374" y="38507"/>
                    </a:cubicBezTo>
                    <a:lnTo>
                      <a:pt x="0"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9">
                <a:extLst>
                  <a:ext uri="{FF2B5EF4-FFF2-40B4-BE49-F238E27FC236}">
                    <a16:creationId xmlns:a16="http://schemas.microsoft.com/office/drawing/2014/main" id="{7E44AE89-8B3E-442C-BC16-44B3C3EA0C3F}"/>
                  </a:ext>
                </a:extLst>
              </p:cNvPr>
              <p:cNvSpPr txBox="1"/>
              <p:nvPr/>
            </p:nvSpPr>
            <p:spPr>
              <a:xfrm>
                <a:off x="5394954" y="540335"/>
                <a:ext cx="1648210" cy="17416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Arial"/>
                    <a:ea typeface="+mn-ea"/>
                    <a:cs typeface="+mn-cs"/>
                  </a:rPr>
                  <a:t>Tumor</a:t>
                </a:r>
                <a:r>
                  <a:rPr kumimoji="0" lang="en-GB" sz="1600" b="0" i="0" u="none" strike="noStrike" kern="1200" cap="none" spc="0" normalizeH="0" baseline="0" noProof="0" dirty="0">
                    <a:ln>
                      <a:noFill/>
                    </a:ln>
                    <a:solidFill>
                      <a:prstClr val="white"/>
                    </a:solidFill>
                    <a:effectLst/>
                    <a:uLnTx/>
                    <a:uFillTx/>
                    <a:latin typeface="Arial"/>
                    <a:ea typeface="+mn-ea"/>
                    <a:cs typeface="+mn-cs"/>
                  </a:rPr>
                  <a:t>-specific T cell</a:t>
                </a:r>
              </a:p>
            </p:txBody>
          </p:sp>
        </p:grpSp>
        <p:sp>
          <p:nvSpPr>
            <p:cNvPr id="22" name="TextBox 51">
              <a:extLst>
                <a:ext uri="{FF2B5EF4-FFF2-40B4-BE49-F238E27FC236}">
                  <a16:creationId xmlns:a16="http://schemas.microsoft.com/office/drawing/2014/main" id="{62C40271-7918-429B-A395-7DE889E0206A}"/>
                </a:ext>
              </a:extLst>
            </p:cNvPr>
            <p:cNvSpPr txBox="1"/>
            <p:nvPr/>
          </p:nvSpPr>
          <p:spPr>
            <a:xfrm>
              <a:off x="4651695" y="3310709"/>
              <a:ext cx="125313" cy="208344"/>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23" name="TextBox 52">
              <a:extLst>
                <a:ext uri="{FF2B5EF4-FFF2-40B4-BE49-F238E27FC236}">
                  <a16:creationId xmlns:a16="http://schemas.microsoft.com/office/drawing/2014/main" id="{5F199611-612C-4A50-A42F-E50A7FBFB88A}"/>
                </a:ext>
              </a:extLst>
            </p:cNvPr>
            <p:cNvSpPr txBox="1"/>
            <p:nvPr/>
          </p:nvSpPr>
          <p:spPr>
            <a:xfrm>
              <a:off x="7370086" y="3403119"/>
              <a:ext cx="149080"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24" name="TextBox 53">
              <a:extLst>
                <a:ext uri="{FF2B5EF4-FFF2-40B4-BE49-F238E27FC236}">
                  <a16:creationId xmlns:a16="http://schemas.microsoft.com/office/drawing/2014/main" id="{A6349F00-09FD-4175-9BFF-A3235D6094EA}"/>
                </a:ext>
              </a:extLst>
            </p:cNvPr>
            <p:cNvSpPr txBox="1"/>
            <p:nvPr/>
          </p:nvSpPr>
          <p:spPr>
            <a:xfrm>
              <a:off x="7815181" y="3255840"/>
              <a:ext cx="125313" cy="208344"/>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26" name="TextBox 55">
              <a:extLst>
                <a:ext uri="{FF2B5EF4-FFF2-40B4-BE49-F238E27FC236}">
                  <a16:creationId xmlns:a16="http://schemas.microsoft.com/office/drawing/2014/main" id="{AC8995AF-85B9-45B5-A20B-E45B44182AAA}"/>
                </a:ext>
              </a:extLst>
            </p:cNvPr>
            <p:cNvSpPr txBox="1"/>
            <p:nvPr/>
          </p:nvSpPr>
          <p:spPr>
            <a:xfrm>
              <a:off x="7352270" y="4193821"/>
              <a:ext cx="250068"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B7</a:t>
              </a:r>
            </a:p>
          </p:txBody>
        </p:sp>
        <p:sp>
          <p:nvSpPr>
            <p:cNvPr id="27" name="TextBox 56">
              <a:extLst>
                <a:ext uri="{FF2B5EF4-FFF2-40B4-BE49-F238E27FC236}">
                  <a16:creationId xmlns:a16="http://schemas.microsoft.com/office/drawing/2014/main" id="{63EA43E1-9EEE-4DE4-A751-9C957A453D6F}"/>
                </a:ext>
              </a:extLst>
            </p:cNvPr>
            <p:cNvSpPr txBox="1"/>
            <p:nvPr/>
          </p:nvSpPr>
          <p:spPr>
            <a:xfrm>
              <a:off x="8247727" y="2308134"/>
              <a:ext cx="705321"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CTLA-4</a:t>
              </a:r>
            </a:p>
          </p:txBody>
        </p:sp>
        <p:sp>
          <p:nvSpPr>
            <p:cNvPr id="28" name="TextBox 57">
              <a:extLst>
                <a:ext uri="{FF2B5EF4-FFF2-40B4-BE49-F238E27FC236}">
                  <a16:creationId xmlns:a16="http://schemas.microsoft.com/office/drawing/2014/main" id="{68B240F2-38FC-457C-B7AE-64A51A4FC89F}"/>
                </a:ext>
              </a:extLst>
            </p:cNvPr>
            <p:cNvSpPr txBox="1"/>
            <p:nvPr/>
          </p:nvSpPr>
          <p:spPr>
            <a:xfrm>
              <a:off x="7382877" y="2743038"/>
              <a:ext cx="522579"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CD28</a:t>
              </a:r>
            </a:p>
          </p:txBody>
        </p:sp>
        <p:sp>
          <p:nvSpPr>
            <p:cNvPr id="29" name="TextBox 58">
              <a:extLst>
                <a:ext uri="{FF2B5EF4-FFF2-40B4-BE49-F238E27FC236}">
                  <a16:creationId xmlns:a16="http://schemas.microsoft.com/office/drawing/2014/main" id="{5145AA14-7677-49A8-9839-F788BC683F61}"/>
                </a:ext>
              </a:extLst>
            </p:cNvPr>
            <p:cNvSpPr txBox="1"/>
            <p:nvPr/>
          </p:nvSpPr>
          <p:spPr>
            <a:xfrm>
              <a:off x="6363027" y="2917107"/>
              <a:ext cx="753411" cy="44319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 cell</a:t>
              </a:r>
              <a:br>
                <a:rPr kumimoji="0" lang="en-GB" sz="1600" b="0" i="0" u="none" strike="noStrike" kern="1200" cap="none" spc="0" normalizeH="0" baseline="0" noProof="0" dirty="0">
                  <a:ln>
                    <a:noFill/>
                  </a:ln>
                  <a:solidFill>
                    <a:prstClr val="black"/>
                  </a:solidFill>
                  <a:effectLst/>
                  <a:uLnTx/>
                  <a:uFillTx/>
                  <a:latin typeface="Arial"/>
                  <a:ea typeface="+mn-ea"/>
                  <a:cs typeface="+mn-cs"/>
                </a:rPr>
              </a:br>
              <a:r>
                <a:rPr kumimoji="0" lang="en-GB" sz="1600" b="0" i="0" u="none" strike="noStrike" kern="1200" cap="none" spc="0" normalizeH="0" baseline="0" noProof="0" dirty="0">
                  <a:ln>
                    <a:noFill/>
                  </a:ln>
                  <a:solidFill>
                    <a:prstClr val="black"/>
                  </a:solidFill>
                  <a:effectLst/>
                  <a:uLnTx/>
                  <a:uFillTx/>
                  <a:latin typeface="Arial"/>
                  <a:ea typeface="+mn-ea"/>
                  <a:cs typeface="+mn-cs"/>
                </a:rPr>
                <a:t>receptor</a:t>
              </a:r>
            </a:p>
          </p:txBody>
        </p:sp>
        <p:sp>
          <p:nvSpPr>
            <p:cNvPr id="30" name="TextBox 59">
              <a:extLst>
                <a:ext uri="{FF2B5EF4-FFF2-40B4-BE49-F238E27FC236}">
                  <a16:creationId xmlns:a16="http://schemas.microsoft.com/office/drawing/2014/main" id="{47F800DA-29D6-4AD6-9A81-F5EE86A7FC09}"/>
                </a:ext>
              </a:extLst>
            </p:cNvPr>
            <p:cNvSpPr txBox="1"/>
            <p:nvPr/>
          </p:nvSpPr>
          <p:spPr>
            <a:xfrm>
              <a:off x="6392682" y="3431183"/>
              <a:ext cx="694101"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Antigen</a:t>
              </a:r>
            </a:p>
          </p:txBody>
        </p:sp>
        <p:sp>
          <p:nvSpPr>
            <p:cNvPr id="31" name="TextBox 60">
              <a:extLst>
                <a:ext uri="{FF2B5EF4-FFF2-40B4-BE49-F238E27FC236}">
                  <a16:creationId xmlns:a16="http://schemas.microsoft.com/office/drawing/2014/main" id="{A6F0020E-6A3E-4FAC-8793-40C8E7E53AC1}"/>
                </a:ext>
              </a:extLst>
            </p:cNvPr>
            <p:cNvSpPr txBox="1"/>
            <p:nvPr/>
          </p:nvSpPr>
          <p:spPr>
            <a:xfrm>
              <a:off x="6506495" y="3723660"/>
              <a:ext cx="466474" cy="2215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MHC</a:t>
              </a:r>
            </a:p>
          </p:txBody>
        </p:sp>
        <p:sp>
          <p:nvSpPr>
            <p:cNvPr id="32" name="Freeform 76">
              <a:extLst>
                <a:ext uri="{FF2B5EF4-FFF2-40B4-BE49-F238E27FC236}">
                  <a16:creationId xmlns:a16="http://schemas.microsoft.com/office/drawing/2014/main" id="{97D2FF1A-D411-4219-A7C2-82C87B1A0408}"/>
                </a:ext>
              </a:extLst>
            </p:cNvPr>
            <p:cNvSpPr/>
            <p:nvPr/>
          </p:nvSpPr>
          <p:spPr>
            <a:xfrm rot="19621692">
              <a:off x="7888140" y="2033010"/>
              <a:ext cx="371900" cy="801305"/>
            </a:xfrm>
            <a:custGeom>
              <a:avLst/>
              <a:gdLst>
                <a:gd name="connsiteX0" fmla="*/ 185950 w 371900"/>
                <a:gd name="connsiteY0" fmla="*/ 0 h 801305"/>
                <a:gd name="connsiteX1" fmla="*/ 303798 w 371900"/>
                <a:gd name="connsiteY1" fmla="*/ 236798 h 801305"/>
                <a:gd name="connsiteX2" fmla="*/ 231822 w 371900"/>
                <a:gd name="connsiteY2" fmla="*/ 454987 h 801305"/>
                <a:gd name="connsiteX3" fmla="*/ 230225 w 371900"/>
                <a:gd name="connsiteY3" fmla="*/ 455635 h 801305"/>
                <a:gd name="connsiteX4" fmla="*/ 205065 w 371900"/>
                <a:gd name="connsiteY4" fmla="*/ 513360 h 801305"/>
                <a:gd name="connsiteX5" fmla="*/ 231789 w 371900"/>
                <a:gd name="connsiteY5" fmla="*/ 574673 h 801305"/>
                <a:gd name="connsiteX6" fmla="*/ 258330 w 371900"/>
                <a:gd name="connsiteY6" fmla="*/ 582649 h 801305"/>
                <a:gd name="connsiteX7" fmla="*/ 371900 w 371900"/>
                <a:gd name="connsiteY7" fmla="*/ 697583 h 801305"/>
                <a:gd name="connsiteX8" fmla="*/ 317436 w 371900"/>
                <a:gd name="connsiteY8" fmla="*/ 785785 h 801305"/>
                <a:gd name="connsiteX9" fmla="*/ 283122 w 371900"/>
                <a:gd name="connsiteY9" fmla="*/ 801305 h 801305"/>
                <a:gd name="connsiteX10" fmla="*/ 281480 w 371900"/>
                <a:gd name="connsiteY10" fmla="*/ 793173 h 801305"/>
                <a:gd name="connsiteX11" fmla="*/ 185949 w 371900"/>
                <a:gd name="connsiteY11" fmla="*/ 729850 h 801305"/>
                <a:gd name="connsiteX12" fmla="*/ 90418 w 371900"/>
                <a:gd name="connsiteY12" fmla="*/ 793173 h 801305"/>
                <a:gd name="connsiteX13" fmla="*/ 88776 w 371900"/>
                <a:gd name="connsiteY13" fmla="*/ 801304 h 801305"/>
                <a:gd name="connsiteX14" fmla="*/ 54464 w 371900"/>
                <a:gd name="connsiteY14" fmla="*/ 785785 h 801305"/>
                <a:gd name="connsiteX15" fmla="*/ 0 w 371900"/>
                <a:gd name="connsiteY15" fmla="*/ 697583 h 801305"/>
                <a:gd name="connsiteX16" fmla="*/ 113570 w 371900"/>
                <a:gd name="connsiteY16" fmla="*/ 582649 h 801305"/>
                <a:gd name="connsiteX17" fmla="*/ 140111 w 371900"/>
                <a:gd name="connsiteY17" fmla="*/ 574673 h 801305"/>
                <a:gd name="connsiteX18" fmla="*/ 166835 w 371900"/>
                <a:gd name="connsiteY18" fmla="*/ 513360 h 801305"/>
                <a:gd name="connsiteX19" fmla="*/ 141675 w 371900"/>
                <a:gd name="connsiteY19" fmla="*/ 455635 h 801305"/>
                <a:gd name="connsiteX20" fmla="*/ 140078 w 371900"/>
                <a:gd name="connsiteY20" fmla="*/ 454987 h 801305"/>
                <a:gd name="connsiteX21" fmla="*/ 68102 w 371900"/>
                <a:gd name="connsiteY21" fmla="*/ 236798 h 801305"/>
                <a:gd name="connsiteX22" fmla="*/ 185950 w 371900"/>
                <a:gd name="connsiteY22" fmla="*/ 0 h 80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900" h="801305">
                  <a:moveTo>
                    <a:pt x="185950" y="0"/>
                  </a:moveTo>
                  <a:cubicBezTo>
                    <a:pt x="251036" y="0"/>
                    <a:pt x="303798" y="106018"/>
                    <a:pt x="303798" y="236798"/>
                  </a:cubicBezTo>
                  <a:cubicBezTo>
                    <a:pt x="303798" y="334883"/>
                    <a:pt x="274119" y="419039"/>
                    <a:pt x="231822" y="454987"/>
                  </a:cubicBezTo>
                  <a:lnTo>
                    <a:pt x="230225" y="455635"/>
                  </a:lnTo>
                  <a:cubicBezTo>
                    <a:pt x="225766" y="465364"/>
                    <a:pt x="204804" y="493520"/>
                    <a:pt x="205065" y="513360"/>
                  </a:cubicBezTo>
                  <a:cubicBezTo>
                    <a:pt x="205326" y="533200"/>
                    <a:pt x="222912" y="563125"/>
                    <a:pt x="231789" y="574673"/>
                  </a:cubicBezTo>
                  <a:lnTo>
                    <a:pt x="258330" y="582649"/>
                  </a:lnTo>
                  <a:cubicBezTo>
                    <a:pt x="325070" y="601585"/>
                    <a:pt x="371900" y="645916"/>
                    <a:pt x="371900" y="697583"/>
                  </a:cubicBezTo>
                  <a:cubicBezTo>
                    <a:pt x="371900" y="732028"/>
                    <a:pt x="351087" y="763212"/>
                    <a:pt x="317436" y="785785"/>
                  </a:cubicBezTo>
                  <a:lnTo>
                    <a:pt x="283122" y="801305"/>
                  </a:lnTo>
                  <a:lnTo>
                    <a:pt x="281480" y="793173"/>
                  </a:lnTo>
                  <a:cubicBezTo>
                    <a:pt x="265741" y="755961"/>
                    <a:pt x="228894" y="729850"/>
                    <a:pt x="185949" y="729850"/>
                  </a:cubicBezTo>
                  <a:cubicBezTo>
                    <a:pt x="143004" y="729850"/>
                    <a:pt x="106157" y="755961"/>
                    <a:pt x="90418" y="793173"/>
                  </a:cubicBezTo>
                  <a:lnTo>
                    <a:pt x="88776" y="801304"/>
                  </a:lnTo>
                  <a:lnTo>
                    <a:pt x="54464" y="785785"/>
                  </a:lnTo>
                  <a:cubicBezTo>
                    <a:pt x="20813" y="763212"/>
                    <a:pt x="0" y="732028"/>
                    <a:pt x="0" y="697583"/>
                  </a:cubicBezTo>
                  <a:cubicBezTo>
                    <a:pt x="0" y="645916"/>
                    <a:pt x="46830" y="601585"/>
                    <a:pt x="113570" y="582649"/>
                  </a:cubicBezTo>
                  <a:lnTo>
                    <a:pt x="140111" y="574673"/>
                  </a:lnTo>
                  <a:cubicBezTo>
                    <a:pt x="148989" y="563125"/>
                    <a:pt x="166574" y="533200"/>
                    <a:pt x="166835" y="513360"/>
                  </a:cubicBezTo>
                  <a:cubicBezTo>
                    <a:pt x="167096" y="493520"/>
                    <a:pt x="146134" y="465364"/>
                    <a:pt x="141675" y="455635"/>
                  </a:cubicBezTo>
                  <a:lnTo>
                    <a:pt x="140078" y="454987"/>
                  </a:lnTo>
                  <a:cubicBezTo>
                    <a:pt x="97781" y="419039"/>
                    <a:pt x="68102" y="334883"/>
                    <a:pt x="68102" y="236798"/>
                  </a:cubicBezTo>
                  <a:cubicBezTo>
                    <a:pt x="68102" y="106018"/>
                    <a:pt x="120864" y="0"/>
                    <a:pt x="185950" y="0"/>
                  </a:cubicBezTo>
                  <a:close/>
                </a:path>
              </a:pathLst>
            </a:cu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Freeform 78">
              <a:extLst>
                <a:ext uri="{FF2B5EF4-FFF2-40B4-BE49-F238E27FC236}">
                  <a16:creationId xmlns:a16="http://schemas.microsoft.com/office/drawing/2014/main" id="{5CFD58C7-08A9-4EC8-9CA4-2859348F9F06}"/>
                </a:ext>
              </a:extLst>
            </p:cNvPr>
            <p:cNvSpPr/>
            <p:nvPr/>
          </p:nvSpPr>
          <p:spPr>
            <a:xfrm rot="20144744">
              <a:off x="7107722" y="2427581"/>
              <a:ext cx="371900" cy="801305"/>
            </a:xfrm>
            <a:custGeom>
              <a:avLst/>
              <a:gdLst>
                <a:gd name="connsiteX0" fmla="*/ 185950 w 371900"/>
                <a:gd name="connsiteY0" fmla="*/ 0 h 801305"/>
                <a:gd name="connsiteX1" fmla="*/ 303798 w 371900"/>
                <a:gd name="connsiteY1" fmla="*/ 236798 h 801305"/>
                <a:gd name="connsiteX2" fmla="*/ 231822 w 371900"/>
                <a:gd name="connsiteY2" fmla="*/ 454987 h 801305"/>
                <a:gd name="connsiteX3" fmla="*/ 230225 w 371900"/>
                <a:gd name="connsiteY3" fmla="*/ 455635 h 801305"/>
                <a:gd name="connsiteX4" fmla="*/ 205065 w 371900"/>
                <a:gd name="connsiteY4" fmla="*/ 513360 h 801305"/>
                <a:gd name="connsiteX5" fmla="*/ 231789 w 371900"/>
                <a:gd name="connsiteY5" fmla="*/ 574673 h 801305"/>
                <a:gd name="connsiteX6" fmla="*/ 258330 w 371900"/>
                <a:gd name="connsiteY6" fmla="*/ 582649 h 801305"/>
                <a:gd name="connsiteX7" fmla="*/ 371900 w 371900"/>
                <a:gd name="connsiteY7" fmla="*/ 697583 h 801305"/>
                <a:gd name="connsiteX8" fmla="*/ 317436 w 371900"/>
                <a:gd name="connsiteY8" fmla="*/ 785785 h 801305"/>
                <a:gd name="connsiteX9" fmla="*/ 283122 w 371900"/>
                <a:gd name="connsiteY9" fmla="*/ 801305 h 801305"/>
                <a:gd name="connsiteX10" fmla="*/ 281480 w 371900"/>
                <a:gd name="connsiteY10" fmla="*/ 793173 h 801305"/>
                <a:gd name="connsiteX11" fmla="*/ 185949 w 371900"/>
                <a:gd name="connsiteY11" fmla="*/ 729850 h 801305"/>
                <a:gd name="connsiteX12" fmla="*/ 90418 w 371900"/>
                <a:gd name="connsiteY12" fmla="*/ 793173 h 801305"/>
                <a:gd name="connsiteX13" fmla="*/ 88776 w 371900"/>
                <a:gd name="connsiteY13" fmla="*/ 801304 h 801305"/>
                <a:gd name="connsiteX14" fmla="*/ 54464 w 371900"/>
                <a:gd name="connsiteY14" fmla="*/ 785785 h 801305"/>
                <a:gd name="connsiteX15" fmla="*/ 0 w 371900"/>
                <a:gd name="connsiteY15" fmla="*/ 697583 h 801305"/>
                <a:gd name="connsiteX16" fmla="*/ 113570 w 371900"/>
                <a:gd name="connsiteY16" fmla="*/ 582649 h 801305"/>
                <a:gd name="connsiteX17" fmla="*/ 140111 w 371900"/>
                <a:gd name="connsiteY17" fmla="*/ 574673 h 801305"/>
                <a:gd name="connsiteX18" fmla="*/ 166835 w 371900"/>
                <a:gd name="connsiteY18" fmla="*/ 513360 h 801305"/>
                <a:gd name="connsiteX19" fmla="*/ 141675 w 371900"/>
                <a:gd name="connsiteY19" fmla="*/ 455635 h 801305"/>
                <a:gd name="connsiteX20" fmla="*/ 140078 w 371900"/>
                <a:gd name="connsiteY20" fmla="*/ 454987 h 801305"/>
                <a:gd name="connsiteX21" fmla="*/ 68102 w 371900"/>
                <a:gd name="connsiteY21" fmla="*/ 236798 h 801305"/>
                <a:gd name="connsiteX22" fmla="*/ 185950 w 371900"/>
                <a:gd name="connsiteY22" fmla="*/ 0 h 80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900" h="801305">
                  <a:moveTo>
                    <a:pt x="185950" y="0"/>
                  </a:moveTo>
                  <a:cubicBezTo>
                    <a:pt x="251036" y="0"/>
                    <a:pt x="303798" y="106018"/>
                    <a:pt x="303798" y="236798"/>
                  </a:cubicBezTo>
                  <a:cubicBezTo>
                    <a:pt x="303798" y="334883"/>
                    <a:pt x="274119" y="419039"/>
                    <a:pt x="231822" y="454987"/>
                  </a:cubicBezTo>
                  <a:lnTo>
                    <a:pt x="230225" y="455635"/>
                  </a:lnTo>
                  <a:cubicBezTo>
                    <a:pt x="225766" y="465364"/>
                    <a:pt x="204804" y="493520"/>
                    <a:pt x="205065" y="513360"/>
                  </a:cubicBezTo>
                  <a:cubicBezTo>
                    <a:pt x="205326" y="533200"/>
                    <a:pt x="222912" y="563125"/>
                    <a:pt x="231789" y="574673"/>
                  </a:cubicBezTo>
                  <a:lnTo>
                    <a:pt x="258330" y="582649"/>
                  </a:lnTo>
                  <a:cubicBezTo>
                    <a:pt x="325070" y="601585"/>
                    <a:pt x="371900" y="645916"/>
                    <a:pt x="371900" y="697583"/>
                  </a:cubicBezTo>
                  <a:cubicBezTo>
                    <a:pt x="371900" y="732028"/>
                    <a:pt x="351087" y="763212"/>
                    <a:pt x="317436" y="785785"/>
                  </a:cubicBezTo>
                  <a:lnTo>
                    <a:pt x="283122" y="801305"/>
                  </a:lnTo>
                  <a:lnTo>
                    <a:pt x="281480" y="793173"/>
                  </a:lnTo>
                  <a:cubicBezTo>
                    <a:pt x="265741" y="755961"/>
                    <a:pt x="228894" y="729850"/>
                    <a:pt x="185949" y="729850"/>
                  </a:cubicBezTo>
                  <a:cubicBezTo>
                    <a:pt x="143004" y="729850"/>
                    <a:pt x="106157" y="755961"/>
                    <a:pt x="90418" y="793173"/>
                  </a:cubicBezTo>
                  <a:lnTo>
                    <a:pt x="88776" y="801304"/>
                  </a:lnTo>
                  <a:lnTo>
                    <a:pt x="54464" y="785785"/>
                  </a:lnTo>
                  <a:cubicBezTo>
                    <a:pt x="20813" y="763212"/>
                    <a:pt x="0" y="732028"/>
                    <a:pt x="0" y="697583"/>
                  </a:cubicBezTo>
                  <a:cubicBezTo>
                    <a:pt x="0" y="645916"/>
                    <a:pt x="46830" y="601585"/>
                    <a:pt x="113570" y="582649"/>
                  </a:cubicBezTo>
                  <a:lnTo>
                    <a:pt x="140111" y="574673"/>
                  </a:lnTo>
                  <a:cubicBezTo>
                    <a:pt x="148989" y="563125"/>
                    <a:pt x="166574" y="533200"/>
                    <a:pt x="166835" y="513360"/>
                  </a:cubicBezTo>
                  <a:cubicBezTo>
                    <a:pt x="167096" y="493520"/>
                    <a:pt x="146134" y="465364"/>
                    <a:pt x="141675" y="455635"/>
                  </a:cubicBezTo>
                  <a:lnTo>
                    <a:pt x="140078" y="454987"/>
                  </a:lnTo>
                  <a:cubicBezTo>
                    <a:pt x="97781" y="419039"/>
                    <a:pt x="68102" y="334883"/>
                    <a:pt x="68102" y="236798"/>
                  </a:cubicBezTo>
                  <a:cubicBezTo>
                    <a:pt x="68102" y="106018"/>
                    <a:pt x="120864" y="0"/>
                    <a:pt x="185950" y="0"/>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Freeform 81">
              <a:extLst>
                <a:ext uri="{FF2B5EF4-FFF2-40B4-BE49-F238E27FC236}">
                  <a16:creationId xmlns:a16="http://schemas.microsoft.com/office/drawing/2014/main" id="{15028925-2ADF-4F2B-B4B1-F369B0188409}"/>
                </a:ext>
              </a:extLst>
            </p:cNvPr>
            <p:cNvSpPr/>
            <p:nvPr/>
          </p:nvSpPr>
          <p:spPr>
            <a:xfrm>
              <a:off x="5711028" y="3471566"/>
              <a:ext cx="638343" cy="827334"/>
            </a:xfrm>
            <a:custGeom>
              <a:avLst/>
              <a:gdLst>
                <a:gd name="connsiteX0" fmla="*/ 536564 w 638343"/>
                <a:gd name="connsiteY0" fmla="*/ 0 h 827334"/>
                <a:gd name="connsiteX1" fmla="*/ 544860 w 638343"/>
                <a:gd name="connsiteY1" fmla="*/ 1711 h 827334"/>
                <a:gd name="connsiteX2" fmla="*/ 638343 w 638343"/>
                <a:gd name="connsiteY2" fmla="*/ 58133 h 827334"/>
                <a:gd name="connsiteX3" fmla="*/ 638342 w 638343"/>
                <a:gd name="connsiteY3" fmla="*/ 747541 h 827334"/>
                <a:gd name="connsiteX4" fmla="*/ 319171 w 638343"/>
                <a:gd name="connsiteY4" fmla="*/ 827334 h 827334"/>
                <a:gd name="connsiteX5" fmla="*/ 194936 w 638343"/>
                <a:gd name="connsiteY5" fmla="*/ 821064 h 827334"/>
                <a:gd name="connsiteX6" fmla="*/ 93483 w 638343"/>
                <a:gd name="connsiteY6" fmla="*/ 803963 h 827334"/>
                <a:gd name="connsiteX7" fmla="*/ 54510 w 638343"/>
                <a:gd name="connsiteY7" fmla="*/ 792154 h 827334"/>
                <a:gd name="connsiteX8" fmla="*/ 0 w 638343"/>
                <a:gd name="connsiteY8" fmla="*/ 747541 h 827334"/>
                <a:gd name="connsiteX9" fmla="*/ 1 w 638343"/>
                <a:gd name="connsiteY9" fmla="*/ 58136 h 827334"/>
                <a:gd name="connsiteX10" fmla="*/ 0 w 638343"/>
                <a:gd name="connsiteY10" fmla="*/ 58133 h 827334"/>
                <a:gd name="connsiteX11" fmla="*/ 93483 w 638343"/>
                <a:gd name="connsiteY11" fmla="*/ 1711 h 827334"/>
                <a:gd name="connsiteX12" fmla="*/ 101779 w 638343"/>
                <a:gd name="connsiteY12" fmla="*/ 0 h 827334"/>
                <a:gd name="connsiteX13" fmla="*/ 99062 w 638343"/>
                <a:gd name="connsiteY13" fmla="*/ 14995 h 827334"/>
                <a:gd name="connsiteX14" fmla="*/ 319171 w 638343"/>
                <a:gd name="connsiteY14" fmla="*/ 137492 h 827334"/>
                <a:gd name="connsiteX15" fmla="*/ 539280 w 638343"/>
                <a:gd name="connsiteY15" fmla="*/ 14995 h 827334"/>
                <a:gd name="connsiteX16" fmla="*/ 536564 w 638343"/>
                <a:gd name="connsiteY16" fmla="*/ 0 h 82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343" h="827334">
                  <a:moveTo>
                    <a:pt x="536564" y="0"/>
                  </a:moveTo>
                  <a:lnTo>
                    <a:pt x="544860" y="1711"/>
                  </a:lnTo>
                  <a:cubicBezTo>
                    <a:pt x="602619" y="16151"/>
                    <a:pt x="638343" y="36099"/>
                    <a:pt x="638343" y="58133"/>
                  </a:cubicBezTo>
                  <a:cubicBezTo>
                    <a:pt x="638343" y="287936"/>
                    <a:pt x="638342" y="517738"/>
                    <a:pt x="638342" y="747541"/>
                  </a:cubicBezTo>
                  <a:cubicBezTo>
                    <a:pt x="638342" y="791609"/>
                    <a:pt x="495444" y="827334"/>
                    <a:pt x="319171" y="827334"/>
                  </a:cubicBezTo>
                  <a:cubicBezTo>
                    <a:pt x="275103" y="827334"/>
                    <a:pt x="233121" y="825101"/>
                    <a:pt x="194936" y="821064"/>
                  </a:cubicBezTo>
                  <a:cubicBezTo>
                    <a:pt x="156751" y="817026"/>
                    <a:pt x="122363" y="811183"/>
                    <a:pt x="93483" y="803963"/>
                  </a:cubicBezTo>
                  <a:cubicBezTo>
                    <a:pt x="79044" y="800353"/>
                    <a:pt x="65981" y="796399"/>
                    <a:pt x="54510" y="792154"/>
                  </a:cubicBezTo>
                  <a:cubicBezTo>
                    <a:pt x="20095" y="779419"/>
                    <a:pt x="0" y="764067"/>
                    <a:pt x="0" y="747541"/>
                  </a:cubicBezTo>
                  <a:lnTo>
                    <a:pt x="1" y="58136"/>
                  </a:lnTo>
                  <a:lnTo>
                    <a:pt x="0" y="58133"/>
                  </a:lnTo>
                  <a:cubicBezTo>
                    <a:pt x="0" y="36099"/>
                    <a:pt x="35724" y="16151"/>
                    <a:pt x="93483" y="1711"/>
                  </a:cubicBezTo>
                  <a:lnTo>
                    <a:pt x="101779" y="0"/>
                  </a:lnTo>
                  <a:lnTo>
                    <a:pt x="99062" y="14995"/>
                  </a:lnTo>
                  <a:cubicBezTo>
                    <a:pt x="99062" y="82648"/>
                    <a:pt x="197608" y="137492"/>
                    <a:pt x="319171" y="137492"/>
                  </a:cubicBezTo>
                  <a:cubicBezTo>
                    <a:pt x="440734" y="137492"/>
                    <a:pt x="539280" y="82648"/>
                    <a:pt x="539280" y="14995"/>
                  </a:cubicBezTo>
                  <a:lnTo>
                    <a:pt x="536564"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D3E82004-98CC-48D6-90FD-C40598745C02}"/>
                </a:ext>
              </a:extLst>
            </p:cNvPr>
            <p:cNvSpPr/>
            <p:nvPr/>
          </p:nvSpPr>
          <p:spPr>
            <a:xfrm>
              <a:off x="5851095" y="3310709"/>
              <a:ext cx="358210" cy="24582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Freeform 110">
              <a:extLst>
                <a:ext uri="{FF2B5EF4-FFF2-40B4-BE49-F238E27FC236}">
                  <a16:creationId xmlns:a16="http://schemas.microsoft.com/office/drawing/2014/main" id="{BF1FB91C-44CA-42B4-A178-F96FD22943C8}"/>
                </a:ext>
              </a:extLst>
            </p:cNvPr>
            <p:cNvSpPr/>
            <p:nvPr/>
          </p:nvSpPr>
          <p:spPr>
            <a:xfrm>
              <a:off x="5717738" y="2611754"/>
              <a:ext cx="276041" cy="824866"/>
            </a:xfrm>
            <a:custGeom>
              <a:avLst/>
              <a:gdLst>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71135 w 266243"/>
                <a:gd name="connsiteY6" fmla="*/ 660874 h 857251"/>
                <a:gd name="connsiteX7" fmla="*/ 177222 w 266243"/>
                <a:gd name="connsiteY7" fmla="*/ 660874 h 857251"/>
                <a:gd name="connsiteX8" fmla="*/ 130826 w 266243"/>
                <a:gd name="connsiteY8" fmla="*/ 682341 h 857251"/>
                <a:gd name="connsiteX9" fmla="*/ 56207 w 266243"/>
                <a:gd name="connsiteY9" fmla="*/ 805967 h 857251"/>
                <a:gd name="connsiteX10" fmla="*/ 61383 w 266243"/>
                <a:gd name="connsiteY10" fmla="*/ 841202 h 857251"/>
                <a:gd name="connsiteX11" fmla="*/ 68643 w 266243"/>
                <a:gd name="connsiteY11" fmla="*/ 857251 h 857251"/>
                <a:gd name="connsiteX12" fmla="*/ 61698 w 266243"/>
                <a:gd name="connsiteY12" fmla="*/ 853021 h 857251"/>
                <a:gd name="connsiteX13" fmla="*/ 0 w 266243"/>
                <a:gd name="connsiteY13" fmla="*/ 718470 h 857251"/>
                <a:gd name="connsiteX14" fmla="*/ 4280 w 266243"/>
                <a:gd name="connsiteY14" fmla="*/ 680121 h 857251"/>
                <a:gd name="connsiteX15" fmla="*/ 9356 w 266243"/>
                <a:gd name="connsiteY15" fmla="*/ 665351 h 857251"/>
                <a:gd name="connsiteX16" fmla="*/ 19847 w 266243"/>
                <a:gd name="connsiteY16" fmla="*/ 661902 h 857251"/>
                <a:gd name="connsiteX17" fmla="*/ 14665 w 266243"/>
                <a:gd name="connsiteY17" fmla="*/ 661902 h 857251"/>
                <a:gd name="connsiteX18" fmla="*/ 14747 w 266243"/>
                <a:gd name="connsiteY18" fmla="*/ 661875 h 857251"/>
                <a:gd name="connsiteX19" fmla="*/ 54289 w 266243"/>
                <a:gd name="connsiteY19" fmla="*/ 621853 h 857251"/>
                <a:gd name="connsiteX20" fmla="*/ 86555 w 266243"/>
                <a:gd name="connsiteY20" fmla="*/ 564748 h 857251"/>
                <a:gd name="connsiteX21" fmla="*/ 86556 w 266243"/>
                <a:gd name="connsiteY21" fmla="*/ 564748 h 857251"/>
                <a:gd name="connsiteX22" fmla="*/ 90071 w 266243"/>
                <a:gd name="connsiteY22" fmla="*/ 558525 h 857251"/>
                <a:gd name="connsiteX23" fmla="*/ 178664 w 266243"/>
                <a:gd name="connsiteY23" fmla="*/ 127391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71135 w 266243"/>
                <a:gd name="connsiteY6" fmla="*/ 660874 h 857251"/>
                <a:gd name="connsiteX7" fmla="*/ 130826 w 266243"/>
                <a:gd name="connsiteY7" fmla="*/ 682341 h 857251"/>
                <a:gd name="connsiteX8" fmla="*/ 56207 w 266243"/>
                <a:gd name="connsiteY8" fmla="*/ 805967 h 857251"/>
                <a:gd name="connsiteX9" fmla="*/ 61383 w 266243"/>
                <a:gd name="connsiteY9" fmla="*/ 841202 h 857251"/>
                <a:gd name="connsiteX10" fmla="*/ 68643 w 266243"/>
                <a:gd name="connsiteY10" fmla="*/ 857251 h 857251"/>
                <a:gd name="connsiteX11" fmla="*/ 61698 w 266243"/>
                <a:gd name="connsiteY11" fmla="*/ 853021 h 857251"/>
                <a:gd name="connsiteX12" fmla="*/ 0 w 266243"/>
                <a:gd name="connsiteY12" fmla="*/ 718470 h 857251"/>
                <a:gd name="connsiteX13" fmla="*/ 4280 w 266243"/>
                <a:gd name="connsiteY13" fmla="*/ 680121 h 857251"/>
                <a:gd name="connsiteX14" fmla="*/ 9356 w 266243"/>
                <a:gd name="connsiteY14" fmla="*/ 665351 h 857251"/>
                <a:gd name="connsiteX15" fmla="*/ 19847 w 266243"/>
                <a:gd name="connsiteY15" fmla="*/ 661902 h 857251"/>
                <a:gd name="connsiteX16" fmla="*/ 14665 w 266243"/>
                <a:gd name="connsiteY16" fmla="*/ 661902 h 857251"/>
                <a:gd name="connsiteX17" fmla="*/ 14747 w 266243"/>
                <a:gd name="connsiteY17" fmla="*/ 661875 h 857251"/>
                <a:gd name="connsiteX18" fmla="*/ 54289 w 266243"/>
                <a:gd name="connsiteY18" fmla="*/ 621853 h 857251"/>
                <a:gd name="connsiteX19" fmla="*/ 86555 w 266243"/>
                <a:gd name="connsiteY19" fmla="*/ 564748 h 857251"/>
                <a:gd name="connsiteX20" fmla="*/ 86556 w 266243"/>
                <a:gd name="connsiteY20" fmla="*/ 564748 h 857251"/>
                <a:gd name="connsiteX21" fmla="*/ 90071 w 266243"/>
                <a:gd name="connsiteY21" fmla="*/ 558525 h 857251"/>
                <a:gd name="connsiteX22" fmla="*/ 178664 w 266243"/>
                <a:gd name="connsiteY22" fmla="*/ 127391 h 857251"/>
                <a:gd name="connsiteX23" fmla="*/ 182603 w 266243"/>
                <a:gd name="connsiteY23"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30826 w 266243"/>
                <a:gd name="connsiteY6" fmla="*/ 682341 h 857251"/>
                <a:gd name="connsiteX7" fmla="*/ 56207 w 266243"/>
                <a:gd name="connsiteY7" fmla="*/ 805967 h 857251"/>
                <a:gd name="connsiteX8" fmla="*/ 61383 w 266243"/>
                <a:gd name="connsiteY8" fmla="*/ 841202 h 857251"/>
                <a:gd name="connsiteX9" fmla="*/ 68643 w 266243"/>
                <a:gd name="connsiteY9" fmla="*/ 857251 h 857251"/>
                <a:gd name="connsiteX10" fmla="*/ 61698 w 266243"/>
                <a:gd name="connsiteY10" fmla="*/ 853021 h 857251"/>
                <a:gd name="connsiteX11" fmla="*/ 0 w 266243"/>
                <a:gd name="connsiteY11" fmla="*/ 718470 h 857251"/>
                <a:gd name="connsiteX12" fmla="*/ 4280 w 266243"/>
                <a:gd name="connsiteY12" fmla="*/ 680121 h 857251"/>
                <a:gd name="connsiteX13" fmla="*/ 9356 w 266243"/>
                <a:gd name="connsiteY13" fmla="*/ 665351 h 857251"/>
                <a:gd name="connsiteX14" fmla="*/ 19847 w 266243"/>
                <a:gd name="connsiteY14" fmla="*/ 661902 h 857251"/>
                <a:gd name="connsiteX15" fmla="*/ 14665 w 266243"/>
                <a:gd name="connsiteY15" fmla="*/ 661902 h 857251"/>
                <a:gd name="connsiteX16" fmla="*/ 14747 w 266243"/>
                <a:gd name="connsiteY16" fmla="*/ 661875 h 857251"/>
                <a:gd name="connsiteX17" fmla="*/ 54289 w 266243"/>
                <a:gd name="connsiteY17" fmla="*/ 621853 h 857251"/>
                <a:gd name="connsiteX18" fmla="*/ 86555 w 266243"/>
                <a:gd name="connsiteY18" fmla="*/ 564748 h 857251"/>
                <a:gd name="connsiteX19" fmla="*/ 86556 w 266243"/>
                <a:gd name="connsiteY19" fmla="*/ 564748 h 857251"/>
                <a:gd name="connsiteX20" fmla="*/ 90071 w 266243"/>
                <a:gd name="connsiteY20" fmla="*/ 558525 h 857251"/>
                <a:gd name="connsiteX21" fmla="*/ 178664 w 266243"/>
                <a:gd name="connsiteY21" fmla="*/ 127391 h 857251"/>
                <a:gd name="connsiteX22" fmla="*/ 182603 w 266243"/>
                <a:gd name="connsiteY22"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6061 w 266243"/>
                <a:gd name="connsiteY5" fmla="*/ 67472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56207 w 266243"/>
                <a:gd name="connsiteY6" fmla="*/ 805967 h 857251"/>
                <a:gd name="connsiteX7" fmla="*/ 68643 w 266243"/>
                <a:gd name="connsiteY7" fmla="*/ 857251 h 857251"/>
                <a:gd name="connsiteX8" fmla="*/ 61698 w 266243"/>
                <a:gd name="connsiteY8" fmla="*/ 853021 h 857251"/>
                <a:gd name="connsiteX9" fmla="*/ 0 w 266243"/>
                <a:gd name="connsiteY9" fmla="*/ 718470 h 857251"/>
                <a:gd name="connsiteX10" fmla="*/ 4280 w 266243"/>
                <a:gd name="connsiteY10" fmla="*/ 680121 h 857251"/>
                <a:gd name="connsiteX11" fmla="*/ 9356 w 266243"/>
                <a:gd name="connsiteY11" fmla="*/ 665351 h 857251"/>
                <a:gd name="connsiteX12" fmla="*/ 19847 w 266243"/>
                <a:gd name="connsiteY12" fmla="*/ 661902 h 857251"/>
                <a:gd name="connsiteX13" fmla="*/ 14665 w 266243"/>
                <a:gd name="connsiteY13" fmla="*/ 661902 h 857251"/>
                <a:gd name="connsiteX14" fmla="*/ 14747 w 266243"/>
                <a:gd name="connsiteY14" fmla="*/ 661875 h 857251"/>
                <a:gd name="connsiteX15" fmla="*/ 54289 w 266243"/>
                <a:gd name="connsiteY15" fmla="*/ 621853 h 857251"/>
                <a:gd name="connsiteX16" fmla="*/ 86555 w 266243"/>
                <a:gd name="connsiteY16" fmla="*/ 564748 h 857251"/>
                <a:gd name="connsiteX17" fmla="*/ 86556 w 266243"/>
                <a:gd name="connsiteY17" fmla="*/ 564748 h 857251"/>
                <a:gd name="connsiteX18" fmla="*/ 90071 w 266243"/>
                <a:gd name="connsiteY18" fmla="*/ 558525 h 857251"/>
                <a:gd name="connsiteX19" fmla="*/ 178664 w 266243"/>
                <a:gd name="connsiteY19" fmla="*/ 127391 h 857251"/>
                <a:gd name="connsiteX20" fmla="*/ 182603 w 266243"/>
                <a:gd name="connsiteY20"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68643 w 266243"/>
                <a:gd name="connsiteY6" fmla="*/ 857251 h 857251"/>
                <a:gd name="connsiteX7" fmla="*/ 61698 w 266243"/>
                <a:gd name="connsiteY7" fmla="*/ 853021 h 857251"/>
                <a:gd name="connsiteX8" fmla="*/ 0 w 266243"/>
                <a:gd name="connsiteY8" fmla="*/ 718470 h 857251"/>
                <a:gd name="connsiteX9" fmla="*/ 4280 w 266243"/>
                <a:gd name="connsiteY9" fmla="*/ 680121 h 857251"/>
                <a:gd name="connsiteX10" fmla="*/ 9356 w 266243"/>
                <a:gd name="connsiteY10" fmla="*/ 665351 h 857251"/>
                <a:gd name="connsiteX11" fmla="*/ 19847 w 266243"/>
                <a:gd name="connsiteY11" fmla="*/ 661902 h 857251"/>
                <a:gd name="connsiteX12" fmla="*/ 14665 w 266243"/>
                <a:gd name="connsiteY12" fmla="*/ 661902 h 857251"/>
                <a:gd name="connsiteX13" fmla="*/ 14747 w 266243"/>
                <a:gd name="connsiteY13" fmla="*/ 661875 h 857251"/>
                <a:gd name="connsiteX14" fmla="*/ 54289 w 266243"/>
                <a:gd name="connsiteY14" fmla="*/ 621853 h 857251"/>
                <a:gd name="connsiteX15" fmla="*/ 86555 w 266243"/>
                <a:gd name="connsiteY15" fmla="*/ 564748 h 857251"/>
                <a:gd name="connsiteX16" fmla="*/ 86556 w 266243"/>
                <a:gd name="connsiteY16" fmla="*/ 564748 h 857251"/>
                <a:gd name="connsiteX17" fmla="*/ 90071 w 266243"/>
                <a:gd name="connsiteY17" fmla="*/ 558525 h 857251"/>
                <a:gd name="connsiteX18" fmla="*/ 178664 w 266243"/>
                <a:gd name="connsiteY18" fmla="*/ 127391 h 857251"/>
                <a:gd name="connsiteX19" fmla="*/ 182603 w 266243"/>
                <a:gd name="connsiteY19"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68643 w 266243"/>
                <a:gd name="connsiteY6" fmla="*/ 857251 h 857251"/>
                <a:gd name="connsiteX7" fmla="*/ 0 w 266243"/>
                <a:gd name="connsiteY7" fmla="*/ 718470 h 857251"/>
                <a:gd name="connsiteX8" fmla="*/ 4280 w 266243"/>
                <a:gd name="connsiteY8" fmla="*/ 680121 h 857251"/>
                <a:gd name="connsiteX9" fmla="*/ 9356 w 266243"/>
                <a:gd name="connsiteY9" fmla="*/ 665351 h 857251"/>
                <a:gd name="connsiteX10" fmla="*/ 19847 w 266243"/>
                <a:gd name="connsiteY10" fmla="*/ 661902 h 857251"/>
                <a:gd name="connsiteX11" fmla="*/ 14665 w 266243"/>
                <a:gd name="connsiteY11" fmla="*/ 661902 h 857251"/>
                <a:gd name="connsiteX12" fmla="*/ 14747 w 266243"/>
                <a:gd name="connsiteY12" fmla="*/ 661875 h 857251"/>
                <a:gd name="connsiteX13" fmla="*/ 54289 w 266243"/>
                <a:gd name="connsiteY13" fmla="*/ 621853 h 857251"/>
                <a:gd name="connsiteX14" fmla="*/ 86555 w 266243"/>
                <a:gd name="connsiteY14" fmla="*/ 564748 h 857251"/>
                <a:gd name="connsiteX15" fmla="*/ 86556 w 266243"/>
                <a:gd name="connsiteY15" fmla="*/ 564748 h 857251"/>
                <a:gd name="connsiteX16" fmla="*/ 90071 w 266243"/>
                <a:gd name="connsiteY16" fmla="*/ 558525 h 857251"/>
                <a:gd name="connsiteX17" fmla="*/ 178664 w 266243"/>
                <a:gd name="connsiteY17" fmla="*/ 127391 h 857251"/>
                <a:gd name="connsiteX18" fmla="*/ 182603 w 266243"/>
                <a:gd name="connsiteY18" fmla="*/ 0 h 857251"/>
                <a:gd name="connsiteX0" fmla="*/ 182898 w 266538"/>
                <a:gd name="connsiteY0" fmla="*/ 0 h 824866"/>
                <a:gd name="connsiteX1" fmla="*/ 266538 w 266538"/>
                <a:gd name="connsiteY1" fmla="*/ 0 h 824866"/>
                <a:gd name="connsiteX2" fmla="*/ 266538 w 266538"/>
                <a:gd name="connsiteY2" fmla="*/ 539094 h 824866"/>
                <a:gd name="connsiteX3" fmla="*/ 266538 w 266538"/>
                <a:gd name="connsiteY3" fmla="*/ 539095 h 824866"/>
                <a:gd name="connsiteX4" fmla="*/ 266538 w 266538"/>
                <a:gd name="connsiteY4" fmla="*/ 637207 h 824866"/>
                <a:gd name="connsiteX5" fmla="*/ 104451 w 266538"/>
                <a:gd name="connsiteY5" fmla="*/ 682341 h 824866"/>
                <a:gd name="connsiteX6" fmla="*/ 11788 w 266538"/>
                <a:gd name="connsiteY6" fmla="*/ 824866 h 824866"/>
                <a:gd name="connsiteX7" fmla="*/ 295 w 266538"/>
                <a:gd name="connsiteY7" fmla="*/ 718470 h 824866"/>
                <a:gd name="connsiteX8" fmla="*/ 4575 w 266538"/>
                <a:gd name="connsiteY8" fmla="*/ 680121 h 824866"/>
                <a:gd name="connsiteX9" fmla="*/ 9651 w 266538"/>
                <a:gd name="connsiteY9" fmla="*/ 665351 h 824866"/>
                <a:gd name="connsiteX10" fmla="*/ 20142 w 266538"/>
                <a:gd name="connsiteY10" fmla="*/ 661902 h 824866"/>
                <a:gd name="connsiteX11" fmla="*/ 14960 w 266538"/>
                <a:gd name="connsiteY11" fmla="*/ 661902 h 824866"/>
                <a:gd name="connsiteX12" fmla="*/ 15042 w 266538"/>
                <a:gd name="connsiteY12" fmla="*/ 661875 h 824866"/>
                <a:gd name="connsiteX13" fmla="*/ 54584 w 266538"/>
                <a:gd name="connsiteY13" fmla="*/ 621853 h 824866"/>
                <a:gd name="connsiteX14" fmla="*/ 86850 w 266538"/>
                <a:gd name="connsiteY14" fmla="*/ 564748 h 824866"/>
                <a:gd name="connsiteX15" fmla="*/ 86851 w 266538"/>
                <a:gd name="connsiteY15" fmla="*/ 564748 h 824866"/>
                <a:gd name="connsiteX16" fmla="*/ 90366 w 266538"/>
                <a:gd name="connsiteY16" fmla="*/ 558525 h 824866"/>
                <a:gd name="connsiteX17" fmla="*/ 178959 w 266538"/>
                <a:gd name="connsiteY17" fmla="*/ 127391 h 824866"/>
                <a:gd name="connsiteX18" fmla="*/ 182898 w 266538"/>
                <a:gd name="connsiteY18" fmla="*/ 0 h 824866"/>
                <a:gd name="connsiteX0" fmla="*/ 182898 w 266538"/>
                <a:gd name="connsiteY0" fmla="*/ 0 h 824866"/>
                <a:gd name="connsiteX1" fmla="*/ 266538 w 266538"/>
                <a:gd name="connsiteY1" fmla="*/ 0 h 824866"/>
                <a:gd name="connsiteX2" fmla="*/ 266538 w 266538"/>
                <a:gd name="connsiteY2" fmla="*/ 539094 h 824866"/>
                <a:gd name="connsiteX3" fmla="*/ 266538 w 266538"/>
                <a:gd name="connsiteY3" fmla="*/ 539095 h 824866"/>
                <a:gd name="connsiteX4" fmla="*/ 266538 w 266538"/>
                <a:gd name="connsiteY4" fmla="*/ 637207 h 824866"/>
                <a:gd name="connsiteX5" fmla="*/ 104451 w 266538"/>
                <a:gd name="connsiteY5" fmla="*/ 682341 h 824866"/>
                <a:gd name="connsiteX6" fmla="*/ 11788 w 266538"/>
                <a:gd name="connsiteY6" fmla="*/ 824866 h 824866"/>
                <a:gd name="connsiteX7" fmla="*/ 295 w 266538"/>
                <a:gd name="connsiteY7" fmla="*/ 718470 h 824866"/>
                <a:gd name="connsiteX8" fmla="*/ 4575 w 266538"/>
                <a:gd name="connsiteY8" fmla="*/ 680121 h 824866"/>
                <a:gd name="connsiteX9" fmla="*/ 9651 w 266538"/>
                <a:gd name="connsiteY9" fmla="*/ 665351 h 824866"/>
                <a:gd name="connsiteX10" fmla="*/ 20142 w 266538"/>
                <a:gd name="connsiteY10" fmla="*/ 661902 h 824866"/>
                <a:gd name="connsiteX11" fmla="*/ 14960 w 266538"/>
                <a:gd name="connsiteY11" fmla="*/ 661902 h 824866"/>
                <a:gd name="connsiteX12" fmla="*/ 15042 w 266538"/>
                <a:gd name="connsiteY12" fmla="*/ 661875 h 824866"/>
                <a:gd name="connsiteX13" fmla="*/ 54584 w 266538"/>
                <a:gd name="connsiteY13" fmla="*/ 621853 h 824866"/>
                <a:gd name="connsiteX14" fmla="*/ 86850 w 266538"/>
                <a:gd name="connsiteY14" fmla="*/ 564748 h 824866"/>
                <a:gd name="connsiteX15" fmla="*/ 86851 w 266538"/>
                <a:gd name="connsiteY15" fmla="*/ 564748 h 824866"/>
                <a:gd name="connsiteX16" fmla="*/ 90366 w 266538"/>
                <a:gd name="connsiteY16" fmla="*/ 558525 h 824866"/>
                <a:gd name="connsiteX17" fmla="*/ 178959 w 266538"/>
                <a:gd name="connsiteY17" fmla="*/ 127391 h 824866"/>
                <a:gd name="connsiteX18" fmla="*/ 182898 w 266538"/>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78323 w 261963"/>
                <a:gd name="connsiteY0" fmla="*/ 0 h 824866"/>
                <a:gd name="connsiteX1" fmla="*/ 261963 w 261963"/>
                <a:gd name="connsiteY1" fmla="*/ 0 h 824866"/>
                <a:gd name="connsiteX2" fmla="*/ 261963 w 261963"/>
                <a:gd name="connsiteY2" fmla="*/ 539094 h 824866"/>
                <a:gd name="connsiteX3" fmla="*/ 261963 w 261963"/>
                <a:gd name="connsiteY3" fmla="*/ 539095 h 824866"/>
                <a:gd name="connsiteX4" fmla="*/ 261963 w 261963"/>
                <a:gd name="connsiteY4" fmla="*/ 637207 h 824866"/>
                <a:gd name="connsiteX5" fmla="*/ 99876 w 261963"/>
                <a:gd name="connsiteY5" fmla="*/ 682341 h 824866"/>
                <a:gd name="connsiteX6" fmla="*/ 24358 w 261963"/>
                <a:gd name="connsiteY6" fmla="*/ 824866 h 824866"/>
                <a:gd name="connsiteX7" fmla="*/ 0 w 261963"/>
                <a:gd name="connsiteY7" fmla="*/ 680121 h 824866"/>
                <a:gd name="connsiteX8" fmla="*/ 5076 w 261963"/>
                <a:gd name="connsiteY8" fmla="*/ 665351 h 824866"/>
                <a:gd name="connsiteX9" fmla="*/ 15567 w 261963"/>
                <a:gd name="connsiteY9" fmla="*/ 661902 h 824866"/>
                <a:gd name="connsiteX10" fmla="*/ 10385 w 261963"/>
                <a:gd name="connsiteY10" fmla="*/ 661902 h 824866"/>
                <a:gd name="connsiteX11" fmla="*/ 10467 w 261963"/>
                <a:gd name="connsiteY11" fmla="*/ 661875 h 824866"/>
                <a:gd name="connsiteX12" fmla="*/ 50009 w 261963"/>
                <a:gd name="connsiteY12" fmla="*/ 621853 h 824866"/>
                <a:gd name="connsiteX13" fmla="*/ 82275 w 261963"/>
                <a:gd name="connsiteY13" fmla="*/ 564748 h 824866"/>
                <a:gd name="connsiteX14" fmla="*/ 82276 w 261963"/>
                <a:gd name="connsiteY14" fmla="*/ 564748 h 824866"/>
                <a:gd name="connsiteX15" fmla="*/ 85791 w 261963"/>
                <a:gd name="connsiteY15" fmla="*/ 558525 h 824866"/>
                <a:gd name="connsiteX16" fmla="*/ 174384 w 261963"/>
                <a:gd name="connsiteY16" fmla="*/ 127391 h 824866"/>
                <a:gd name="connsiteX17" fmla="*/ 178323 w 261963"/>
                <a:gd name="connsiteY17" fmla="*/ 0 h 824866"/>
                <a:gd name="connsiteX0" fmla="*/ 178323 w 261963"/>
                <a:gd name="connsiteY0" fmla="*/ 0 h 824866"/>
                <a:gd name="connsiteX1" fmla="*/ 261963 w 261963"/>
                <a:gd name="connsiteY1" fmla="*/ 0 h 824866"/>
                <a:gd name="connsiteX2" fmla="*/ 261963 w 261963"/>
                <a:gd name="connsiteY2" fmla="*/ 539094 h 824866"/>
                <a:gd name="connsiteX3" fmla="*/ 261963 w 261963"/>
                <a:gd name="connsiteY3" fmla="*/ 539095 h 824866"/>
                <a:gd name="connsiteX4" fmla="*/ 261963 w 261963"/>
                <a:gd name="connsiteY4" fmla="*/ 637207 h 824866"/>
                <a:gd name="connsiteX5" fmla="*/ 99876 w 261963"/>
                <a:gd name="connsiteY5" fmla="*/ 682341 h 824866"/>
                <a:gd name="connsiteX6" fmla="*/ 24358 w 261963"/>
                <a:gd name="connsiteY6" fmla="*/ 824866 h 824866"/>
                <a:gd name="connsiteX7" fmla="*/ 0 w 261963"/>
                <a:gd name="connsiteY7" fmla="*/ 680121 h 824866"/>
                <a:gd name="connsiteX8" fmla="*/ 5076 w 261963"/>
                <a:gd name="connsiteY8" fmla="*/ 665351 h 824866"/>
                <a:gd name="connsiteX9" fmla="*/ 15567 w 261963"/>
                <a:gd name="connsiteY9" fmla="*/ 661902 h 824866"/>
                <a:gd name="connsiteX10" fmla="*/ 10385 w 261963"/>
                <a:gd name="connsiteY10" fmla="*/ 661902 h 824866"/>
                <a:gd name="connsiteX11" fmla="*/ 10467 w 261963"/>
                <a:gd name="connsiteY11" fmla="*/ 661875 h 824866"/>
                <a:gd name="connsiteX12" fmla="*/ 50009 w 261963"/>
                <a:gd name="connsiteY12" fmla="*/ 621853 h 824866"/>
                <a:gd name="connsiteX13" fmla="*/ 82275 w 261963"/>
                <a:gd name="connsiteY13" fmla="*/ 564748 h 824866"/>
                <a:gd name="connsiteX14" fmla="*/ 82276 w 261963"/>
                <a:gd name="connsiteY14" fmla="*/ 564748 h 824866"/>
                <a:gd name="connsiteX15" fmla="*/ 85791 w 261963"/>
                <a:gd name="connsiteY15" fmla="*/ 558525 h 824866"/>
                <a:gd name="connsiteX16" fmla="*/ 174384 w 261963"/>
                <a:gd name="connsiteY16" fmla="*/ 127391 h 824866"/>
                <a:gd name="connsiteX17" fmla="*/ 178323 w 261963"/>
                <a:gd name="connsiteY17"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35150 w 286728"/>
                <a:gd name="connsiteY10" fmla="*/ 661902 h 824866"/>
                <a:gd name="connsiteX11" fmla="*/ 35232 w 286728"/>
                <a:gd name="connsiteY11" fmla="*/ 661875 h 824866"/>
                <a:gd name="connsiteX12" fmla="*/ 74774 w 286728"/>
                <a:gd name="connsiteY12" fmla="*/ 621853 h 824866"/>
                <a:gd name="connsiteX13" fmla="*/ 107040 w 286728"/>
                <a:gd name="connsiteY13" fmla="*/ 564748 h 824866"/>
                <a:gd name="connsiteX14" fmla="*/ 107041 w 286728"/>
                <a:gd name="connsiteY14" fmla="*/ 564748 h 824866"/>
                <a:gd name="connsiteX15" fmla="*/ 110556 w 286728"/>
                <a:gd name="connsiteY15" fmla="*/ 558525 h 824866"/>
                <a:gd name="connsiteX16" fmla="*/ 199149 w 286728"/>
                <a:gd name="connsiteY16" fmla="*/ 127391 h 824866"/>
                <a:gd name="connsiteX17" fmla="*/ 203088 w 286728"/>
                <a:gd name="connsiteY17"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35150 w 286728"/>
                <a:gd name="connsiteY10" fmla="*/ 661902 h 824866"/>
                <a:gd name="connsiteX11" fmla="*/ 74774 w 286728"/>
                <a:gd name="connsiteY11" fmla="*/ 621853 h 824866"/>
                <a:gd name="connsiteX12" fmla="*/ 107040 w 286728"/>
                <a:gd name="connsiteY12" fmla="*/ 564748 h 824866"/>
                <a:gd name="connsiteX13" fmla="*/ 107041 w 286728"/>
                <a:gd name="connsiteY13" fmla="*/ 564748 h 824866"/>
                <a:gd name="connsiteX14" fmla="*/ 110556 w 286728"/>
                <a:gd name="connsiteY14" fmla="*/ 558525 h 824866"/>
                <a:gd name="connsiteX15" fmla="*/ 199149 w 286728"/>
                <a:gd name="connsiteY15" fmla="*/ 127391 h 824866"/>
                <a:gd name="connsiteX16" fmla="*/ 203088 w 286728"/>
                <a:gd name="connsiteY16"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74774 w 286728"/>
                <a:gd name="connsiteY10" fmla="*/ 621853 h 824866"/>
                <a:gd name="connsiteX11" fmla="*/ 107040 w 286728"/>
                <a:gd name="connsiteY11" fmla="*/ 564748 h 824866"/>
                <a:gd name="connsiteX12" fmla="*/ 107041 w 286728"/>
                <a:gd name="connsiteY12" fmla="*/ 564748 h 824866"/>
                <a:gd name="connsiteX13" fmla="*/ 110556 w 286728"/>
                <a:gd name="connsiteY13" fmla="*/ 558525 h 824866"/>
                <a:gd name="connsiteX14" fmla="*/ 199149 w 286728"/>
                <a:gd name="connsiteY14" fmla="*/ 127391 h 824866"/>
                <a:gd name="connsiteX15" fmla="*/ 203088 w 286728"/>
                <a:gd name="connsiteY15"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74774 w 286728"/>
                <a:gd name="connsiteY9" fmla="*/ 621853 h 824866"/>
                <a:gd name="connsiteX10" fmla="*/ 107040 w 286728"/>
                <a:gd name="connsiteY10" fmla="*/ 564748 h 824866"/>
                <a:gd name="connsiteX11" fmla="*/ 107041 w 286728"/>
                <a:gd name="connsiteY11" fmla="*/ 564748 h 824866"/>
                <a:gd name="connsiteX12" fmla="*/ 110556 w 286728"/>
                <a:gd name="connsiteY12" fmla="*/ 558525 h 824866"/>
                <a:gd name="connsiteX13" fmla="*/ 199149 w 286728"/>
                <a:gd name="connsiteY13" fmla="*/ 127391 h 824866"/>
                <a:gd name="connsiteX14" fmla="*/ 203088 w 286728"/>
                <a:gd name="connsiteY14"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74774 w 286728"/>
                <a:gd name="connsiteY8" fmla="*/ 621853 h 824866"/>
                <a:gd name="connsiteX9" fmla="*/ 107040 w 286728"/>
                <a:gd name="connsiteY9" fmla="*/ 564748 h 824866"/>
                <a:gd name="connsiteX10" fmla="*/ 107041 w 286728"/>
                <a:gd name="connsiteY10" fmla="*/ 564748 h 824866"/>
                <a:gd name="connsiteX11" fmla="*/ 110556 w 286728"/>
                <a:gd name="connsiteY11" fmla="*/ 558525 h 824866"/>
                <a:gd name="connsiteX12" fmla="*/ 199149 w 286728"/>
                <a:gd name="connsiteY12" fmla="*/ 127391 h 824866"/>
                <a:gd name="connsiteX13" fmla="*/ 203088 w 286728"/>
                <a:gd name="connsiteY13" fmla="*/ 0 h 824866"/>
                <a:gd name="connsiteX0" fmla="*/ 203431 w 287071"/>
                <a:gd name="connsiteY0" fmla="*/ 0 h 824866"/>
                <a:gd name="connsiteX1" fmla="*/ 287071 w 287071"/>
                <a:gd name="connsiteY1" fmla="*/ 0 h 824866"/>
                <a:gd name="connsiteX2" fmla="*/ 287071 w 287071"/>
                <a:gd name="connsiteY2" fmla="*/ 539094 h 824866"/>
                <a:gd name="connsiteX3" fmla="*/ 287071 w 287071"/>
                <a:gd name="connsiteY3" fmla="*/ 539095 h 824866"/>
                <a:gd name="connsiteX4" fmla="*/ 287071 w 287071"/>
                <a:gd name="connsiteY4" fmla="*/ 637207 h 824866"/>
                <a:gd name="connsiteX5" fmla="*/ 124984 w 287071"/>
                <a:gd name="connsiteY5" fmla="*/ 682341 h 824866"/>
                <a:gd name="connsiteX6" fmla="*/ 49466 w 287071"/>
                <a:gd name="connsiteY6" fmla="*/ 824866 h 824866"/>
                <a:gd name="connsiteX7" fmla="*/ 343 w 287071"/>
                <a:gd name="connsiteY7" fmla="*/ 718221 h 824866"/>
                <a:gd name="connsiteX8" fmla="*/ 75117 w 287071"/>
                <a:gd name="connsiteY8" fmla="*/ 621853 h 824866"/>
                <a:gd name="connsiteX9" fmla="*/ 107383 w 287071"/>
                <a:gd name="connsiteY9" fmla="*/ 564748 h 824866"/>
                <a:gd name="connsiteX10" fmla="*/ 107384 w 287071"/>
                <a:gd name="connsiteY10" fmla="*/ 564748 h 824866"/>
                <a:gd name="connsiteX11" fmla="*/ 110899 w 287071"/>
                <a:gd name="connsiteY11" fmla="*/ 558525 h 824866"/>
                <a:gd name="connsiteX12" fmla="*/ 199492 w 287071"/>
                <a:gd name="connsiteY12" fmla="*/ 127391 h 824866"/>
                <a:gd name="connsiteX13" fmla="*/ 203431 w 287071"/>
                <a:gd name="connsiteY13" fmla="*/ 0 h 824866"/>
                <a:gd name="connsiteX0" fmla="*/ 203093 w 286733"/>
                <a:gd name="connsiteY0" fmla="*/ 0 h 824866"/>
                <a:gd name="connsiteX1" fmla="*/ 286733 w 286733"/>
                <a:gd name="connsiteY1" fmla="*/ 0 h 824866"/>
                <a:gd name="connsiteX2" fmla="*/ 286733 w 286733"/>
                <a:gd name="connsiteY2" fmla="*/ 539094 h 824866"/>
                <a:gd name="connsiteX3" fmla="*/ 286733 w 286733"/>
                <a:gd name="connsiteY3" fmla="*/ 539095 h 824866"/>
                <a:gd name="connsiteX4" fmla="*/ 286733 w 286733"/>
                <a:gd name="connsiteY4" fmla="*/ 637207 h 824866"/>
                <a:gd name="connsiteX5" fmla="*/ 124646 w 286733"/>
                <a:gd name="connsiteY5" fmla="*/ 682341 h 824866"/>
                <a:gd name="connsiteX6" fmla="*/ 49128 w 286733"/>
                <a:gd name="connsiteY6" fmla="*/ 824866 h 824866"/>
                <a:gd name="connsiteX7" fmla="*/ 5 w 286733"/>
                <a:gd name="connsiteY7" fmla="*/ 718221 h 824866"/>
                <a:gd name="connsiteX8" fmla="*/ 74779 w 286733"/>
                <a:gd name="connsiteY8" fmla="*/ 621853 h 824866"/>
                <a:gd name="connsiteX9" fmla="*/ 107045 w 286733"/>
                <a:gd name="connsiteY9" fmla="*/ 564748 h 824866"/>
                <a:gd name="connsiteX10" fmla="*/ 107046 w 286733"/>
                <a:gd name="connsiteY10" fmla="*/ 564748 h 824866"/>
                <a:gd name="connsiteX11" fmla="*/ 110561 w 286733"/>
                <a:gd name="connsiteY11" fmla="*/ 558525 h 824866"/>
                <a:gd name="connsiteX12" fmla="*/ 199154 w 286733"/>
                <a:gd name="connsiteY12" fmla="*/ 127391 h 824866"/>
                <a:gd name="connsiteX13" fmla="*/ 203093 w 286733"/>
                <a:gd name="connsiteY13"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99134 w 275306"/>
                <a:gd name="connsiteY11" fmla="*/ 558525 h 824866"/>
                <a:gd name="connsiteX12" fmla="*/ 187727 w 275306"/>
                <a:gd name="connsiteY12" fmla="*/ 127391 h 824866"/>
                <a:gd name="connsiteX13" fmla="*/ 191666 w 275306"/>
                <a:gd name="connsiteY13"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131814 w 275306"/>
                <a:gd name="connsiteY10" fmla="*/ 48092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131814 w 275306"/>
                <a:gd name="connsiteY9" fmla="*/ 480928 h 824866"/>
                <a:gd name="connsiteX10" fmla="*/ 187727 w 275306"/>
                <a:gd name="connsiteY10" fmla="*/ 127391 h 824866"/>
                <a:gd name="connsiteX11" fmla="*/ 191666 w 275306"/>
                <a:gd name="connsiteY11"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131814 w 275306"/>
                <a:gd name="connsiteY9" fmla="*/ 480928 h 824866"/>
                <a:gd name="connsiteX10" fmla="*/ 187727 w 275306"/>
                <a:gd name="connsiteY10" fmla="*/ 127391 h 824866"/>
                <a:gd name="connsiteX11" fmla="*/ 191666 w 275306"/>
                <a:gd name="connsiteY11" fmla="*/ 0 h 824866"/>
                <a:gd name="connsiteX0" fmla="*/ 195469 w 279109"/>
                <a:gd name="connsiteY0" fmla="*/ 0 h 824866"/>
                <a:gd name="connsiteX1" fmla="*/ 279109 w 279109"/>
                <a:gd name="connsiteY1" fmla="*/ 0 h 824866"/>
                <a:gd name="connsiteX2" fmla="*/ 279109 w 279109"/>
                <a:gd name="connsiteY2" fmla="*/ 539094 h 824866"/>
                <a:gd name="connsiteX3" fmla="*/ 279109 w 279109"/>
                <a:gd name="connsiteY3" fmla="*/ 539095 h 824866"/>
                <a:gd name="connsiteX4" fmla="*/ 279109 w 279109"/>
                <a:gd name="connsiteY4" fmla="*/ 637207 h 824866"/>
                <a:gd name="connsiteX5" fmla="*/ 117022 w 279109"/>
                <a:gd name="connsiteY5" fmla="*/ 682341 h 824866"/>
                <a:gd name="connsiteX6" fmla="*/ 41504 w 279109"/>
                <a:gd name="connsiteY6" fmla="*/ 824866 h 824866"/>
                <a:gd name="connsiteX7" fmla="*/ 3811 w 279109"/>
                <a:gd name="connsiteY7" fmla="*/ 716316 h 824866"/>
                <a:gd name="connsiteX8" fmla="*/ 135617 w 279109"/>
                <a:gd name="connsiteY8" fmla="*/ 480928 h 824866"/>
                <a:gd name="connsiteX9" fmla="*/ 191530 w 279109"/>
                <a:gd name="connsiteY9" fmla="*/ 127391 h 824866"/>
                <a:gd name="connsiteX10" fmla="*/ 195469 w 279109"/>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4601 w 278241"/>
                <a:gd name="connsiteY0" fmla="*/ 0 h 824866"/>
                <a:gd name="connsiteX1" fmla="*/ 278241 w 278241"/>
                <a:gd name="connsiteY1" fmla="*/ 0 h 824866"/>
                <a:gd name="connsiteX2" fmla="*/ 278241 w 278241"/>
                <a:gd name="connsiteY2" fmla="*/ 539094 h 824866"/>
                <a:gd name="connsiteX3" fmla="*/ 278241 w 278241"/>
                <a:gd name="connsiteY3" fmla="*/ 539095 h 824866"/>
                <a:gd name="connsiteX4" fmla="*/ 278241 w 278241"/>
                <a:gd name="connsiteY4" fmla="*/ 637207 h 824866"/>
                <a:gd name="connsiteX5" fmla="*/ 116154 w 278241"/>
                <a:gd name="connsiteY5" fmla="*/ 682341 h 824866"/>
                <a:gd name="connsiteX6" fmla="*/ 40636 w 278241"/>
                <a:gd name="connsiteY6" fmla="*/ 824866 h 824866"/>
                <a:gd name="connsiteX7" fmla="*/ 2943 w 278241"/>
                <a:gd name="connsiteY7" fmla="*/ 716316 h 824866"/>
                <a:gd name="connsiteX8" fmla="*/ 119509 w 278241"/>
                <a:gd name="connsiteY8" fmla="*/ 524743 h 824866"/>
                <a:gd name="connsiteX9" fmla="*/ 190662 w 278241"/>
                <a:gd name="connsiteY9" fmla="*/ 127391 h 824866"/>
                <a:gd name="connsiteX10" fmla="*/ 194601 w 278241"/>
                <a:gd name="connsiteY10" fmla="*/ 0 h 824866"/>
                <a:gd name="connsiteX0" fmla="*/ 194601 w 278241"/>
                <a:gd name="connsiteY0" fmla="*/ 0 h 824866"/>
                <a:gd name="connsiteX1" fmla="*/ 278241 w 278241"/>
                <a:gd name="connsiteY1" fmla="*/ 0 h 824866"/>
                <a:gd name="connsiteX2" fmla="*/ 278241 w 278241"/>
                <a:gd name="connsiteY2" fmla="*/ 539094 h 824866"/>
                <a:gd name="connsiteX3" fmla="*/ 278241 w 278241"/>
                <a:gd name="connsiteY3" fmla="*/ 539095 h 824866"/>
                <a:gd name="connsiteX4" fmla="*/ 278241 w 278241"/>
                <a:gd name="connsiteY4" fmla="*/ 637207 h 824866"/>
                <a:gd name="connsiteX5" fmla="*/ 116154 w 278241"/>
                <a:gd name="connsiteY5" fmla="*/ 682341 h 824866"/>
                <a:gd name="connsiteX6" fmla="*/ 40636 w 278241"/>
                <a:gd name="connsiteY6" fmla="*/ 824866 h 824866"/>
                <a:gd name="connsiteX7" fmla="*/ 2943 w 278241"/>
                <a:gd name="connsiteY7" fmla="*/ 716316 h 824866"/>
                <a:gd name="connsiteX8" fmla="*/ 119509 w 278241"/>
                <a:gd name="connsiteY8" fmla="*/ 524743 h 824866"/>
                <a:gd name="connsiteX9" fmla="*/ 190662 w 278241"/>
                <a:gd name="connsiteY9" fmla="*/ 127391 h 824866"/>
                <a:gd name="connsiteX10" fmla="*/ 194601 w 278241"/>
                <a:gd name="connsiteY10" fmla="*/ 0 h 824866"/>
                <a:gd name="connsiteX0" fmla="*/ 192401 w 276041"/>
                <a:gd name="connsiteY0" fmla="*/ 0 h 824866"/>
                <a:gd name="connsiteX1" fmla="*/ 276041 w 276041"/>
                <a:gd name="connsiteY1" fmla="*/ 0 h 824866"/>
                <a:gd name="connsiteX2" fmla="*/ 276041 w 276041"/>
                <a:gd name="connsiteY2" fmla="*/ 539094 h 824866"/>
                <a:gd name="connsiteX3" fmla="*/ 276041 w 276041"/>
                <a:gd name="connsiteY3" fmla="*/ 539095 h 824866"/>
                <a:gd name="connsiteX4" fmla="*/ 276041 w 276041"/>
                <a:gd name="connsiteY4" fmla="*/ 637207 h 824866"/>
                <a:gd name="connsiteX5" fmla="*/ 113954 w 276041"/>
                <a:gd name="connsiteY5" fmla="*/ 682341 h 824866"/>
                <a:gd name="connsiteX6" fmla="*/ 38436 w 276041"/>
                <a:gd name="connsiteY6" fmla="*/ 824866 h 824866"/>
                <a:gd name="connsiteX7" fmla="*/ 743 w 276041"/>
                <a:gd name="connsiteY7" fmla="*/ 716316 h 824866"/>
                <a:gd name="connsiteX8" fmla="*/ 117309 w 276041"/>
                <a:gd name="connsiteY8" fmla="*/ 524743 h 824866"/>
                <a:gd name="connsiteX9" fmla="*/ 188462 w 276041"/>
                <a:gd name="connsiteY9" fmla="*/ 127391 h 824866"/>
                <a:gd name="connsiteX10" fmla="*/ 192401 w 276041"/>
                <a:gd name="connsiteY10" fmla="*/ 0 h 8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041" h="824866">
                  <a:moveTo>
                    <a:pt x="192401" y="0"/>
                  </a:moveTo>
                  <a:lnTo>
                    <a:pt x="276041" y="0"/>
                  </a:lnTo>
                  <a:lnTo>
                    <a:pt x="276041" y="539094"/>
                  </a:lnTo>
                  <a:lnTo>
                    <a:pt x="276041" y="539095"/>
                  </a:lnTo>
                  <a:lnTo>
                    <a:pt x="276041" y="637207"/>
                  </a:lnTo>
                  <a:cubicBezTo>
                    <a:pt x="219181" y="636316"/>
                    <a:pt x="153555" y="651065"/>
                    <a:pt x="113954" y="682341"/>
                  </a:cubicBezTo>
                  <a:cubicBezTo>
                    <a:pt x="74353" y="713618"/>
                    <a:pt x="56942" y="750700"/>
                    <a:pt x="38436" y="824866"/>
                  </a:cubicBezTo>
                  <a:cubicBezTo>
                    <a:pt x="21790" y="824496"/>
                    <a:pt x="-4783" y="789196"/>
                    <a:pt x="743" y="716316"/>
                  </a:cubicBezTo>
                  <a:cubicBezTo>
                    <a:pt x="6269" y="643436"/>
                    <a:pt x="86718" y="605256"/>
                    <a:pt x="117309" y="524743"/>
                  </a:cubicBezTo>
                  <a:cubicBezTo>
                    <a:pt x="147900" y="444230"/>
                    <a:pt x="187149" y="169855"/>
                    <a:pt x="188462" y="127391"/>
                  </a:cubicBezTo>
                  <a:lnTo>
                    <a:pt x="192401" y="0"/>
                  </a:lnTo>
                  <a:close/>
                </a:path>
              </a:pathLst>
            </a:custGeom>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Freeform 111">
              <a:extLst>
                <a:ext uri="{FF2B5EF4-FFF2-40B4-BE49-F238E27FC236}">
                  <a16:creationId xmlns:a16="http://schemas.microsoft.com/office/drawing/2014/main" id="{BC5CE6CE-1D61-41C3-9918-59DF281E869F}"/>
                </a:ext>
              </a:extLst>
            </p:cNvPr>
            <p:cNvSpPr/>
            <p:nvPr/>
          </p:nvSpPr>
          <p:spPr>
            <a:xfrm flipH="1">
              <a:off x="6058439" y="2611754"/>
              <a:ext cx="276041" cy="824866"/>
            </a:xfrm>
            <a:custGeom>
              <a:avLst/>
              <a:gdLst>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71135 w 266243"/>
                <a:gd name="connsiteY6" fmla="*/ 660874 h 857251"/>
                <a:gd name="connsiteX7" fmla="*/ 177222 w 266243"/>
                <a:gd name="connsiteY7" fmla="*/ 660874 h 857251"/>
                <a:gd name="connsiteX8" fmla="*/ 130826 w 266243"/>
                <a:gd name="connsiteY8" fmla="*/ 682341 h 857251"/>
                <a:gd name="connsiteX9" fmla="*/ 56207 w 266243"/>
                <a:gd name="connsiteY9" fmla="*/ 805967 h 857251"/>
                <a:gd name="connsiteX10" fmla="*/ 61383 w 266243"/>
                <a:gd name="connsiteY10" fmla="*/ 841202 h 857251"/>
                <a:gd name="connsiteX11" fmla="*/ 68643 w 266243"/>
                <a:gd name="connsiteY11" fmla="*/ 857251 h 857251"/>
                <a:gd name="connsiteX12" fmla="*/ 61698 w 266243"/>
                <a:gd name="connsiteY12" fmla="*/ 853021 h 857251"/>
                <a:gd name="connsiteX13" fmla="*/ 0 w 266243"/>
                <a:gd name="connsiteY13" fmla="*/ 718470 h 857251"/>
                <a:gd name="connsiteX14" fmla="*/ 4280 w 266243"/>
                <a:gd name="connsiteY14" fmla="*/ 680121 h 857251"/>
                <a:gd name="connsiteX15" fmla="*/ 9356 w 266243"/>
                <a:gd name="connsiteY15" fmla="*/ 665351 h 857251"/>
                <a:gd name="connsiteX16" fmla="*/ 19847 w 266243"/>
                <a:gd name="connsiteY16" fmla="*/ 661902 h 857251"/>
                <a:gd name="connsiteX17" fmla="*/ 14665 w 266243"/>
                <a:gd name="connsiteY17" fmla="*/ 661902 h 857251"/>
                <a:gd name="connsiteX18" fmla="*/ 14747 w 266243"/>
                <a:gd name="connsiteY18" fmla="*/ 661875 h 857251"/>
                <a:gd name="connsiteX19" fmla="*/ 54289 w 266243"/>
                <a:gd name="connsiteY19" fmla="*/ 621853 h 857251"/>
                <a:gd name="connsiteX20" fmla="*/ 86555 w 266243"/>
                <a:gd name="connsiteY20" fmla="*/ 564748 h 857251"/>
                <a:gd name="connsiteX21" fmla="*/ 86556 w 266243"/>
                <a:gd name="connsiteY21" fmla="*/ 564748 h 857251"/>
                <a:gd name="connsiteX22" fmla="*/ 90071 w 266243"/>
                <a:gd name="connsiteY22" fmla="*/ 558525 h 857251"/>
                <a:gd name="connsiteX23" fmla="*/ 178664 w 266243"/>
                <a:gd name="connsiteY23" fmla="*/ 127391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71135 w 266243"/>
                <a:gd name="connsiteY6" fmla="*/ 660874 h 857251"/>
                <a:gd name="connsiteX7" fmla="*/ 130826 w 266243"/>
                <a:gd name="connsiteY7" fmla="*/ 682341 h 857251"/>
                <a:gd name="connsiteX8" fmla="*/ 56207 w 266243"/>
                <a:gd name="connsiteY8" fmla="*/ 805967 h 857251"/>
                <a:gd name="connsiteX9" fmla="*/ 61383 w 266243"/>
                <a:gd name="connsiteY9" fmla="*/ 841202 h 857251"/>
                <a:gd name="connsiteX10" fmla="*/ 68643 w 266243"/>
                <a:gd name="connsiteY10" fmla="*/ 857251 h 857251"/>
                <a:gd name="connsiteX11" fmla="*/ 61698 w 266243"/>
                <a:gd name="connsiteY11" fmla="*/ 853021 h 857251"/>
                <a:gd name="connsiteX12" fmla="*/ 0 w 266243"/>
                <a:gd name="connsiteY12" fmla="*/ 718470 h 857251"/>
                <a:gd name="connsiteX13" fmla="*/ 4280 w 266243"/>
                <a:gd name="connsiteY13" fmla="*/ 680121 h 857251"/>
                <a:gd name="connsiteX14" fmla="*/ 9356 w 266243"/>
                <a:gd name="connsiteY14" fmla="*/ 665351 h 857251"/>
                <a:gd name="connsiteX15" fmla="*/ 19847 w 266243"/>
                <a:gd name="connsiteY15" fmla="*/ 661902 h 857251"/>
                <a:gd name="connsiteX16" fmla="*/ 14665 w 266243"/>
                <a:gd name="connsiteY16" fmla="*/ 661902 h 857251"/>
                <a:gd name="connsiteX17" fmla="*/ 14747 w 266243"/>
                <a:gd name="connsiteY17" fmla="*/ 661875 h 857251"/>
                <a:gd name="connsiteX18" fmla="*/ 54289 w 266243"/>
                <a:gd name="connsiteY18" fmla="*/ 621853 h 857251"/>
                <a:gd name="connsiteX19" fmla="*/ 86555 w 266243"/>
                <a:gd name="connsiteY19" fmla="*/ 564748 h 857251"/>
                <a:gd name="connsiteX20" fmla="*/ 86556 w 266243"/>
                <a:gd name="connsiteY20" fmla="*/ 564748 h 857251"/>
                <a:gd name="connsiteX21" fmla="*/ 90071 w 266243"/>
                <a:gd name="connsiteY21" fmla="*/ 558525 h 857251"/>
                <a:gd name="connsiteX22" fmla="*/ 178664 w 266243"/>
                <a:gd name="connsiteY22" fmla="*/ 127391 h 857251"/>
                <a:gd name="connsiteX23" fmla="*/ 182603 w 266243"/>
                <a:gd name="connsiteY23"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203497 w 266243"/>
                <a:gd name="connsiteY5" fmla="*/ 645900 h 857251"/>
                <a:gd name="connsiteX6" fmla="*/ 130826 w 266243"/>
                <a:gd name="connsiteY6" fmla="*/ 682341 h 857251"/>
                <a:gd name="connsiteX7" fmla="*/ 56207 w 266243"/>
                <a:gd name="connsiteY7" fmla="*/ 805967 h 857251"/>
                <a:gd name="connsiteX8" fmla="*/ 61383 w 266243"/>
                <a:gd name="connsiteY8" fmla="*/ 841202 h 857251"/>
                <a:gd name="connsiteX9" fmla="*/ 68643 w 266243"/>
                <a:gd name="connsiteY9" fmla="*/ 857251 h 857251"/>
                <a:gd name="connsiteX10" fmla="*/ 61698 w 266243"/>
                <a:gd name="connsiteY10" fmla="*/ 853021 h 857251"/>
                <a:gd name="connsiteX11" fmla="*/ 0 w 266243"/>
                <a:gd name="connsiteY11" fmla="*/ 718470 h 857251"/>
                <a:gd name="connsiteX12" fmla="*/ 4280 w 266243"/>
                <a:gd name="connsiteY12" fmla="*/ 680121 h 857251"/>
                <a:gd name="connsiteX13" fmla="*/ 9356 w 266243"/>
                <a:gd name="connsiteY13" fmla="*/ 665351 h 857251"/>
                <a:gd name="connsiteX14" fmla="*/ 19847 w 266243"/>
                <a:gd name="connsiteY14" fmla="*/ 661902 h 857251"/>
                <a:gd name="connsiteX15" fmla="*/ 14665 w 266243"/>
                <a:gd name="connsiteY15" fmla="*/ 661902 h 857251"/>
                <a:gd name="connsiteX16" fmla="*/ 14747 w 266243"/>
                <a:gd name="connsiteY16" fmla="*/ 661875 h 857251"/>
                <a:gd name="connsiteX17" fmla="*/ 54289 w 266243"/>
                <a:gd name="connsiteY17" fmla="*/ 621853 h 857251"/>
                <a:gd name="connsiteX18" fmla="*/ 86555 w 266243"/>
                <a:gd name="connsiteY18" fmla="*/ 564748 h 857251"/>
                <a:gd name="connsiteX19" fmla="*/ 86556 w 266243"/>
                <a:gd name="connsiteY19" fmla="*/ 564748 h 857251"/>
                <a:gd name="connsiteX20" fmla="*/ 90071 w 266243"/>
                <a:gd name="connsiteY20" fmla="*/ 558525 h 857251"/>
                <a:gd name="connsiteX21" fmla="*/ 178664 w 266243"/>
                <a:gd name="connsiteY21" fmla="*/ 127391 h 857251"/>
                <a:gd name="connsiteX22" fmla="*/ 182603 w 266243"/>
                <a:gd name="connsiteY22"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3082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6061 w 266243"/>
                <a:gd name="connsiteY5" fmla="*/ 67472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56207 w 266243"/>
                <a:gd name="connsiteY6" fmla="*/ 805967 h 857251"/>
                <a:gd name="connsiteX7" fmla="*/ 61383 w 266243"/>
                <a:gd name="connsiteY7" fmla="*/ 841202 h 857251"/>
                <a:gd name="connsiteX8" fmla="*/ 68643 w 266243"/>
                <a:gd name="connsiteY8" fmla="*/ 857251 h 857251"/>
                <a:gd name="connsiteX9" fmla="*/ 61698 w 266243"/>
                <a:gd name="connsiteY9" fmla="*/ 853021 h 857251"/>
                <a:gd name="connsiteX10" fmla="*/ 0 w 266243"/>
                <a:gd name="connsiteY10" fmla="*/ 718470 h 857251"/>
                <a:gd name="connsiteX11" fmla="*/ 4280 w 266243"/>
                <a:gd name="connsiteY11" fmla="*/ 680121 h 857251"/>
                <a:gd name="connsiteX12" fmla="*/ 9356 w 266243"/>
                <a:gd name="connsiteY12" fmla="*/ 665351 h 857251"/>
                <a:gd name="connsiteX13" fmla="*/ 19847 w 266243"/>
                <a:gd name="connsiteY13" fmla="*/ 661902 h 857251"/>
                <a:gd name="connsiteX14" fmla="*/ 14665 w 266243"/>
                <a:gd name="connsiteY14" fmla="*/ 661902 h 857251"/>
                <a:gd name="connsiteX15" fmla="*/ 14747 w 266243"/>
                <a:gd name="connsiteY15" fmla="*/ 661875 h 857251"/>
                <a:gd name="connsiteX16" fmla="*/ 54289 w 266243"/>
                <a:gd name="connsiteY16" fmla="*/ 621853 h 857251"/>
                <a:gd name="connsiteX17" fmla="*/ 86555 w 266243"/>
                <a:gd name="connsiteY17" fmla="*/ 564748 h 857251"/>
                <a:gd name="connsiteX18" fmla="*/ 86556 w 266243"/>
                <a:gd name="connsiteY18" fmla="*/ 564748 h 857251"/>
                <a:gd name="connsiteX19" fmla="*/ 90071 w 266243"/>
                <a:gd name="connsiteY19" fmla="*/ 558525 h 857251"/>
                <a:gd name="connsiteX20" fmla="*/ 178664 w 266243"/>
                <a:gd name="connsiteY20" fmla="*/ 127391 h 857251"/>
                <a:gd name="connsiteX21" fmla="*/ 182603 w 266243"/>
                <a:gd name="connsiteY21"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56207 w 266243"/>
                <a:gd name="connsiteY6" fmla="*/ 805967 h 857251"/>
                <a:gd name="connsiteX7" fmla="*/ 68643 w 266243"/>
                <a:gd name="connsiteY7" fmla="*/ 857251 h 857251"/>
                <a:gd name="connsiteX8" fmla="*/ 61698 w 266243"/>
                <a:gd name="connsiteY8" fmla="*/ 853021 h 857251"/>
                <a:gd name="connsiteX9" fmla="*/ 0 w 266243"/>
                <a:gd name="connsiteY9" fmla="*/ 718470 h 857251"/>
                <a:gd name="connsiteX10" fmla="*/ 4280 w 266243"/>
                <a:gd name="connsiteY10" fmla="*/ 680121 h 857251"/>
                <a:gd name="connsiteX11" fmla="*/ 9356 w 266243"/>
                <a:gd name="connsiteY11" fmla="*/ 665351 h 857251"/>
                <a:gd name="connsiteX12" fmla="*/ 19847 w 266243"/>
                <a:gd name="connsiteY12" fmla="*/ 661902 h 857251"/>
                <a:gd name="connsiteX13" fmla="*/ 14665 w 266243"/>
                <a:gd name="connsiteY13" fmla="*/ 661902 h 857251"/>
                <a:gd name="connsiteX14" fmla="*/ 14747 w 266243"/>
                <a:gd name="connsiteY14" fmla="*/ 661875 h 857251"/>
                <a:gd name="connsiteX15" fmla="*/ 54289 w 266243"/>
                <a:gd name="connsiteY15" fmla="*/ 621853 h 857251"/>
                <a:gd name="connsiteX16" fmla="*/ 86555 w 266243"/>
                <a:gd name="connsiteY16" fmla="*/ 564748 h 857251"/>
                <a:gd name="connsiteX17" fmla="*/ 86556 w 266243"/>
                <a:gd name="connsiteY17" fmla="*/ 564748 h 857251"/>
                <a:gd name="connsiteX18" fmla="*/ 90071 w 266243"/>
                <a:gd name="connsiteY18" fmla="*/ 558525 h 857251"/>
                <a:gd name="connsiteX19" fmla="*/ 178664 w 266243"/>
                <a:gd name="connsiteY19" fmla="*/ 127391 h 857251"/>
                <a:gd name="connsiteX20" fmla="*/ 182603 w 266243"/>
                <a:gd name="connsiteY20"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68643 w 266243"/>
                <a:gd name="connsiteY6" fmla="*/ 857251 h 857251"/>
                <a:gd name="connsiteX7" fmla="*/ 61698 w 266243"/>
                <a:gd name="connsiteY7" fmla="*/ 853021 h 857251"/>
                <a:gd name="connsiteX8" fmla="*/ 0 w 266243"/>
                <a:gd name="connsiteY8" fmla="*/ 718470 h 857251"/>
                <a:gd name="connsiteX9" fmla="*/ 4280 w 266243"/>
                <a:gd name="connsiteY9" fmla="*/ 680121 h 857251"/>
                <a:gd name="connsiteX10" fmla="*/ 9356 w 266243"/>
                <a:gd name="connsiteY10" fmla="*/ 665351 h 857251"/>
                <a:gd name="connsiteX11" fmla="*/ 19847 w 266243"/>
                <a:gd name="connsiteY11" fmla="*/ 661902 h 857251"/>
                <a:gd name="connsiteX12" fmla="*/ 14665 w 266243"/>
                <a:gd name="connsiteY12" fmla="*/ 661902 h 857251"/>
                <a:gd name="connsiteX13" fmla="*/ 14747 w 266243"/>
                <a:gd name="connsiteY13" fmla="*/ 661875 h 857251"/>
                <a:gd name="connsiteX14" fmla="*/ 54289 w 266243"/>
                <a:gd name="connsiteY14" fmla="*/ 621853 h 857251"/>
                <a:gd name="connsiteX15" fmla="*/ 86555 w 266243"/>
                <a:gd name="connsiteY15" fmla="*/ 564748 h 857251"/>
                <a:gd name="connsiteX16" fmla="*/ 86556 w 266243"/>
                <a:gd name="connsiteY16" fmla="*/ 564748 h 857251"/>
                <a:gd name="connsiteX17" fmla="*/ 90071 w 266243"/>
                <a:gd name="connsiteY17" fmla="*/ 558525 h 857251"/>
                <a:gd name="connsiteX18" fmla="*/ 178664 w 266243"/>
                <a:gd name="connsiteY18" fmla="*/ 127391 h 857251"/>
                <a:gd name="connsiteX19" fmla="*/ 182603 w 266243"/>
                <a:gd name="connsiteY19" fmla="*/ 0 h 857251"/>
                <a:gd name="connsiteX0" fmla="*/ 182603 w 266243"/>
                <a:gd name="connsiteY0" fmla="*/ 0 h 857251"/>
                <a:gd name="connsiteX1" fmla="*/ 266243 w 266243"/>
                <a:gd name="connsiteY1" fmla="*/ 0 h 857251"/>
                <a:gd name="connsiteX2" fmla="*/ 266243 w 266243"/>
                <a:gd name="connsiteY2" fmla="*/ 539094 h 857251"/>
                <a:gd name="connsiteX3" fmla="*/ 266243 w 266243"/>
                <a:gd name="connsiteY3" fmla="*/ 539095 h 857251"/>
                <a:gd name="connsiteX4" fmla="*/ 266243 w 266243"/>
                <a:gd name="connsiteY4" fmla="*/ 637207 h 857251"/>
                <a:gd name="connsiteX5" fmla="*/ 104156 w 266243"/>
                <a:gd name="connsiteY5" fmla="*/ 682341 h 857251"/>
                <a:gd name="connsiteX6" fmla="*/ 68643 w 266243"/>
                <a:gd name="connsiteY6" fmla="*/ 857251 h 857251"/>
                <a:gd name="connsiteX7" fmla="*/ 0 w 266243"/>
                <a:gd name="connsiteY7" fmla="*/ 718470 h 857251"/>
                <a:gd name="connsiteX8" fmla="*/ 4280 w 266243"/>
                <a:gd name="connsiteY8" fmla="*/ 680121 h 857251"/>
                <a:gd name="connsiteX9" fmla="*/ 9356 w 266243"/>
                <a:gd name="connsiteY9" fmla="*/ 665351 h 857251"/>
                <a:gd name="connsiteX10" fmla="*/ 19847 w 266243"/>
                <a:gd name="connsiteY10" fmla="*/ 661902 h 857251"/>
                <a:gd name="connsiteX11" fmla="*/ 14665 w 266243"/>
                <a:gd name="connsiteY11" fmla="*/ 661902 h 857251"/>
                <a:gd name="connsiteX12" fmla="*/ 14747 w 266243"/>
                <a:gd name="connsiteY12" fmla="*/ 661875 h 857251"/>
                <a:gd name="connsiteX13" fmla="*/ 54289 w 266243"/>
                <a:gd name="connsiteY13" fmla="*/ 621853 h 857251"/>
                <a:gd name="connsiteX14" fmla="*/ 86555 w 266243"/>
                <a:gd name="connsiteY14" fmla="*/ 564748 h 857251"/>
                <a:gd name="connsiteX15" fmla="*/ 86556 w 266243"/>
                <a:gd name="connsiteY15" fmla="*/ 564748 h 857251"/>
                <a:gd name="connsiteX16" fmla="*/ 90071 w 266243"/>
                <a:gd name="connsiteY16" fmla="*/ 558525 h 857251"/>
                <a:gd name="connsiteX17" fmla="*/ 178664 w 266243"/>
                <a:gd name="connsiteY17" fmla="*/ 127391 h 857251"/>
                <a:gd name="connsiteX18" fmla="*/ 182603 w 266243"/>
                <a:gd name="connsiteY18" fmla="*/ 0 h 857251"/>
                <a:gd name="connsiteX0" fmla="*/ 182898 w 266538"/>
                <a:gd name="connsiteY0" fmla="*/ 0 h 824866"/>
                <a:gd name="connsiteX1" fmla="*/ 266538 w 266538"/>
                <a:gd name="connsiteY1" fmla="*/ 0 h 824866"/>
                <a:gd name="connsiteX2" fmla="*/ 266538 w 266538"/>
                <a:gd name="connsiteY2" fmla="*/ 539094 h 824866"/>
                <a:gd name="connsiteX3" fmla="*/ 266538 w 266538"/>
                <a:gd name="connsiteY3" fmla="*/ 539095 h 824866"/>
                <a:gd name="connsiteX4" fmla="*/ 266538 w 266538"/>
                <a:gd name="connsiteY4" fmla="*/ 637207 h 824866"/>
                <a:gd name="connsiteX5" fmla="*/ 104451 w 266538"/>
                <a:gd name="connsiteY5" fmla="*/ 682341 h 824866"/>
                <a:gd name="connsiteX6" fmla="*/ 11788 w 266538"/>
                <a:gd name="connsiteY6" fmla="*/ 824866 h 824866"/>
                <a:gd name="connsiteX7" fmla="*/ 295 w 266538"/>
                <a:gd name="connsiteY7" fmla="*/ 718470 h 824866"/>
                <a:gd name="connsiteX8" fmla="*/ 4575 w 266538"/>
                <a:gd name="connsiteY8" fmla="*/ 680121 h 824866"/>
                <a:gd name="connsiteX9" fmla="*/ 9651 w 266538"/>
                <a:gd name="connsiteY9" fmla="*/ 665351 h 824866"/>
                <a:gd name="connsiteX10" fmla="*/ 20142 w 266538"/>
                <a:gd name="connsiteY10" fmla="*/ 661902 h 824866"/>
                <a:gd name="connsiteX11" fmla="*/ 14960 w 266538"/>
                <a:gd name="connsiteY11" fmla="*/ 661902 h 824866"/>
                <a:gd name="connsiteX12" fmla="*/ 15042 w 266538"/>
                <a:gd name="connsiteY12" fmla="*/ 661875 h 824866"/>
                <a:gd name="connsiteX13" fmla="*/ 54584 w 266538"/>
                <a:gd name="connsiteY13" fmla="*/ 621853 h 824866"/>
                <a:gd name="connsiteX14" fmla="*/ 86850 w 266538"/>
                <a:gd name="connsiteY14" fmla="*/ 564748 h 824866"/>
                <a:gd name="connsiteX15" fmla="*/ 86851 w 266538"/>
                <a:gd name="connsiteY15" fmla="*/ 564748 h 824866"/>
                <a:gd name="connsiteX16" fmla="*/ 90366 w 266538"/>
                <a:gd name="connsiteY16" fmla="*/ 558525 h 824866"/>
                <a:gd name="connsiteX17" fmla="*/ 178959 w 266538"/>
                <a:gd name="connsiteY17" fmla="*/ 127391 h 824866"/>
                <a:gd name="connsiteX18" fmla="*/ 182898 w 266538"/>
                <a:gd name="connsiteY18" fmla="*/ 0 h 824866"/>
                <a:gd name="connsiteX0" fmla="*/ 182898 w 266538"/>
                <a:gd name="connsiteY0" fmla="*/ 0 h 824866"/>
                <a:gd name="connsiteX1" fmla="*/ 266538 w 266538"/>
                <a:gd name="connsiteY1" fmla="*/ 0 h 824866"/>
                <a:gd name="connsiteX2" fmla="*/ 266538 w 266538"/>
                <a:gd name="connsiteY2" fmla="*/ 539094 h 824866"/>
                <a:gd name="connsiteX3" fmla="*/ 266538 w 266538"/>
                <a:gd name="connsiteY3" fmla="*/ 539095 h 824866"/>
                <a:gd name="connsiteX4" fmla="*/ 266538 w 266538"/>
                <a:gd name="connsiteY4" fmla="*/ 637207 h 824866"/>
                <a:gd name="connsiteX5" fmla="*/ 104451 w 266538"/>
                <a:gd name="connsiteY5" fmla="*/ 682341 h 824866"/>
                <a:gd name="connsiteX6" fmla="*/ 11788 w 266538"/>
                <a:gd name="connsiteY6" fmla="*/ 824866 h 824866"/>
                <a:gd name="connsiteX7" fmla="*/ 295 w 266538"/>
                <a:gd name="connsiteY7" fmla="*/ 718470 h 824866"/>
                <a:gd name="connsiteX8" fmla="*/ 4575 w 266538"/>
                <a:gd name="connsiteY8" fmla="*/ 680121 h 824866"/>
                <a:gd name="connsiteX9" fmla="*/ 9651 w 266538"/>
                <a:gd name="connsiteY9" fmla="*/ 665351 h 824866"/>
                <a:gd name="connsiteX10" fmla="*/ 20142 w 266538"/>
                <a:gd name="connsiteY10" fmla="*/ 661902 h 824866"/>
                <a:gd name="connsiteX11" fmla="*/ 14960 w 266538"/>
                <a:gd name="connsiteY11" fmla="*/ 661902 h 824866"/>
                <a:gd name="connsiteX12" fmla="*/ 15042 w 266538"/>
                <a:gd name="connsiteY12" fmla="*/ 661875 h 824866"/>
                <a:gd name="connsiteX13" fmla="*/ 54584 w 266538"/>
                <a:gd name="connsiteY13" fmla="*/ 621853 h 824866"/>
                <a:gd name="connsiteX14" fmla="*/ 86850 w 266538"/>
                <a:gd name="connsiteY14" fmla="*/ 564748 h 824866"/>
                <a:gd name="connsiteX15" fmla="*/ 86851 w 266538"/>
                <a:gd name="connsiteY15" fmla="*/ 564748 h 824866"/>
                <a:gd name="connsiteX16" fmla="*/ 90366 w 266538"/>
                <a:gd name="connsiteY16" fmla="*/ 558525 h 824866"/>
                <a:gd name="connsiteX17" fmla="*/ 178959 w 266538"/>
                <a:gd name="connsiteY17" fmla="*/ 127391 h 824866"/>
                <a:gd name="connsiteX18" fmla="*/ 182898 w 266538"/>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84041 w 267681"/>
                <a:gd name="connsiteY0" fmla="*/ 0 h 824866"/>
                <a:gd name="connsiteX1" fmla="*/ 267681 w 267681"/>
                <a:gd name="connsiteY1" fmla="*/ 0 h 824866"/>
                <a:gd name="connsiteX2" fmla="*/ 267681 w 267681"/>
                <a:gd name="connsiteY2" fmla="*/ 539094 h 824866"/>
                <a:gd name="connsiteX3" fmla="*/ 267681 w 267681"/>
                <a:gd name="connsiteY3" fmla="*/ 539095 h 824866"/>
                <a:gd name="connsiteX4" fmla="*/ 267681 w 267681"/>
                <a:gd name="connsiteY4" fmla="*/ 637207 h 824866"/>
                <a:gd name="connsiteX5" fmla="*/ 105594 w 267681"/>
                <a:gd name="connsiteY5" fmla="*/ 682341 h 824866"/>
                <a:gd name="connsiteX6" fmla="*/ 30076 w 267681"/>
                <a:gd name="connsiteY6" fmla="*/ 824866 h 824866"/>
                <a:gd name="connsiteX7" fmla="*/ 1438 w 267681"/>
                <a:gd name="connsiteY7" fmla="*/ 718470 h 824866"/>
                <a:gd name="connsiteX8" fmla="*/ 5718 w 267681"/>
                <a:gd name="connsiteY8" fmla="*/ 680121 h 824866"/>
                <a:gd name="connsiteX9" fmla="*/ 10794 w 267681"/>
                <a:gd name="connsiteY9" fmla="*/ 665351 h 824866"/>
                <a:gd name="connsiteX10" fmla="*/ 21285 w 267681"/>
                <a:gd name="connsiteY10" fmla="*/ 661902 h 824866"/>
                <a:gd name="connsiteX11" fmla="*/ 16103 w 267681"/>
                <a:gd name="connsiteY11" fmla="*/ 661902 h 824866"/>
                <a:gd name="connsiteX12" fmla="*/ 16185 w 267681"/>
                <a:gd name="connsiteY12" fmla="*/ 661875 h 824866"/>
                <a:gd name="connsiteX13" fmla="*/ 55727 w 267681"/>
                <a:gd name="connsiteY13" fmla="*/ 621853 h 824866"/>
                <a:gd name="connsiteX14" fmla="*/ 87993 w 267681"/>
                <a:gd name="connsiteY14" fmla="*/ 564748 h 824866"/>
                <a:gd name="connsiteX15" fmla="*/ 87994 w 267681"/>
                <a:gd name="connsiteY15" fmla="*/ 564748 h 824866"/>
                <a:gd name="connsiteX16" fmla="*/ 91509 w 267681"/>
                <a:gd name="connsiteY16" fmla="*/ 558525 h 824866"/>
                <a:gd name="connsiteX17" fmla="*/ 180102 w 267681"/>
                <a:gd name="connsiteY17" fmla="*/ 127391 h 824866"/>
                <a:gd name="connsiteX18" fmla="*/ 184041 w 267681"/>
                <a:gd name="connsiteY18" fmla="*/ 0 h 824866"/>
                <a:gd name="connsiteX0" fmla="*/ 178323 w 261963"/>
                <a:gd name="connsiteY0" fmla="*/ 0 h 824866"/>
                <a:gd name="connsiteX1" fmla="*/ 261963 w 261963"/>
                <a:gd name="connsiteY1" fmla="*/ 0 h 824866"/>
                <a:gd name="connsiteX2" fmla="*/ 261963 w 261963"/>
                <a:gd name="connsiteY2" fmla="*/ 539094 h 824866"/>
                <a:gd name="connsiteX3" fmla="*/ 261963 w 261963"/>
                <a:gd name="connsiteY3" fmla="*/ 539095 h 824866"/>
                <a:gd name="connsiteX4" fmla="*/ 261963 w 261963"/>
                <a:gd name="connsiteY4" fmla="*/ 637207 h 824866"/>
                <a:gd name="connsiteX5" fmla="*/ 99876 w 261963"/>
                <a:gd name="connsiteY5" fmla="*/ 682341 h 824866"/>
                <a:gd name="connsiteX6" fmla="*/ 24358 w 261963"/>
                <a:gd name="connsiteY6" fmla="*/ 824866 h 824866"/>
                <a:gd name="connsiteX7" fmla="*/ 0 w 261963"/>
                <a:gd name="connsiteY7" fmla="*/ 680121 h 824866"/>
                <a:gd name="connsiteX8" fmla="*/ 5076 w 261963"/>
                <a:gd name="connsiteY8" fmla="*/ 665351 h 824866"/>
                <a:gd name="connsiteX9" fmla="*/ 15567 w 261963"/>
                <a:gd name="connsiteY9" fmla="*/ 661902 h 824866"/>
                <a:gd name="connsiteX10" fmla="*/ 10385 w 261963"/>
                <a:gd name="connsiteY10" fmla="*/ 661902 h 824866"/>
                <a:gd name="connsiteX11" fmla="*/ 10467 w 261963"/>
                <a:gd name="connsiteY11" fmla="*/ 661875 h 824866"/>
                <a:gd name="connsiteX12" fmla="*/ 50009 w 261963"/>
                <a:gd name="connsiteY12" fmla="*/ 621853 h 824866"/>
                <a:gd name="connsiteX13" fmla="*/ 82275 w 261963"/>
                <a:gd name="connsiteY13" fmla="*/ 564748 h 824866"/>
                <a:gd name="connsiteX14" fmla="*/ 82276 w 261963"/>
                <a:gd name="connsiteY14" fmla="*/ 564748 h 824866"/>
                <a:gd name="connsiteX15" fmla="*/ 85791 w 261963"/>
                <a:gd name="connsiteY15" fmla="*/ 558525 h 824866"/>
                <a:gd name="connsiteX16" fmla="*/ 174384 w 261963"/>
                <a:gd name="connsiteY16" fmla="*/ 127391 h 824866"/>
                <a:gd name="connsiteX17" fmla="*/ 178323 w 261963"/>
                <a:gd name="connsiteY17" fmla="*/ 0 h 824866"/>
                <a:gd name="connsiteX0" fmla="*/ 178323 w 261963"/>
                <a:gd name="connsiteY0" fmla="*/ 0 h 824866"/>
                <a:gd name="connsiteX1" fmla="*/ 261963 w 261963"/>
                <a:gd name="connsiteY1" fmla="*/ 0 h 824866"/>
                <a:gd name="connsiteX2" fmla="*/ 261963 w 261963"/>
                <a:gd name="connsiteY2" fmla="*/ 539094 h 824866"/>
                <a:gd name="connsiteX3" fmla="*/ 261963 w 261963"/>
                <a:gd name="connsiteY3" fmla="*/ 539095 h 824866"/>
                <a:gd name="connsiteX4" fmla="*/ 261963 w 261963"/>
                <a:gd name="connsiteY4" fmla="*/ 637207 h 824866"/>
                <a:gd name="connsiteX5" fmla="*/ 99876 w 261963"/>
                <a:gd name="connsiteY5" fmla="*/ 682341 h 824866"/>
                <a:gd name="connsiteX6" fmla="*/ 24358 w 261963"/>
                <a:gd name="connsiteY6" fmla="*/ 824866 h 824866"/>
                <a:gd name="connsiteX7" fmla="*/ 0 w 261963"/>
                <a:gd name="connsiteY7" fmla="*/ 680121 h 824866"/>
                <a:gd name="connsiteX8" fmla="*/ 5076 w 261963"/>
                <a:gd name="connsiteY8" fmla="*/ 665351 h 824866"/>
                <a:gd name="connsiteX9" fmla="*/ 15567 w 261963"/>
                <a:gd name="connsiteY9" fmla="*/ 661902 h 824866"/>
                <a:gd name="connsiteX10" fmla="*/ 10385 w 261963"/>
                <a:gd name="connsiteY10" fmla="*/ 661902 h 824866"/>
                <a:gd name="connsiteX11" fmla="*/ 10467 w 261963"/>
                <a:gd name="connsiteY11" fmla="*/ 661875 h 824866"/>
                <a:gd name="connsiteX12" fmla="*/ 50009 w 261963"/>
                <a:gd name="connsiteY12" fmla="*/ 621853 h 824866"/>
                <a:gd name="connsiteX13" fmla="*/ 82275 w 261963"/>
                <a:gd name="connsiteY13" fmla="*/ 564748 h 824866"/>
                <a:gd name="connsiteX14" fmla="*/ 82276 w 261963"/>
                <a:gd name="connsiteY14" fmla="*/ 564748 h 824866"/>
                <a:gd name="connsiteX15" fmla="*/ 85791 w 261963"/>
                <a:gd name="connsiteY15" fmla="*/ 558525 h 824866"/>
                <a:gd name="connsiteX16" fmla="*/ 174384 w 261963"/>
                <a:gd name="connsiteY16" fmla="*/ 127391 h 824866"/>
                <a:gd name="connsiteX17" fmla="*/ 178323 w 261963"/>
                <a:gd name="connsiteY17"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35150 w 286728"/>
                <a:gd name="connsiteY10" fmla="*/ 661902 h 824866"/>
                <a:gd name="connsiteX11" fmla="*/ 35232 w 286728"/>
                <a:gd name="connsiteY11" fmla="*/ 661875 h 824866"/>
                <a:gd name="connsiteX12" fmla="*/ 74774 w 286728"/>
                <a:gd name="connsiteY12" fmla="*/ 621853 h 824866"/>
                <a:gd name="connsiteX13" fmla="*/ 107040 w 286728"/>
                <a:gd name="connsiteY13" fmla="*/ 564748 h 824866"/>
                <a:gd name="connsiteX14" fmla="*/ 107041 w 286728"/>
                <a:gd name="connsiteY14" fmla="*/ 564748 h 824866"/>
                <a:gd name="connsiteX15" fmla="*/ 110556 w 286728"/>
                <a:gd name="connsiteY15" fmla="*/ 558525 h 824866"/>
                <a:gd name="connsiteX16" fmla="*/ 199149 w 286728"/>
                <a:gd name="connsiteY16" fmla="*/ 127391 h 824866"/>
                <a:gd name="connsiteX17" fmla="*/ 203088 w 286728"/>
                <a:gd name="connsiteY17"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35150 w 286728"/>
                <a:gd name="connsiteY10" fmla="*/ 661902 h 824866"/>
                <a:gd name="connsiteX11" fmla="*/ 74774 w 286728"/>
                <a:gd name="connsiteY11" fmla="*/ 621853 h 824866"/>
                <a:gd name="connsiteX12" fmla="*/ 107040 w 286728"/>
                <a:gd name="connsiteY12" fmla="*/ 564748 h 824866"/>
                <a:gd name="connsiteX13" fmla="*/ 107041 w 286728"/>
                <a:gd name="connsiteY13" fmla="*/ 564748 h 824866"/>
                <a:gd name="connsiteX14" fmla="*/ 110556 w 286728"/>
                <a:gd name="connsiteY14" fmla="*/ 558525 h 824866"/>
                <a:gd name="connsiteX15" fmla="*/ 199149 w 286728"/>
                <a:gd name="connsiteY15" fmla="*/ 127391 h 824866"/>
                <a:gd name="connsiteX16" fmla="*/ 203088 w 286728"/>
                <a:gd name="connsiteY16"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40332 w 286728"/>
                <a:gd name="connsiteY9" fmla="*/ 661902 h 824866"/>
                <a:gd name="connsiteX10" fmla="*/ 74774 w 286728"/>
                <a:gd name="connsiteY10" fmla="*/ 621853 h 824866"/>
                <a:gd name="connsiteX11" fmla="*/ 107040 w 286728"/>
                <a:gd name="connsiteY11" fmla="*/ 564748 h 824866"/>
                <a:gd name="connsiteX12" fmla="*/ 107041 w 286728"/>
                <a:gd name="connsiteY12" fmla="*/ 564748 h 824866"/>
                <a:gd name="connsiteX13" fmla="*/ 110556 w 286728"/>
                <a:gd name="connsiteY13" fmla="*/ 558525 h 824866"/>
                <a:gd name="connsiteX14" fmla="*/ 199149 w 286728"/>
                <a:gd name="connsiteY14" fmla="*/ 127391 h 824866"/>
                <a:gd name="connsiteX15" fmla="*/ 203088 w 286728"/>
                <a:gd name="connsiteY15"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29841 w 286728"/>
                <a:gd name="connsiteY8" fmla="*/ 665351 h 824866"/>
                <a:gd name="connsiteX9" fmla="*/ 74774 w 286728"/>
                <a:gd name="connsiteY9" fmla="*/ 621853 h 824866"/>
                <a:gd name="connsiteX10" fmla="*/ 107040 w 286728"/>
                <a:gd name="connsiteY10" fmla="*/ 564748 h 824866"/>
                <a:gd name="connsiteX11" fmla="*/ 107041 w 286728"/>
                <a:gd name="connsiteY11" fmla="*/ 564748 h 824866"/>
                <a:gd name="connsiteX12" fmla="*/ 110556 w 286728"/>
                <a:gd name="connsiteY12" fmla="*/ 558525 h 824866"/>
                <a:gd name="connsiteX13" fmla="*/ 199149 w 286728"/>
                <a:gd name="connsiteY13" fmla="*/ 127391 h 824866"/>
                <a:gd name="connsiteX14" fmla="*/ 203088 w 286728"/>
                <a:gd name="connsiteY14" fmla="*/ 0 h 824866"/>
                <a:gd name="connsiteX0" fmla="*/ 203088 w 286728"/>
                <a:gd name="connsiteY0" fmla="*/ 0 h 824866"/>
                <a:gd name="connsiteX1" fmla="*/ 286728 w 286728"/>
                <a:gd name="connsiteY1" fmla="*/ 0 h 824866"/>
                <a:gd name="connsiteX2" fmla="*/ 286728 w 286728"/>
                <a:gd name="connsiteY2" fmla="*/ 539094 h 824866"/>
                <a:gd name="connsiteX3" fmla="*/ 286728 w 286728"/>
                <a:gd name="connsiteY3" fmla="*/ 539095 h 824866"/>
                <a:gd name="connsiteX4" fmla="*/ 286728 w 286728"/>
                <a:gd name="connsiteY4" fmla="*/ 637207 h 824866"/>
                <a:gd name="connsiteX5" fmla="*/ 124641 w 286728"/>
                <a:gd name="connsiteY5" fmla="*/ 682341 h 824866"/>
                <a:gd name="connsiteX6" fmla="*/ 49123 w 286728"/>
                <a:gd name="connsiteY6" fmla="*/ 824866 h 824866"/>
                <a:gd name="connsiteX7" fmla="*/ 0 w 286728"/>
                <a:gd name="connsiteY7" fmla="*/ 718221 h 824866"/>
                <a:gd name="connsiteX8" fmla="*/ 74774 w 286728"/>
                <a:gd name="connsiteY8" fmla="*/ 621853 h 824866"/>
                <a:gd name="connsiteX9" fmla="*/ 107040 w 286728"/>
                <a:gd name="connsiteY9" fmla="*/ 564748 h 824866"/>
                <a:gd name="connsiteX10" fmla="*/ 107041 w 286728"/>
                <a:gd name="connsiteY10" fmla="*/ 564748 h 824866"/>
                <a:gd name="connsiteX11" fmla="*/ 110556 w 286728"/>
                <a:gd name="connsiteY11" fmla="*/ 558525 h 824866"/>
                <a:gd name="connsiteX12" fmla="*/ 199149 w 286728"/>
                <a:gd name="connsiteY12" fmla="*/ 127391 h 824866"/>
                <a:gd name="connsiteX13" fmla="*/ 203088 w 286728"/>
                <a:gd name="connsiteY13" fmla="*/ 0 h 824866"/>
                <a:gd name="connsiteX0" fmla="*/ 203431 w 287071"/>
                <a:gd name="connsiteY0" fmla="*/ 0 h 824866"/>
                <a:gd name="connsiteX1" fmla="*/ 287071 w 287071"/>
                <a:gd name="connsiteY1" fmla="*/ 0 h 824866"/>
                <a:gd name="connsiteX2" fmla="*/ 287071 w 287071"/>
                <a:gd name="connsiteY2" fmla="*/ 539094 h 824866"/>
                <a:gd name="connsiteX3" fmla="*/ 287071 w 287071"/>
                <a:gd name="connsiteY3" fmla="*/ 539095 h 824866"/>
                <a:gd name="connsiteX4" fmla="*/ 287071 w 287071"/>
                <a:gd name="connsiteY4" fmla="*/ 637207 h 824866"/>
                <a:gd name="connsiteX5" fmla="*/ 124984 w 287071"/>
                <a:gd name="connsiteY5" fmla="*/ 682341 h 824866"/>
                <a:gd name="connsiteX6" fmla="*/ 49466 w 287071"/>
                <a:gd name="connsiteY6" fmla="*/ 824866 h 824866"/>
                <a:gd name="connsiteX7" fmla="*/ 343 w 287071"/>
                <a:gd name="connsiteY7" fmla="*/ 718221 h 824866"/>
                <a:gd name="connsiteX8" fmla="*/ 75117 w 287071"/>
                <a:gd name="connsiteY8" fmla="*/ 621853 h 824866"/>
                <a:gd name="connsiteX9" fmla="*/ 107383 w 287071"/>
                <a:gd name="connsiteY9" fmla="*/ 564748 h 824866"/>
                <a:gd name="connsiteX10" fmla="*/ 107384 w 287071"/>
                <a:gd name="connsiteY10" fmla="*/ 564748 h 824866"/>
                <a:gd name="connsiteX11" fmla="*/ 110899 w 287071"/>
                <a:gd name="connsiteY11" fmla="*/ 558525 h 824866"/>
                <a:gd name="connsiteX12" fmla="*/ 199492 w 287071"/>
                <a:gd name="connsiteY12" fmla="*/ 127391 h 824866"/>
                <a:gd name="connsiteX13" fmla="*/ 203431 w 287071"/>
                <a:gd name="connsiteY13" fmla="*/ 0 h 824866"/>
                <a:gd name="connsiteX0" fmla="*/ 203093 w 286733"/>
                <a:gd name="connsiteY0" fmla="*/ 0 h 824866"/>
                <a:gd name="connsiteX1" fmla="*/ 286733 w 286733"/>
                <a:gd name="connsiteY1" fmla="*/ 0 h 824866"/>
                <a:gd name="connsiteX2" fmla="*/ 286733 w 286733"/>
                <a:gd name="connsiteY2" fmla="*/ 539094 h 824866"/>
                <a:gd name="connsiteX3" fmla="*/ 286733 w 286733"/>
                <a:gd name="connsiteY3" fmla="*/ 539095 h 824866"/>
                <a:gd name="connsiteX4" fmla="*/ 286733 w 286733"/>
                <a:gd name="connsiteY4" fmla="*/ 637207 h 824866"/>
                <a:gd name="connsiteX5" fmla="*/ 124646 w 286733"/>
                <a:gd name="connsiteY5" fmla="*/ 682341 h 824866"/>
                <a:gd name="connsiteX6" fmla="*/ 49128 w 286733"/>
                <a:gd name="connsiteY6" fmla="*/ 824866 h 824866"/>
                <a:gd name="connsiteX7" fmla="*/ 5 w 286733"/>
                <a:gd name="connsiteY7" fmla="*/ 718221 h 824866"/>
                <a:gd name="connsiteX8" fmla="*/ 74779 w 286733"/>
                <a:gd name="connsiteY8" fmla="*/ 621853 h 824866"/>
                <a:gd name="connsiteX9" fmla="*/ 107045 w 286733"/>
                <a:gd name="connsiteY9" fmla="*/ 564748 h 824866"/>
                <a:gd name="connsiteX10" fmla="*/ 107046 w 286733"/>
                <a:gd name="connsiteY10" fmla="*/ 564748 h 824866"/>
                <a:gd name="connsiteX11" fmla="*/ 110561 w 286733"/>
                <a:gd name="connsiteY11" fmla="*/ 558525 h 824866"/>
                <a:gd name="connsiteX12" fmla="*/ 199154 w 286733"/>
                <a:gd name="connsiteY12" fmla="*/ 127391 h 824866"/>
                <a:gd name="connsiteX13" fmla="*/ 203093 w 286733"/>
                <a:gd name="connsiteY13"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99134 w 275306"/>
                <a:gd name="connsiteY11" fmla="*/ 558525 h 824866"/>
                <a:gd name="connsiteX12" fmla="*/ 187727 w 275306"/>
                <a:gd name="connsiteY12" fmla="*/ 127391 h 824866"/>
                <a:gd name="connsiteX13" fmla="*/ 191666 w 275306"/>
                <a:gd name="connsiteY13"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95619 w 275306"/>
                <a:gd name="connsiteY10" fmla="*/ 56474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95618 w 275306"/>
                <a:gd name="connsiteY9" fmla="*/ 564748 h 824866"/>
                <a:gd name="connsiteX10" fmla="*/ 131814 w 275306"/>
                <a:gd name="connsiteY10" fmla="*/ 480928 h 824866"/>
                <a:gd name="connsiteX11" fmla="*/ 187727 w 275306"/>
                <a:gd name="connsiteY11" fmla="*/ 127391 h 824866"/>
                <a:gd name="connsiteX12" fmla="*/ 191666 w 275306"/>
                <a:gd name="connsiteY12"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131814 w 275306"/>
                <a:gd name="connsiteY9" fmla="*/ 480928 h 824866"/>
                <a:gd name="connsiteX10" fmla="*/ 187727 w 275306"/>
                <a:gd name="connsiteY10" fmla="*/ 127391 h 824866"/>
                <a:gd name="connsiteX11" fmla="*/ 191666 w 275306"/>
                <a:gd name="connsiteY11" fmla="*/ 0 h 824866"/>
                <a:gd name="connsiteX0" fmla="*/ 191666 w 275306"/>
                <a:gd name="connsiteY0" fmla="*/ 0 h 824866"/>
                <a:gd name="connsiteX1" fmla="*/ 275306 w 275306"/>
                <a:gd name="connsiteY1" fmla="*/ 0 h 824866"/>
                <a:gd name="connsiteX2" fmla="*/ 275306 w 275306"/>
                <a:gd name="connsiteY2" fmla="*/ 539094 h 824866"/>
                <a:gd name="connsiteX3" fmla="*/ 275306 w 275306"/>
                <a:gd name="connsiteY3" fmla="*/ 539095 h 824866"/>
                <a:gd name="connsiteX4" fmla="*/ 275306 w 275306"/>
                <a:gd name="connsiteY4" fmla="*/ 637207 h 824866"/>
                <a:gd name="connsiteX5" fmla="*/ 113219 w 275306"/>
                <a:gd name="connsiteY5" fmla="*/ 682341 h 824866"/>
                <a:gd name="connsiteX6" fmla="*/ 37701 w 275306"/>
                <a:gd name="connsiteY6" fmla="*/ 824866 h 824866"/>
                <a:gd name="connsiteX7" fmla="*/ 8 w 275306"/>
                <a:gd name="connsiteY7" fmla="*/ 716316 h 824866"/>
                <a:gd name="connsiteX8" fmla="*/ 63352 w 275306"/>
                <a:gd name="connsiteY8" fmla="*/ 621853 h 824866"/>
                <a:gd name="connsiteX9" fmla="*/ 131814 w 275306"/>
                <a:gd name="connsiteY9" fmla="*/ 480928 h 824866"/>
                <a:gd name="connsiteX10" fmla="*/ 187727 w 275306"/>
                <a:gd name="connsiteY10" fmla="*/ 127391 h 824866"/>
                <a:gd name="connsiteX11" fmla="*/ 191666 w 275306"/>
                <a:gd name="connsiteY11" fmla="*/ 0 h 824866"/>
                <a:gd name="connsiteX0" fmla="*/ 195469 w 279109"/>
                <a:gd name="connsiteY0" fmla="*/ 0 h 824866"/>
                <a:gd name="connsiteX1" fmla="*/ 279109 w 279109"/>
                <a:gd name="connsiteY1" fmla="*/ 0 h 824866"/>
                <a:gd name="connsiteX2" fmla="*/ 279109 w 279109"/>
                <a:gd name="connsiteY2" fmla="*/ 539094 h 824866"/>
                <a:gd name="connsiteX3" fmla="*/ 279109 w 279109"/>
                <a:gd name="connsiteY3" fmla="*/ 539095 h 824866"/>
                <a:gd name="connsiteX4" fmla="*/ 279109 w 279109"/>
                <a:gd name="connsiteY4" fmla="*/ 637207 h 824866"/>
                <a:gd name="connsiteX5" fmla="*/ 117022 w 279109"/>
                <a:gd name="connsiteY5" fmla="*/ 682341 h 824866"/>
                <a:gd name="connsiteX6" fmla="*/ 41504 w 279109"/>
                <a:gd name="connsiteY6" fmla="*/ 824866 h 824866"/>
                <a:gd name="connsiteX7" fmla="*/ 3811 w 279109"/>
                <a:gd name="connsiteY7" fmla="*/ 716316 h 824866"/>
                <a:gd name="connsiteX8" fmla="*/ 135617 w 279109"/>
                <a:gd name="connsiteY8" fmla="*/ 480928 h 824866"/>
                <a:gd name="connsiteX9" fmla="*/ 191530 w 279109"/>
                <a:gd name="connsiteY9" fmla="*/ 127391 h 824866"/>
                <a:gd name="connsiteX10" fmla="*/ 195469 w 279109"/>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5248 w 278888"/>
                <a:gd name="connsiteY0" fmla="*/ 0 h 824866"/>
                <a:gd name="connsiteX1" fmla="*/ 278888 w 278888"/>
                <a:gd name="connsiteY1" fmla="*/ 0 h 824866"/>
                <a:gd name="connsiteX2" fmla="*/ 278888 w 278888"/>
                <a:gd name="connsiteY2" fmla="*/ 539094 h 824866"/>
                <a:gd name="connsiteX3" fmla="*/ 278888 w 278888"/>
                <a:gd name="connsiteY3" fmla="*/ 539095 h 824866"/>
                <a:gd name="connsiteX4" fmla="*/ 278888 w 278888"/>
                <a:gd name="connsiteY4" fmla="*/ 637207 h 824866"/>
                <a:gd name="connsiteX5" fmla="*/ 116801 w 278888"/>
                <a:gd name="connsiteY5" fmla="*/ 682341 h 824866"/>
                <a:gd name="connsiteX6" fmla="*/ 41283 w 278888"/>
                <a:gd name="connsiteY6" fmla="*/ 824866 h 824866"/>
                <a:gd name="connsiteX7" fmla="*/ 3590 w 278888"/>
                <a:gd name="connsiteY7" fmla="*/ 716316 h 824866"/>
                <a:gd name="connsiteX8" fmla="*/ 131586 w 278888"/>
                <a:gd name="connsiteY8" fmla="*/ 534268 h 824866"/>
                <a:gd name="connsiteX9" fmla="*/ 191309 w 278888"/>
                <a:gd name="connsiteY9" fmla="*/ 127391 h 824866"/>
                <a:gd name="connsiteX10" fmla="*/ 195248 w 278888"/>
                <a:gd name="connsiteY10" fmla="*/ 0 h 824866"/>
                <a:gd name="connsiteX0" fmla="*/ 194601 w 278241"/>
                <a:gd name="connsiteY0" fmla="*/ 0 h 824866"/>
                <a:gd name="connsiteX1" fmla="*/ 278241 w 278241"/>
                <a:gd name="connsiteY1" fmla="*/ 0 h 824866"/>
                <a:gd name="connsiteX2" fmla="*/ 278241 w 278241"/>
                <a:gd name="connsiteY2" fmla="*/ 539094 h 824866"/>
                <a:gd name="connsiteX3" fmla="*/ 278241 w 278241"/>
                <a:gd name="connsiteY3" fmla="*/ 539095 h 824866"/>
                <a:gd name="connsiteX4" fmla="*/ 278241 w 278241"/>
                <a:gd name="connsiteY4" fmla="*/ 637207 h 824866"/>
                <a:gd name="connsiteX5" fmla="*/ 116154 w 278241"/>
                <a:gd name="connsiteY5" fmla="*/ 682341 h 824866"/>
                <a:gd name="connsiteX6" fmla="*/ 40636 w 278241"/>
                <a:gd name="connsiteY6" fmla="*/ 824866 h 824866"/>
                <a:gd name="connsiteX7" fmla="*/ 2943 w 278241"/>
                <a:gd name="connsiteY7" fmla="*/ 716316 h 824866"/>
                <a:gd name="connsiteX8" fmla="*/ 119509 w 278241"/>
                <a:gd name="connsiteY8" fmla="*/ 524743 h 824866"/>
                <a:gd name="connsiteX9" fmla="*/ 190662 w 278241"/>
                <a:gd name="connsiteY9" fmla="*/ 127391 h 824866"/>
                <a:gd name="connsiteX10" fmla="*/ 194601 w 278241"/>
                <a:gd name="connsiteY10" fmla="*/ 0 h 824866"/>
                <a:gd name="connsiteX0" fmla="*/ 194601 w 278241"/>
                <a:gd name="connsiteY0" fmla="*/ 0 h 824866"/>
                <a:gd name="connsiteX1" fmla="*/ 278241 w 278241"/>
                <a:gd name="connsiteY1" fmla="*/ 0 h 824866"/>
                <a:gd name="connsiteX2" fmla="*/ 278241 w 278241"/>
                <a:gd name="connsiteY2" fmla="*/ 539094 h 824866"/>
                <a:gd name="connsiteX3" fmla="*/ 278241 w 278241"/>
                <a:gd name="connsiteY3" fmla="*/ 539095 h 824866"/>
                <a:gd name="connsiteX4" fmla="*/ 278241 w 278241"/>
                <a:gd name="connsiteY4" fmla="*/ 637207 h 824866"/>
                <a:gd name="connsiteX5" fmla="*/ 116154 w 278241"/>
                <a:gd name="connsiteY5" fmla="*/ 682341 h 824866"/>
                <a:gd name="connsiteX6" fmla="*/ 40636 w 278241"/>
                <a:gd name="connsiteY6" fmla="*/ 824866 h 824866"/>
                <a:gd name="connsiteX7" fmla="*/ 2943 w 278241"/>
                <a:gd name="connsiteY7" fmla="*/ 716316 h 824866"/>
                <a:gd name="connsiteX8" fmla="*/ 119509 w 278241"/>
                <a:gd name="connsiteY8" fmla="*/ 524743 h 824866"/>
                <a:gd name="connsiteX9" fmla="*/ 190662 w 278241"/>
                <a:gd name="connsiteY9" fmla="*/ 127391 h 824866"/>
                <a:gd name="connsiteX10" fmla="*/ 194601 w 278241"/>
                <a:gd name="connsiteY10" fmla="*/ 0 h 824866"/>
                <a:gd name="connsiteX0" fmla="*/ 192401 w 276041"/>
                <a:gd name="connsiteY0" fmla="*/ 0 h 824866"/>
                <a:gd name="connsiteX1" fmla="*/ 276041 w 276041"/>
                <a:gd name="connsiteY1" fmla="*/ 0 h 824866"/>
                <a:gd name="connsiteX2" fmla="*/ 276041 w 276041"/>
                <a:gd name="connsiteY2" fmla="*/ 539094 h 824866"/>
                <a:gd name="connsiteX3" fmla="*/ 276041 w 276041"/>
                <a:gd name="connsiteY3" fmla="*/ 539095 h 824866"/>
                <a:gd name="connsiteX4" fmla="*/ 276041 w 276041"/>
                <a:gd name="connsiteY4" fmla="*/ 637207 h 824866"/>
                <a:gd name="connsiteX5" fmla="*/ 113954 w 276041"/>
                <a:gd name="connsiteY5" fmla="*/ 682341 h 824866"/>
                <a:gd name="connsiteX6" fmla="*/ 38436 w 276041"/>
                <a:gd name="connsiteY6" fmla="*/ 824866 h 824866"/>
                <a:gd name="connsiteX7" fmla="*/ 743 w 276041"/>
                <a:gd name="connsiteY7" fmla="*/ 716316 h 824866"/>
                <a:gd name="connsiteX8" fmla="*/ 117309 w 276041"/>
                <a:gd name="connsiteY8" fmla="*/ 524743 h 824866"/>
                <a:gd name="connsiteX9" fmla="*/ 188462 w 276041"/>
                <a:gd name="connsiteY9" fmla="*/ 127391 h 824866"/>
                <a:gd name="connsiteX10" fmla="*/ 192401 w 276041"/>
                <a:gd name="connsiteY10" fmla="*/ 0 h 8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041" h="824866">
                  <a:moveTo>
                    <a:pt x="192401" y="0"/>
                  </a:moveTo>
                  <a:lnTo>
                    <a:pt x="276041" y="0"/>
                  </a:lnTo>
                  <a:lnTo>
                    <a:pt x="276041" y="539094"/>
                  </a:lnTo>
                  <a:lnTo>
                    <a:pt x="276041" y="539095"/>
                  </a:lnTo>
                  <a:lnTo>
                    <a:pt x="276041" y="637207"/>
                  </a:lnTo>
                  <a:cubicBezTo>
                    <a:pt x="219181" y="636316"/>
                    <a:pt x="153555" y="651065"/>
                    <a:pt x="113954" y="682341"/>
                  </a:cubicBezTo>
                  <a:cubicBezTo>
                    <a:pt x="74353" y="713618"/>
                    <a:pt x="56942" y="750700"/>
                    <a:pt x="38436" y="824866"/>
                  </a:cubicBezTo>
                  <a:cubicBezTo>
                    <a:pt x="21790" y="824496"/>
                    <a:pt x="-4783" y="789196"/>
                    <a:pt x="743" y="716316"/>
                  </a:cubicBezTo>
                  <a:cubicBezTo>
                    <a:pt x="6269" y="643436"/>
                    <a:pt x="86718" y="605256"/>
                    <a:pt x="117309" y="524743"/>
                  </a:cubicBezTo>
                  <a:cubicBezTo>
                    <a:pt x="147900" y="444230"/>
                    <a:pt x="187149" y="169855"/>
                    <a:pt x="188462" y="127391"/>
                  </a:cubicBezTo>
                  <a:lnTo>
                    <a:pt x="192401" y="0"/>
                  </a:lnTo>
                  <a:close/>
                </a:path>
              </a:pathLst>
            </a:custGeom>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Freeform 123">
              <a:extLst>
                <a:ext uri="{FF2B5EF4-FFF2-40B4-BE49-F238E27FC236}">
                  <a16:creationId xmlns:a16="http://schemas.microsoft.com/office/drawing/2014/main" id="{A985D3A3-A15F-4D75-8461-653542F6662B}"/>
                </a:ext>
              </a:extLst>
            </p:cNvPr>
            <p:cNvSpPr/>
            <p:nvPr/>
          </p:nvSpPr>
          <p:spPr>
            <a:xfrm>
              <a:off x="6887070" y="3974546"/>
              <a:ext cx="513631" cy="560281"/>
            </a:xfrm>
            <a:custGeom>
              <a:avLst/>
              <a:gdLst>
                <a:gd name="connsiteX0" fmla="*/ 419202 w 513631"/>
                <a:gd name="connsiteY0" fmla="*/ 0 h 560281"/>
                <a:gd name="connsiteX1" fmla="*/ 420817 w 513631"/>
                <a:gd name="connsiteY1" fmla="*/ 8000 h 560281"/>
                <a:gd name="connsiteX2" fmla="*/ 505741 w 513631"/>
                <a:gd name="connsiteY2" fmla="*/ 64292 h 560281"/>
                <a:gd name="connsiteX3" fmla="*/ 513631 w 513631"/>
                <a:gd name="connsiteY3" fmla="*/ 62699 h 560281"/>
                <a:gd name="connsiteX4" fmla="*/ 502368 w 513631"/>
                <a:gd name="connsiteY4" fmla="*/ 71901 h 560281"/>
                <a:gd name="connsiteX5" fmla="*/ 458604 w 513631"/>
                <a:gd name="connsiteY5" fmla="*/ 101047 h 560281"/>
                <a:gd name="connsiteX6" fmla="*/ 440701 w 513631"/>
                <a:gd name="connsiteY6" fmla="*/ 109616 h 560281"/>
                <a:gd name="connsiteX7" fmla="*/ 430941 w 513631"/>
                <a:gd name="connsiteY7" fmla="*/ 138742 h 560281"/>
                <a:gd name="connsiteX8" fmla="*/ 277591 w 513631"/>
                <a:gd name="connsiteY8" fmla="*/ 361810 h 560281"/>
                <a:gd name="connsiteX9" fmla="*/ 7189 w 513631"/>
                <a:gd name="connsiteY9" fmla="*/ 555274 h 560281"/>
                <a:gd name="connsiteX10" fmla="*/ 165992 w 513631"/>
                <a:gd name="connsiteY10" fmla="*/ 263166 h 560281"/>
                <a:gd name="connsiteX11" fmla="*/ 368545 w 513631"/>
                <a:gd name="connsiteY11" fmla="*/ 83589 h 560281"/>
                <a:gd name="connsiteX12" fmla="*/ 386449 w 513631"/>
                <a:gd name="connsiteY12" fmla="*/ 75020 h 560281"/>
                <a:gd name="connsiteX13" fmla="*/ 396209 w 513631"/>
                <a:gd name="connsiteY13" fmla="*/ 45895 h 560281"/>
                <a:gd name="connsiteX14" fmla="*/ 419202 w 513631"/>
                <a:gd name="connsiteY14" fmla="*/ 0 h 56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631" h="560281">
                  <a:moveTo>
                    <a:pt x="419202" y="0"/>
                  </a:moveTo>
                  <a:lnTo>
                    <a:pt x="420817" y="8000"/>
                  </a:lnTo>
                  <a:cubicBezTo>
                    <a:pt x="434809" y="41081"/>
                    <a:pt x="467565" y="64292"/>
                    <a:pt x="505741" y="64292"/>
                  </a:cubicBezTo>
                  <a:lnTo>
                    <a:pt x="513631" y="62699"/>
                  </a:lnTo>
                  <a:lnTo>
                    <a:pt x="502368" y="71901"/>
                  </a:lnTo>
                  <a:cubicBezTo>
                    <a:pt x="486662" y="83620"/>
                    <a:pt x="471956" y="93419"/>
                    <a:pt x="458604" y="101047"/>
                  </a:cubicBezTo>
                  <a:lnTo>
                    <a:pt x="440701" y="109616"/>
                  </a:lnTo>
                  <a:lnTo>
                    <a:pt x="430941" y="138742"/>
                  </a:lnTo>
                  <a:cubicBezTo>
                    <a:pt x="407219" y="195492"/>
                    <a:pt x="351666" y="278005"/>
                    <a:pt x="277591" y="361810"/>
                  </a:cubicBezTo>
                  <a:cubicBezTo>
                    <a:pt x="159069" y="495897"/>
                    <a:pt x="38006" y="582514"/>
                    <a:pt x="7189" y="555274"/>
                  </a:cubicBezTo>
                  <a:cubicBezTo>
                    <a:pt x="-23628" y="528035"/>
                    <a:pt x="47470" y="397253"/>
                    <a:pt x="165992" y="263166"/>
                  </a:cubicBezTo>
                  <a:cubicBezTo>
                    <a:pt x="240068" y="179361"/>
                    <a:pt x="315137" y="114100"/>
                    <a:pt x="368545" y="83589"/>
                  </a:cubicBezTo>
                  <a:lnTo>
                    <a:pt x="386449" y="75020"/>
                  </a:lnTo>
                  <a:lnTo>
                    <a:pt x="396209" y="45895"/>
                  </a:lnTo>
                  <a:lnTo>
                    <a:pt x="419202" y="0"/>
                  </a:ln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Freeform 38">
              <a:extLst>
                <a:ext uri="{FF2B5EF4-FFF2-40B4-BE49-F238E27FC236}">
                  <a16:creationId xmlns:a16="http://schemas.microsoft.com/office/drawing/2014/main" id="{7DA068DB-51D3-4E9E-A43A-9972B29612B3}"/>
                </a:ext>
              </a:extLst>
            </p:cNvPr>
            <p:cNvSpPr/>
            <p:nvPr/>
          </p:nvSpPr>
          <p:spPr>
            <a:xfrm>
              <a:off x="4466498" y="2468096"/>
              <a:ext cx="443905" cy="570345"/>
            </a:xfrm>
            <a:custGeom>
              <a:avLst/>
              <a:gdLst>
                <a:gd name="connsiteX0" fmla="*/ 319508 w 443905"/>
                <a:gd name="connsiteY0" fmla="*/ 1289 h 570345"/>
                <a:gd name="connsiteX1" fmla="*/ 389380 w 443905"/>
                <a:gd name="connsiteY1" fmla="*/ 13597 h 570345"/>
                <a:gd name="connsiteX2" fmla="*/ 367657 w 443905"/>
                <a:gd name="connsiteY2" fmla="*/ 379354 h 570345"/>
                <a:gd name="connsiteX3" fmla="*/ 206593 w 443905"/>
                <a:gd name="connsiteY3" fmla="*/ 550234 h 570345"/>
                <a:gd name="connsiteX4" fmla="*/ 166288 w 443905"/>
                <a:gd name="connsiteY4" fmla="*/ 570345 h 570345"/>
                <a:gd name="connsiteX5" fmla="*/ 163716 w 443905"/>
                <a:gd name="connsiteY5" fmla="*/ 561624 h 570345"/>
                <a:gd name="connsiteX6" fmla="*/ 31017 w 443905"/>
                <a:gd name="connsiteY6" fmla="*/ 501414 h 570345"/>
                <a:gd name="connsiteX7" fmla="*/ 8870 w 443905"/>
                <a:gd name="connsiteY7" fmla="*/ 504475 h 570345"/>
                <a:gd name="connsiteX8" fmla="*/ 1655 w 443905"/>
                <a:gd name="connsiteY8" fmla="*/ 473073 h 570345"/>
                <a:gd name="connsiteX9" fmla="*/ 76249 w 443905"/>
                <a:gd name="connsiteY9" fmla="*/ 203856 h 570345"/>
                <a:gd name="connsiteX10" fmla="*/ 319508 w 443905"/>
                <a:gd name="connsiteY10" fmla="*/ 1289 h 5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905" h="570345">
                  <a:moveTo>
                    <a:pt x="319508" y="1289"/>
                  </a:moveTo>
                  <a:cubicBezTo>
                    <a:pt x="345412" y="-2281"/>
                    <a:pt x="369263" y="1481"/>
                    <a:pt x="389380" y="13597"/>
                  </a:cubicBezTo>
                  <a:cubicBezTo>
                    <a:pt x="469850" y="62059"/>
                    <a:pt x="460125" y="225814"/>
                    <a:pt x="367657" y="379354"/>
                  </a:cubicBezTo>
                  <a:cubicBezTo>
                    <a:pt x="321424" y="456124"/>
                    <a:pt x="263258" y="515804"/>
                    <a:pt x="206593" y="550234"/>
                  </a:cubicBezTo>
                  <a:lnTo>
                    <a:pt x="166288" y="570345"/>
                  </a:lnTo>
                  <a:lnTo>
                    <a:pt x="163716" y="561624"/>
                  </a:lnTo>
                  <a:cubicBezTo>
                    <a:pt x="141853" y="526241"/>
                    <a:pt x="90671" y="501414"/>
                    <a:pt x="31017" y="501414"/>
                  </a:cubicBezTo>
                  <a:lnTo>
                    <a:pt x="8870" y="504475"/>
                  </a:lnTo>
                  <a:lnTo>
                    <a:pt x="1655" y="473073"/>
                  </a:lnTo>
                  <a:cubicBezTo>
                    <a:pt x="-7014" y="399771"/>
                    <a:pt x="18457" y="299818"/>
                    <a:pt x="76249" y="203856"/>
                  </a:cubicBezTo>
                  <a:cubicBezTo>
                    <a:pt x="145599" y="88701"/>
                    <a:pt x="241796" y="11998"/>
                    <a:pt x="319508" y="1289"/>
                  </a:cubicBezTo>
                  <a:close/>
                </a:path>
              </a:pathLst>
            </a:custGeo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Freeform 115">
              <a:extLst>
                <a:ext uri="{FF2B5EF4-FFF2-40B4-BE49-F238E27FC236}">
                  <a16:creationId xmlns:a16="http://schemas.microsoft.com/office/drawing/2014/main" id="{23BD9695-402F-4615-B0E0-09D251B01EB0}"/>
                </a:ext>
              </a:extLst>
            </p:cNvPr>
            <p:cNvSpPr/>
            <p:nvPr/>
          </p:nvSpPr>
          <p:spPr>
            <a:xfrm>
              <a:off x="4358725" y="3901358"/>
              <a:ext cx="455384" cy="564402"/>
            </a:xfrm>
            <a:custGeom>
              <a:avLst/>
              <a:gdLst>
                <a:gd name="connsiteX0" fmla="*/ 277342 w 455384"/>
                <a:gd name="connsiteY0" fmla="*/ 0 h 564402"/>
                <a:gd name="connsiteX1" fmla="*/ 300073 w 455384"/>
                <a:gd name="connsiteY1" fmla="*/ 18103 h 564402"/>
                <a:gd name="connsiteX2" fmla="*/ 408383 w 455384"/>
                <a:gd name="connsiteY2" fmla="*/ 170546 h 564402"/>
                <a:gd name="connsiteX3" fmla="*/ 366217 w 455384"/>
                <a:gd name="connsiteY3" fmla="*/ 552745 h 564402"/>
                <a:gd name="connsiteX4" fmla="*/ 47002 w 455384"/>
                <a:gd name="connsiteY4" fmla="*/ 338373 h 564402"/>
                <a:gd name="connsiteX5" fmla="*/ 11799 w 455384"/>
                <a:gd name="connsiteY5" fmla="*/ 54033 h 564402"/>
                <a:gd name="connsiteX6" fmla="*/ 14400 w 455384"/>
                <a:gd name="connsiteY6" fmla="*/ 47974 h 564402"/>
                <a:gd name="connsiteX7" fmla="*/ 35920 w 455384"/>
                <a:gd name="connsiteY7" fmla="*/ 79893 h 564402"/>
                <a:gd name="connsiteX8" fmla="*/ 137755 w 455384"/>
                <a:gd name="connsiteY8" fmla="*/ 122074 h 564402"/>
                <a:gd name="connsiteX9" fmla="*/ 270454 w 455384"/>
                <a:gd name="connsiteY9" fmla="*/ 34116 h 564402"/>
                <a:gd name="connsiteX10" fmla="*/ 277342 w 455384"/>
                <a:gd name="connsiteY10" fmla="*/ 0 h 56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84" h="564402">
                  <a:moveTo>
                    <a:pt x="277342" y="0"/>
                  </a:moveTo>
                  <a:lnTo>
                    <a:pt x="300073" y="18103"/>
                  </a:lnTo>
                  <a:cubicBezTo>
                    <a:pt x="341665" y="56662"/>
                    <a:pt x="379693" y="108769"/>
                    <a:pt x="408383" y="170546"/>
                  </a:cubicBezTo>
                  <a:cubicBezTo>
                    <a:pt x="484888" y="335285"/>
                    <a:pt x="466010" y="506401"/>
                    <a:pt x="366217" y="552745"/>
                  </a:cubicBezTo>
                  <a:cubicBezTo>
                    <a:pt x="266424" y="599089"/>
                    <a:pt x="123507" y="503112"/>
                    <a:pt x="47002" y="338373"/>
                  </a:cubicBezTo>
                  <a:cubicBezTo>
                    <a:pt x="-814" y="235411"/>
                    <a:pt x="-11371" y="129958"/>
                    <a:pt x="11799" y="54033"/>
                  </a:cubicBezTo>
                  <a:lnTo>
                    <a:pt x="14400" y="47974"/>
                  </a:lnTo>
                  <a:lnTo>
                    <a:pt x="35920" y="79893"/>
                  </a:lnTo>
                  <a:cubicBezTo>
                    <a:pt x="61982" y="105955"/>
                    <a:pt x="97986" y="122074"/>
                    <a:pt x="137755" y="122074"/>
                  </a:cubicBezTo>
                  <a:cubicBezTo>
                    <a:pt x="197409" y="122074"/>
                    <a:pt x="248591" y="85805"/>
                    <a:pt x="270454" y="34116"/>
                  </a:cubicBezTo>
                  <a:lnTo>
                    <a:pt x="277342" y="0"/>
                  </a:lnTo>
                  <a:close/>
                </a:path>
              </a:pathLst>
            </a:custGeo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cxnSp>
        <p:nvCxnSpPr>
          <p:cNvPr id="48" name="Straight Arrow Connector 47">
            <a:extLst>
              <a:ext uri="{FF2B5EF4-FFF2-40B4-BE49-F238E27FC236}">
                <a16:creationId xmlns:a16="http://schemas.microsoft.com/office/drawing/2014/main" id="{9A3AA805-66A8-4D54-9652-93B3DB3D62CF}"/>
              </a:ext>
            </a:extLst>
          </p:cNvPr>
          <p:cNvCxnSpPr>
            <a:cxnSpLocks/>
          </p:cNvCxnSpPr>
          <p:nvPr/>
        </p:nvCxnSpPr>
        <p:spPr>
          <a:xfrm flipH="1" flipV="1">
            <a:off x="10023958" y="3003695"/>
            <a:ext cx="37568" cy="497313"/>
          </a:xfrm>
          <a:prstGeom prst="straightConnector1">
            <a:avLst/>
          </a:prstGeom>
          <a:ln w="28575" cap="rnd">
            <a:solidFill>
              <a:schemeClr val="bg1">
                <a:lumMod val="5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62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noProof="0" dirty="0"/>
              <a:t>Rheumatic and musculoskeletal AEs associated with immune checkpoint inhibitors: </a:t>
            </a:r>
            <a:br>
              <a:rPr lang="en-US" sz="2400" noProof="0" dirty="0"/>
            </a:br>
            <a:r>
              <a:rPr lang="en-US" sz="2400" noProof="0" dirty="0"/>
              <a:t>Data mining of the US FDA Adverse Event Reporting System </a:t>
            </a:r>
          </a:p>
        </p:txBody>
      </p:sp>
      <p:sp>
        <p:nvSpPr>
          <p:cNvPr id="3" name="Content Placeholder 2"/>
          <p:cNvSpPr>
            <a:spLocks noGrp="1"/>
          </p:cNvSpPr>
          <p:nvPr>
            <p:ph idx="1"/>
          </p:nvPr>
        </p:nvSpPr>
        <p:spPr>
          <a:xfrm>
            <a:off x="335360" y="1268414"/>
            <a:ext cx="5554922" cy="4968874"/>
          </a:xfrm>
        </p:spPr>
        <p:txBody>
          <a:bodyPr/>
          <a:lstStyle/>
          <a:p>
            <a:r>
              <a:rPr lang="en-US" sz="1800" dirty="0"/>
              <a:t>Objectives: identify trends of rheumatic and musculoskeletal adverse events associated with ICIs in the US FAERS</a:t>
            </a:r>
          </a:p>
          <a:p>
            <a:r>
              <a:rPr lang="en-US" sz="1800" dirty="0"/>
              <a:t>Review of FAERS (Q1 2011–Q3 2017) in 7.1 million patients</a:t>
            </a:r>
          </a:p>
          <a:p>
            <a:r>
              <a:rPr lang="en-US" sz="1800" dirty="0"/>
              <a:t>30,939 cases of cancer and reports of ICI- associated toxicities</a:t>
            </a:r>
          </a:p>
          <a:p>
            <a:r>
              <a:rPr lang="en-US" sz="1800" dirty="0"/>
              <a:t>Of patients given ICIs, &gt;50% had been given </a:t>
            </a:r>
            <a:br>
              <a:rPr lang="en-US" sz="1800" dirty="0"/>
            </a:br>
            <a:r>
              <a:rPr lang="en-US" sz="1800" dirty="0"/>
              <a:t>PD-1 inhibitors</a:t>
            </a:r>
          </a:p>
        </p:txBody>
      </p:sp>
      <p:sp>
        <p:nvSpPr>
          <p:cNvPr id="4" name="Text Placeholder 3"/>
          <p:cNvSpPr>
            <a:spLocks noGrp="1"/>
          </p:cNvSpPr>
          <p:nvPr>
            <p:ph type="body" sz="quarter" idx="10"/>
          </p:nvPr>
        </p:nvSpPr>
        <p:spPr>
          <a:xfrm>
            <a:off x="245421" y="6298234"/>
            <a:ext cx="8306907" cy="515142"/>
          </a:xfrm>
        </p:spPr>
        <p:txBody>
          <a:bodyPr/>
          <a:lstStyle/>
          <a:p>
            <a:r>
              <a:rPr lang="en-US" dirty="0"/>
              <a:t>FAERS</a:t>
            </a:r>
            <a:r>
              <a:rPr lang="en-US"/>
              <a:t>, FDA Adverse Event Reporting System; </a:t>
            </a:r>
            <a:r>
              <a:rPr lang="en-US" dirty="0"/>
              <a:t>ICI, immune checkpoint inhibitor</a:t>
            </a:r>
          </a:p>
          <a:p>
            <a:r>
              <a:rPr lang="en-US" dirty="0" err="1"/>
              <a:t>Pundole</a:t>
            </a:r>
            <a:r>
              <a:rPr lang="en-US" dirty="0"/>
              <a:t> X, et al. EULAR 2018. Amsterdam. OP0197</a:t>
            </a:r>
          </a:p>
        </p:txBody>
      </p:sp>
      <p:sp>
        <p:nvSpPr>
          <p:cNvPr id="5" name="Rectangle 4">
            <a:extLst>
              <a:ext uri="{FF2B5EF4-FFF2-40B4-BE49-F238E27FC236}">
                <a16:creationId xmlns:a16="http://schemas.microsoft.com/office/drawing/2014/main" id="{D9D6FB87-E7A3-4ED3-81FC-F23DA6FED5DE}"/>
              </a:ext>
            </a:extLst>
          </p:cNvPr>
          <p:cNvSpPr/>
          <p:nvPr/>
        </p:nvSpPr>
        <p:spPr>
          <a:xfrm>
            <a:off x="334961" y="5590959"/>
            <a:ext cx="10729913" cy="642773"/>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n-ea"/>
                <a:cs typeface="Arial"/>
              </a:rPr>
              <a:t>Wide spectrum of rheumatic and musculoskeletal reports; occurrence higher in men and patients &gt;65 years</a:t>
            </a:r>
            <a:endParaRPr kumimoji="0" lang="en-US" sz="2000" b="0" i="0" u="none" strike="noStrike" kern="0" cap="none" spc="0" normalizeH="0" baseline="0" noProof="0" dirty="0">
              <a:ln>
                <a:noFill/>
              </a:ln>
              <a:solidFill>
                <a:srgbClr val="FFFFFF"/>
              </a:solidFill>
              <a:effectLst/>
              <a:uLnTx/>
              <a:uFillTx/>
              <a:latin typeface="Arial"/>
              <a:ea typeface="+mn-ea"/>
              <a:cs typeface="Arial"/>
            </a:endParaRPr>
          </a:p>
        </p:txBody>
      </p:sp>
      <p:graphicFrame>
        <p:nvGraphicFramePr>
          <p:cNvPr id="8" name="Content Placeholder 4">
            <a:extLst>
              <a:ext uri="{FF2B5EF4-FFF2-40B4-BE49-F238E27FC236}">
                <a16:creationId xmlns:a16="http://schemas.microsoft.com/office/drawing/2014/main" id="{E2500620-1B37-41F3-9BE7-C6C8CFC67173}"/>
              </a:ext>
            </a:extLst>
          </p:cNvPr>
          <p:cNvGraphicFramePr>
            <a:graphicFrameLocks/>
          </p:cNvGraphicFramePr>
          <p:nvPr>
            <p:extLst/>
          </p:nvPr>
        </p:nvGraphicFramePr>
        <p:xfrm>
          <a:off x="6199809" y="1416437"/>
          <a:ext cx="4834842" cy="3564692"/>
        </p:xfrm>
        <a:graphic>
          <a:graphicData uri="http://schemas.openxmlformats.org/drawingml/2006/table">
            <a:tbl>
              <a:tblPr firstRow="1" bandRow="1">
                <a:tableStyleId>{073A0DAA-6AF3-43AB-8588-CEC1D06C72B9}</a:tableStyleId>
              </a:tblPr>
              <a:tblGrid>
                <a:gridCol w="1450466">
                  <a:extLst>
                    <a:ext uri="{9D8B030D-6E8A-4147-A177-3AD203B41FA5}">
                      <a16:colId xmlns:a16="http://schemas.microsoft.com/office/drawing/2014/main" val="1314249304"/>
                    </a:ext>
                  </a:extLst>
                </a:gridCol>
                <a:gridCol w="2016224">
                  <a:extLst>
                    <a:ext uri="{9D8B030D-6E8A-4147-A177-3AD203B41FA5}">
                      <a16:colId xmlns:a16="http://schemas.microsoft.com/office/drawing/2014/main" val="2422331232"/>
                    </a:ext>
                  </a:extLst>
                </a:gridCol>
                <a:gridCol w="576064">
                  <a:extLst>
                    <a:ext uri="{9D8B030D-6E8A-4147-A177-3AD203B41FA5}">
                      <a16:colId xmlns:a16="http://schemas.microsoft.com/office/drawing/2014/main" val="498050100"/>
                    </a:ext>
                  </a:extLst>
                </a:gridCol>
                <a:gridCol w="792088">
                  <a:extLst>
                    <a:ext uri="{9D8B030D-6E8A-4147-A177-3AD203B41FA5}">
                      <a16:colId xmlns:a16="http://schemas.microsoft.com/office/drawing/2014/main" val="3354648791"/>
                    </a:ext>
                  </a:extLst>
                </a:gridCol>
              </a:tblGrid>
              <a:tr h="335308">
                <a:tc>
                  <a:txBody>
                    <a:bodyPr/>
                    <a:lstStyle/>
                    <a:p>
                      <a:r>
                        <a:rPr lang="en-GB" sz="1400" dirty="0"/>
                        <a:t>Agent</a:t>
                      </a:r>
                    </a:p>
                  </a:txBody>
                  <a:tcPr/>
                </a:tc>
                <a:tc>
                  <a:txBody>
                    <a:bodyPr/>
                    <a:lstStyle/>
                    <a:p>
                      <a:r>
                        <a:rPr lang="en-GB" sz="1400" dirty="0"/>
                        <a:t>AE</a:t>
                      </a:r>
                    </a:p>
                  </a:txBody>
                  <a:tcPr/>
                </a:tc>
                <a:tc>
                  <a:txBody>
                    <a:bodyPr/>
                    <a:lstStyle/>
                    <a:p>
                      <a:pPr algn="ctr"/>
                      <a:r>
                        <a:rPr lang="en-GB" sz="1400" dirty="0"/>
                        <a:t>n</a:t>
                      </a:r>
                    </a:p>
                  </a:txBody>
                  <a:tcPr/>
                </a:tc>
                <a:tc>
                  <a:txBody>
                    <a:bodyPr/>
                    <a:lstStyle/>
                    <a:p>
                      <a:pPr algn="ctr"/>
                      <a:r>
                        <a:rPr lang="en-GB" sz="1400" dirty="0"/>
                        <a:t>RR</a:t>
                      </a:r>
                    </a:p>
                  </a:txBody>
                  <a:tcPr/>
                </a:tc>
                <a:extLst>
                  <a:ext uri="{0D108BD9-81ED-4DB2-BD59-A6C34878D82A}">
                    <a16:rowId xmlns:a16="http://schemas.microsoft.com/office/drawing/2014/main" val="715978439"/>
                  </a:ext>
                </a:extLst>
              </a:tr>
              <a:tr h="1274169">
                <a:tc>
                  <a:txBody>
                    <a:bodyPr/>
                    <a:lstStyle/>
                    <a:p>
                      <a:r>
                        <a:rPr lang="en-GB" sz="1400" dirty="0"/>
                        <a:t>Nivolumab</a:t>
                      </a:r>
                      <a:br>
                        <a:rPr lang="en-GB" sz="1400" dirty="0"/>
                      </a:br>
                      <a:r>
                        <a:rPr lang="en-GB" sz="1400" dirty="0"/>
                        <a:t>(PD-1)</a:t>
                      </a:r>
                    </a:p>
                  </a:txBody>
                  <a:tcPr/>
                </a:tc>
                <a:tc>
                  <a:txBody>
                    <a:bodyPr/>
                    <a:lstStyle/>
                    <a:p>
                      <a:r>
                        <a:rPr lang="en-GB" sz="1400" dirty="0">
                          <a:latin typeface="Arial" panose="020B0604020202020204" pitchFamily="34" charset="0"/>
                          <a:cs typeface="Arial" panose="020B0604020202020204" pitchFamily="34" charset="0"/>
                        </a:rPr>
                        <a:t>Myositis</a:t>
                      </a:r>
                    </a:p>
                    <a:p>
                      <a:r>
                        <a:rPr lang="en-GB" sz="1400" dirty="0">
                          <a:latin typeface="Arial" panose="020B0604020202020204" pitchFamily="34" charset="0"/>
                          <a:cs typeface="Arial" panose="020B0604020202020204" pitchFamily="34" charset="0"/>
                        </a:rPr>
                        <a:t>Rheumatoid arthritis</a:t>
                      </a:r>
                    </a:p>
                    <a:p>
                      <a:r>
                        <a:rPr lang="en-GB" sz="1400" dirty="0">
                          <a:latin typeface="Arial" panose="020B0604020202020204" pitchFamily="34" charset="0"/>
                          <a:cs typeface="Arial" panose="020B0604020202020204" pitchFamily="34" charset="0"/>
                        </a:rPr>
                        <a:t>Psoriatic arthropathy</a:t>
                      </a:r>
                    </a:p>
                    <a:p>
                      <a:r>
                        <a:rPr lang="en-GB" sz="1400" dirty="0">
                          <a:latin typeface="Arial" panose="020B0604020202020204" pitchFamily="34" charset="0"/>
                          <a:cs typeface="Arial" panose="020B0604020202020204" pitchFamily="34" charset="0"/>
                        </a:rPr>
                        <a:t>Musculoskeletal pain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Myasthenia gravis </a:t>
                      </a:r>
                    </a:p>
                  </a:txBody>
                  <a:tcPr/>
                </a:tc>
                <a:tc>
                  <a:txBody>
                    <a:bodyPr/>
                    <a:lstStyle/>
                    <a:p>
                      <a:pPr algn="ctr"/>
                      <a:r>
                        <a:rPr lang="en-GB" sz="1400" dirty="0">
                          <a:latin typeface="Arial" panose="020B0604020202020204" pitchFamily="34" charset="0"/>
                          <a:cs typeface="Arial" panose="020B0604020202020204" pitchFamily="34" charset="0"/>
                        </a:rPr>
                        <a:t>102</a:t>
                      </a:r>
                    </a:p>
                    <a:p>
                      <a:pPr algn="ctr"/>
                      <a:r>
                        <a:rPr lang="en-GB" sz="1400" dirty="0">
                          <a:latin typeface="Arial" panose="020B0604020202020204" pitchFamily="34" charset="0"/>
                          <a:cs typeface="Arial" panose="020B0604020202020204" pitchFamily="34" charset="0"/>
                        </a:rPr>
                        <a:t>67</a:t>
                      </a:r>
                    </a:p>
                    <a:p>
                      <a:pPr algn="ctr"/>
                      <a:r>
                        <a:rPr lang="en-GB" sz="1400" dirty="0">
                          <a:latin typeface="Arial" panose="020B0604020202020204" pitchFamily="34" charset="0"/>
                          <a:cs typeface="Arial" panose="020B0604020202020204" pitchFamily="34" charset="0"/>
                        </a:rPr>
                        <a:t>20</a:t>
                      </a:r>
                    </a:p>
                    <a:p>
                      <a:pPr algn="ctr"/>
                      <a:r>
                        <a:rPr lang="en-GB" sz="1400" dirty="0">
                          <a:latin typeface="Arial" panose="020B0604020202020204" pitchFamily="34" charset="0"/>
                          <a:cs typeface="Arial" panose="020B0604020202020204" pitchFamily="34" charset="0"/>
                        </a:rPr>
                        <a:t>76</a:t>
                      </a:r>
                    </a:p>
                    <a:p>
                      <a:pPr algn="ctr"/>
                      <a:r>
                        <a:rPr lang="en-GB" sz="1400" dirty="0">
                          <a:latin typeface="Arial" panose="020B0604020202020204" pitchFamily="34" charset="0"/>
                          <a:cs typeface="Arial" panose="020B0604020202020204" pitchFamily="34" charset="0"/>
                        </a:rPr>
                        <a:t>66</a:t>
                      </a:r>
                      <a:endParaRPr lang="en-GB" sz="1400" dirty="0"/>
                    </a:p>
                  </a:txBody>
                  <a:tcPr/>
                </a:tc>
                <a:tc>
                  <a:txBody>
                    <a:bodyPr/>
                    <a:lstStyle/>
                    <a:p>
                      <a:pPr algn="ctr"/>
                      <a:r>
                        <a:rPr lang="en-GB" sz="1400" dirty="0"/>
                        <a:t>1.35</a:t>
                      </a:r>
                    </a:p>
                    <a:p>
                      <a:pPr algn="ctr"/>
                      <a:r>
                        <a:rPr lang="en-GB" sz="1400" dirty="0"/>
                        <a:t>1.52</a:t>
                      </a:r>
                    </a:p>
                    <a:p>
                      <a:pPr algn="ctr"/>
                      <a:r>
                        <a:rPr lang="en-GB" sz="1400" dirty="0"/>
                        <a:t>1.93</a:t>
                      </a:r>
                    </a:p>
                    <a:p>
                      <a:pPr algn="ctr"/>
                      <a:r>
                        <a:rPr lang="en-GB" sz="1400" dirty="0"/>
                        <a:t>1.37</a:t>
                      </a:r>
                    </a:p>
                    <a:p>
                      <a:pPr algn="ctr"/>
                      <a:r>
                        <a:rPr lang="en-GB" sz="1400" dirty="0"/>
                        <a:t>1.42</a:t>
                      </a:r>
                    </a:p>
                  </a:txBody>
                  <a:tcPr/>
                </a:tc>
                <a:extLst>
                  <a:ext uri="{0D108BD9-81ED-4DB2-BD59-A6C34878D82A}">
                    <a16:rowId xmlns:a16="http://schemas.microsoft.com/office/drawing/2014/main" val="159183721"/>
                  </a:ext>
                </a:extLst>
              </a:tr>
              <a:tr h="570024">
                <a:tc>
                  <a:txBody>
                    <a:bodyPr/>
                    <a:lstStyle/>
                    <a:p>
                      <a:r>
                        <a:rPr lang="en-GB" sz="1400" dirty="0"/>
                        <a:t>Pembrolizumab</a:t>
                      </a:r>
                      <a:br>
                        <a:rPr lang="en-GB" sz="1400" dirty="0"/>
                      </a:br>
                      <a:r>
                        <a:rPr lang="en-GB" sz="1400" dirty="0"/>
                        <a:t>(PD-1)</a:t>
                      </a:r>
                    </a:p>
                  </a:txBody>
                  <a:tcPr/>
                </a:tc>
                <a:tc>
                  <a:txBody>
                    <a:bodyPr/>
                    <a:lstStyle/>
                    <a:p>
                      <a:r>
                        <a:rPr lang="en-GB" sz="1400" dirty="0">
                          <a:latin typeface="Arial" panose="020B0604020202020204" pitchFamily="34" charset="0"/>
                          <a:cs typeface="Arial" panose="020B0604020202020204" pitchFamily="34" charset="0"/>
                        </a:rPr>
                        <a:t>Arthralgia</a:t>
                      </a:r>
                    </a:p>
                    <a:p>
                      <a:r>
                        <a:rPr lang="en-GB" sz="1400" dirty="0">
                          <a:latin typeface="Arial" panose="020B0604020202020204" pitchFamily="34" charset="0"/>
                          <a:cs typeface="Arial" panose="020B0604020202020204" pitchFamily="34" charset="0"/>
                        </a:rPr>
                        <a:t>Pain in an extremity</a:t>
                      </a:r>
                      <a:endParaRPr lang="en-GB" sz="1400" dirty="0"/>
                    </a:p>
                  </a:txBody>
                  <a:tcPr/>
                </a:tc>
                <a:tc>
                  <a:txBody>
                    <a:bodyPr/>
                    <a:lstStyle/>
                    <a:p>
                      <a:pPr algn="ctr"/>
                      <a:r>
                        <a:rPr lang="en-GB" sz="1400" dirty="0"/>
                        <a:t>151</a:t>
                      </a:r>
                    </a:p>
                    <a:p>
                      <a:pPr algn="ctr"/>
                      <a:r>
                        <a:rPr lang="en-GB" sz="1400" dirty="0"/>
                        <a:t>58</a:t>
                      </a:r>
                    </a:p>
                  </a:txBody>
                  <a:tcPr/>
                </a:tc>
                <a:tc>
                  <a:txBody>
                    <a:bodyPr/>
                    <a:lstStyle/>
                    <a:p>
                      <a:pPr algn="ctr"/>
                      <a:r>
                        <a:rPr lang="en-GB" sz="1400" dirty="0"/>
                        <a:t>1.43</a:t>
                      </a:r>
                    </a:p>
                    <a:p>
                      <a:pPr algn="ctr"/>
                      <a:r>
                        <a:rPr lang="en-GB" sz="1400" dirty="0"/>
                        <a:t>1.35</a:t>
                      </a:r>
                    </a:p>
                  </a:txBody>
                  <a:tcPr/>
                </a:tc>
                <a:extLst>
                  <a:ext uri="{0D108BD9-81ED-4DB2-BD59-A6C34878D82A}">
                    <a16:rowId xmlns:a16="http://schemas.microsoft.com/office/drawing/2014/main" val="39905614"/>
                  </a:ext>
                </a:extLst>
              </a:tr>
              <a:tr h="804739">
                <a:tc>
                  <a:txBody>
                    <a:bodyPr/>
                    <a:lstStyle/>
                    <a:p>
                      <a:r>
                        <a:rPr lang="en-GB" sz="1400" dirty="0" err="1"/>
                        <a:t>Durvalumab</a:t>
                      </a:r>
                      <a:br>
                        <a:rPr lang="en-GB" sz="1400" dirty="0"/>
                      </a:br>
                      <a:r>
                        <a:rPr lang="en-GB" sz="1400" dirty="0"/>
                        <a:t>(PD-L1)</a:t>
                      </a:r>
                    </a:p>
                  </a:txBody>
                  <a:tcPr/>
                </a:tc>
                <a:tc>
                  <a:txBody>
                    <a:bodyPr/>
                    <a:lstStyle/>
                    <a:p>
                      <a:r>
                        <a:rPr lang="en-GB" sz="1400" dirty="0">
                          <a:latin typeface="Arial" panose="020B0604020202020204" pitchFamily="34" charset="0"/>
                          <a:cs typeface="Arial" panose="020B0604020202020204" pitchFamily="34" charset="0"/>
                        </a:rPr>
                        <a:t>Polymyositis </a:t>
                      </a:r>
                    </a:p>
                    <a:p>
                      <a:r>
                        <a:rPr lang="en-GB" sz="1400" dirty="0">
                          <a:latin typeface="Arial" panose="020B0604020202020204" pitchFamily="34" charset="0"/>
                          <a:cs typeface="Arial" panose="020B0604020202020204" pitchFamily="34" charset="0"/>
                        </a:rPr>
                        <a:t>Rhabdomyolysis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Autoimmune arthritis</a:t>
                      </a:r>
                      <a:endParaRPr lang="en-GB" sz="1400" dirty="0"/>
                    </a:p>
                  </a:txBody>
                  <a:tcPr/>
                </a:tc>
                <a:tc>
                  <a:txBody>
                    <a:bodyPr/>
                    <a:lstStyle/>
                    <a:p>
                      <a:pPr algn="ctr"/>
                      <a:r>
                        <a:rPr lang="en-GB" sz="1400" dirty="0"/>
                        <a:t>2</a:t>
                      </a:r>
                    </a:p>
                    <a:p>
                      <a:pPr algn="ctr"/>
                      <a:r>
                        <a:rPr lang="en-GB" sz="1400" dirty="0"/>
                        <a:t>4</a:t>
                      </a:r>
                    </a:p>
                    <a:p>
                      <a:pPr algn="ctr"/>
                      <a:r>
                        <a:rPr lang="en-GB" sz="1400" dirty="0"/>
                        <a:t>2</a:t>
                      </a:r>
                    </a:p>
                  </a:txBody>
                  <a:tcPr/>
                </a:tc>
                <a:tc>
                  <a:txBody>
                    <a:bodyPr/>
                    <a:lstStyle/>
                    <a:p>
                      <a:pPr algn="ctr"/>
                      <a:r>
                        <a:rPr lang="en-GB" sz="1400" dirty="0"/>
                        <a:t>4.41</a:t>
                      </a:r>
                    </a:p>
                    <a:p>
                      <a:pPr algn="ctr"/>
                      <a:r>
                        <a:rPr lang="en-GB" sz="1400" dirty="0"/>
                        <a:t>2.68</a:t>
                      </a:r>
                    </a:p>
                    <a:p>
                      <a:pPr algn="ctr"/>
                      <a:r>
                        <a:rPr lang="en-GB" sz="1400" dirty="0"/>
                        <a:t>8.83</a:t>
                      </a:r>
                    </a:p>
                  </a:txBody>
                  <a:tcPr/>
                </a:tc>
                <a:extLst>
                  <a:ext uri="{0D108BD9-81ED-4DB2-BD59-A6C34878D82A}">
                    <a16:rowId xmlns:a16="http://schemas.microsoft.com/office/drawing/2014/main" val="830661905"/>
                  </a:ext>
                </a:extLst>
              </a:tr>
              <a:tr h="5804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Ipilimumab</a:t>
                      </a:r>
                      <a:br>
                        <a:rPr lang="en-GB" sz="1400" dirty="0"/>
                      </a:br>
                      <a:r>
                        <a:rPr lang="en-GB" sz="1400" dirty="0"/>
                        <a:t>(CTLA-4)</a:t>
                      </a:r>
                      <a:endParaRPr lang="en-US" sz="1400" dirty="0"/>
                    </a:p>
                  </a:txBody>
                  <a:tcPr/>
                </a:tc>
                <a:tc>
                  <a:txBody>
                    <a:bodyPr/>
                    <a:lstStyle/>
                    <a:p>
                      <a:r>
                        <a:rPr lang="en-GB" sz="1400" dirty="0">
                          <a:latin typeface="Arial" panose="020B0604020202020204" pitchFamily="34" charset="0"/>
                          <a:cs typeface="Arial" panose="020B0604020202020204" pitchFamily="34" charset="0"/>
                        </a:rPr>
                        <a:t>Muscular weakness</a:t>
                      </a:r>
                    </a:p>
                    <a:p>
                      <a:r>
                        <a:rPr lang="en-GB" sz="1400" dirty="0">
                          <a:latin typeface="Arial" panose="020B0604020202020204" pitchFamily="34" charset="0"/>
                          <a:cs typeface="Arial" panose="020B0604020202020204" pitchFamily="34" charset="0"/>
                        </a:rPr>
                        <a:t>Back pain</a:t>
                      </a:r>
                      <a:endParaRPr lang="en-GB" sz="1400" dirty="0"/>
                    </a:p>
                  </a:txBody>
                  <a:tcPr/>
                </a:tc>
                <a:tc>
                  <a:txBody>
                    <a:bodyPr/>
                    <a:lstStyle/>
                    <a:p>
                      <a:pPr algn="ctr"/>
                      <a:r>
                        <a:rPr lang="en-GB" sz="1400" dirty="0"/>
                        <a:t>157</a:t>
                      </a:r>
                    </a:p>
                    <a:p>
                      <a:pPr algn="ctr"/>
                      <a:r>
                        <a:rPr lang="en-GB" sz="1400" dirty="0"/>
                        <a:t>105</a:t>
                      </a:r>
                    </a:p>
                  </a:txBody>
                  <a:tcPr/>
                </a:tc>
                <a:tc>
                  <a:txBody>
                    <a:bodyPr/>
                    <a:lstStyle/>
                    <a:p>
                      <a:pPr algn="ctr"/>
                      <a:r>
                        <a:rPr lang="en-GB" sz="1400" dirty="0"/>
                        <a:t>1.70</a:t>
                      </a:r>
                    </a:p>
                    <a:p>
                      <a:pPr algn="ctr"/>
                      <a:r>
                        <a:rPr lang="en-GB" sz="1400" dirty="0"/>
                        <a:t>1.27</a:t>
                      </a:r>
                    </a:p>
                  </a:txBody>
                  <a:tcPr/>
                </a:tc>
                <a:extLst>
                  <a:ext uri="{0D108BD9-81ED-4DB2-BD59-A6C34878D82A}">
                    <a16:rowId xmlns:a16="http://schemas.microsoft.com/office/drawing/2014/main" val="144787750"/>
                  </a:ext>
                </a:extLst>
              </a:tr>
            </a:tbl>
          </a:graphicData>
        </a:graphic>
      </p:graphicFrame>
    </p:spTree>
    <p:extLst>
      <p:ext uri="{BB962C8B-B14F-4D97-AF65-F5344CB8AC3E}">
        <p14:creationId xmlns:p14="http://schemas.microsoft.com/office/powerpoint/2010/main" val="950474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Immune checkpoint inhibitors at ACR 2018: Summary</a:t>
            </a:r>
          </a:p>
        </p:txBody>
      </p:sp>
      <p:sp>
        <p:nvSpPr>
          <p:cNvPr id="7" name="Text Placeholder 6"/>
          <p:cNvSpPr>
            <a:spLocks noGrp="1"/>
          </p:cNvSpPr>
          <p:nvPr>
            <p:ph type="body" sz="quarter" idx="10"/>
          </p:nvPr>
        </p:nvSpPr>
        <p:spPr>
          <a:xfrm>
            <a:off x="245421" y="6349530"/>
            <a:ext cx="8306907" cy="463846"/>
          </a:xfrm>
        </p:spPr>
        <p:txBody>
          <a:bodyPr/>
          <a:lstStyle/>
          <a:p>
            <a:r>
              <a:rPr lang="en-US" noProof="0" dirty="0"/>
              <a:t>Anti-TG, antithyroglobulin antibodies; PD-1, programmed cell death 1; PD-L1, programmed cell death ligand 1; </a:t>
            </a:r>
            <a:br>
              <a:rPr lang="en-US" noProof="0" dirty="0"/>
            </a:br>
            <a:r>
              <a:rPr lang="en-US" noProof="0" dirty="0"/>
              <a:t>Rh-</a:t>
            </a:r>
            <a:r>
              <a:rPr lang="en-US" noProof="0" dirty="0" err="1"/>
              <a:t>irAE</a:t>
            </a:r>
            <a:r>
              <a:rPr lang="en-US" noProof="0" dirty="0"/>
              <a:t>, rheumatological immune-related adverse event; TPO, thrombopoietin</a:t>
            </a:r>
          </a:p>
        </p:txBody>
      </p:sp>
      <p:graphicFrame>
        <p:nvGraphicFramePr>
          <p:cNvPr id="9" name="Content Placeholder 3">
            <a:extLst>
              <a:ext uri="{FF2B5EF4-FFF2-40B4-BE49-F238E27FC236}">
                <a16:creationId xmlns:a16="http://schemas.microsoft.com/office/drawing/2014/main" id="{CBEC67B8-FE0D-45DA-8D7D-AA5B64A9533D}"/>
              </a:ext>
            </a:extLst>
          </p:cNvPr>
          <p:cNvGraphicFramePr>
            <a:graphicFrameLocks noGrp="1"/>
          </p:cNvGraphicFramePr>
          <p:nvPr>
            <p:ph idx="1"/>
            <p:extLst/>
          </p:nvPr>
        </p:nvGraphicFramePr>
        <p:xfrm>
          <a:off x="255104" y="1196752"/>
          <a:ext cx="11763139" cy="5111767"/>
        </p:xfrm>
        <a:graphic>
          <a:graphicData uri="http://schemas.openxmlformats.org/drawingml/2006/table">
            <a:tbl>
              <a:tblPr firstRow="1" bandRow="1">
                <a:tableStyleId>{073A0DAA-6AF3-43AB-8588-CEC1D06C72B9}</a:tableStyleId>
              </a:tblPr>
              <a:tblGrid>
                <a:gridCol w="159242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1367808">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3546323">
                  <a:extLst>
                    <a:ext uri="{9D8B030D-6E8A-4147-A177-3AD203B41FA5}">
                      <a16:colId xmlns:a16="http://schemas.microsoft.com/office/drawing/2014/main" val="3488123874"/>
                    </a:ext>
                  </a:extLst>
                </a:gridCol>
              </a:tblGrid>
              <a:tr h="333411">
                <a:tc>
                  <a:txBody>
                    <a:bodyPr/>
                    <a:lstStyle/>
                    <a:p>
                      <a:pPr algn="l"/>
                      <a:r>
                        <a:rPr lang="en-GB" sz="1200" dirty="0">
                          <a:latin typeface="Arial" pitchFamily="34" charset="0"/>
                          <a:cs typeface="Arial" pitchFamily="34" charset="0"/>
                        </a:rPr>
                        <a:t>Author, abstract #</a:t>
                      </a:r>
                    </a:p>
                  </a:txBody>
                  <a:tcPr marL="68580" marR="68580" marT="34290" marB="34290" anchor="b"/>
                </a:tc>
                <a:tc>
                  <a:txBody>
                    <a:bodyPr/>
                    <a:lstStyle/>
                    <a:p>
                      <a:pPr algn="ctr"/>
                      <a:r>
                        <a:rPr lang="en-GB" sz="1200" dirty="0">
                          <a:latin typeface="Arial" pitchFamily="34" charset="0"/>
                          <a:cs typeface="Arial" pitchFamily="34" charset="0"/>
                        </a:rPr>
                        <a:t>CPI used</a:t>
                      </a:r>
                    </a:p>
                  </a:txBody>
                  <a:tcPr marL="68580" marR="68580" marT="34290" marB="34290" anchor="b"/>
                </a:tc>
                <a:tc>
                  <a:txBody>
                    <a:bodyPr/>
                    <a:lstStyle/>
                    <a:p>
                      <a:pPr algn="ctr"/>
                      <a:r>
                        <a:rPr lang="en-GB" sz="1200" dirty="0">
                          <a:latin typeface="Arial" pitchFamily="34" charset="0"/>
                          <a:cs typeface="Arial" pitchFamily="34" charset="0"/>
                        </a:rPr>
                        <a:t>N treated</a:t>
                      </a:r>
                    </a:p>
                  </a:txBody>
                  <a:tcPr marL="68580" marR="68580" marT="34290" marB="34290" anchor="b"/>
                </a:tc>
                <a:tc>
                  <a:txBody>
                    <a:bodyPr/>
                    <a:lstStyle/>
                    <a:p>
                      <a:pPr algn="ctr"/>
                      <a:r>
                        <a:rPr lang="en-GB" sz="1200" dirty="0">
                          <a:latin typeface="Arial" pitchFamily="34" charset="0"/>
                          <a:cs typeface="Arial" pitchFamily="34" charset="0"/>
                        </a:rPr>
                        <a:t>N or % with IRAE</a:t>
                      </a:r>
                    </a:p>
                  </a:txBody>
                  <a:tcPr marL="68580" marR="68580" marT="34290" marB="34290" anchor="b"/>
                </a:tc>
                <a:tc>
                  <a:txBody>
                    <a:bodyPr/>
                    <a:lstStyle/>
                    <a:p>
                      <a:pPr algn="ctr"/>
                      <a:r>
                        <a:rPr lang="en-GB" sz="1200" dirty="0">
                          <a:latin typeface="Arial" pitchFamily="34" charset="0"/>
                          <a:cs typeface="Arial" pitchFamily="34" charset="0"/>
                        </a:rPr>
                        <a:t>Outcome / type of reaction</a:t>
                      </a:r>
                    </a:p>
                  </a:txBody>
                  <a:tcPr marL="68580" marR="68580" marT="34290" marB="34290" anchor="b"/>
                </a:tc>
                <a:extLst>
                  <a:ext uri="{0D108BD9-81ED-4DB2-BD59-A6C34878D82A}">
                    <a16:rowId xmlns:a16="http://schemas.microsoft.com/office/drawing/2014/main" val="10000"/>
                  </a:ext>
                </a:extLst>
              </a:tr>
              <a:tr h="788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Martin-Varillas JL, </a:t>
                      </a:r>
                      <a:br>
                        <a:rPr lang="en-US" sz="1200" dirty="0"/>
                      </a:br>
                      <a:r>
                        <a:rPr lang="en-US" sz="1200" dirty="0"/>
                        <a:t>et al. #353</a:t>
                      </a:r>
                    </a:p>
                  </a:txBody>
                  <a:tcPr marL="68580" marR="68580" marT="34290" marB="34290"/>
                </a:tc>
                <a:tc>
                  <a:txBody>
                    <a:bodyPr/>
                    <a:lstStyle/>
                    <a:p>
                      <a:pPr marL="0" marR="0" indent="0" algn="l">
                        <a:lnSpc>
                          <a:spcPct val="100000"/>
                        </a:lnSpc>
                        <a:spcBef>
                          <a:spcPts val="0"/>
                        </a:spcBef>
                        <a:spcAft>
                          <a:spcPts val="0"/>
                        </a:spcAft>
                        <a:buFont typeface="Arial" panose="020B0604020202020204" pitchFamily="34" charset="0"/>
                        <a:buNone/>
                      </a:pPr>
                      <a:r>
                        <a:rPr lang="en-GB" sz="1200" dirty="0">
                          <a:solidFill>
                            <a:schemeClr val="tx1"/>
                          </a:solidFill>
                          <a:effectLst/>
                        </a:rPr>
                        <a:t>Ipilimumab (IPI) (CTLA-4), </a:t>
                      </a:r>
                      <a:br>
                        <a:rPr lang="en-GB" sz="1200" dirty="0">
                          <a:solidFill>
                            <a:schemeClr val="tx1"/>
                          </a:solidFill>
                          <a:effectLst/>
                        </a:rPr>
                      </a:br>
                      <a:r>
                        <a:rPr lang="en-GB" sz="1200" dirty="0">
                          <a:solidFill>
                            <a:schemeClr val="tx1"/>
                          </a:solidFill>
                          <a:effectLst/>
                        </a:rPr>
                        <a:t>nivolumab (NIV), pembrolizumab (PEM) (PD-1), atezolizumab (PD-L1)</a:t>
                      </a:r>
                      <a:endParaRPr lang="en-GB" sz="1200" dirty="0">
                        <a:solidFill>
                          <a:schemeClr val="tx1"/>
                        </a:solidFill>
                        <a:effectLst/>
                        <a:latin typeface="Arial" pitchFamily="34" charset="0"/>
                        <a:cs typeface="Arial" pitchFamily="34" charset="0"/>
                      </a:endParaRPr>
                    </a:p>
                  </a:txBody>
                  <a:tcPr marL="68580" marR="68580" marT="34290" marB="34290"/>
                </a:tc>
                <a:tc>
                  <a:txBody>
                    <a:bodyPr/>
                    <a:lstStyle/>
                    <a:p>
                      <a:pPr algn="ctr"/>
                      <a:r>
                        <a:rPr lang="en-GB" sz="1200" b="0" dirty="0">
                          <a:solidFill>
                            <a:schemeClr val="tx1"/>
                          </a:solidFill>
                          <a:latin typeface="Arial" pitchFamily="34" charset="0"/>
                          <a:cs typeface="Arial" pitchFamily="34" charset="0"/>
                        </a:rPr>
                        <a:t>102</a:t>
                      </a:r>
                    </a:p>
                    <a:p>
                      <a:pPr algn="ctr"/>
                      <a:r>
                        <a:rPr lang="en-GB" sz="1200" i="1" dirty="0">
                          <a:solidFill>
                            <a:schemeClr val="tx1"/>
                          </a:solidFill>
                          <a:latin typeface="Arial" pitchFamily="34" charset="0"/>
                          <a:cs typeface="Arial" pitchFamily="34" charset="0"/>
                        </a:rPr>
                        <a:t>5</a:t>
                      </a:r>
                    </a:p>
                    <a:p>
                      <a:pPr algn="ctr"/>
                      <a:r>
                        <a:rPr lang="en-GB" sz="1200" i="1" dirty="0">
                          <a:solidFill>
                            <a:schemeClr val="tx1"/>
                          </a:solidFill>
                          <a:latin typeface="Arial" pitchFamily="34" charset="0"/>
                          <a:cs typeface="Arial" pitchFamily="34" charset="0"/>
                        </a:rPr>
                        <a:t>52, 35</a:t>
                      </a:r>
                    </a:p>
                    <a:p>
                      <a:pPr algn="ctr"/>
                      <a:r>
                        <a:rPr lang="en-GB" sz="1200" i="1" dirty="0">
                          <a:solidFill>
                            <a:schemeClr val="tx1"/>
                          </a:solidFill>
                          <a:latin typeface="Arial" pitchFamily="34" charset="0"/>
                          <a:cs typeface="Arial" pitchFamily="34" charset="0"/>
                        </a:rPr>
                        <a:t>10</a:t>
                      </a:r>
                    </a:p>
                  </a:txBody>
                  <a:tcPr marL="68580" marR="68580" marT="34290" marB="34290"/>
                </a:tc>
                <a:tc>
                  <a:txBody>
                    <a:bodyPr/>
                    <a:lstStyle/>
                    <a:p>
                      <a:pPr algn="ctr"/>
                      <a:r>
                        <a:rPr lang="en-GB" sz="1200" dirty="0">
                          <a:solidFill>
                            <a:schemeClr val="tx1"/>
                          </a:solidFill>
                          <a:latin typeface="Arial" pitchFamily="34" charset="0"/>
                          <a:cs typeface="Arial" pitchFamily="34" charset="0"/>
                        </a:rPr>
                        <a:t>87 (83.5%) patients, 95 events</a:t>
                      </a:r>
                    </a:p>
                    <a:p>
                      <a:pPr algn="ctr"/>
                      <a:r>
                        <a:rPr lang="en-GB" sz="1200" i="1" dirty="0">
                          <a:solidFill>
                            <a:schemeClr val="tx1"/>
                          </a:solidFill>
                          <a:latin typeface="Arial" pitchFamily="34" charset="0"/>
                          <a:cs typeface="Arial" pitchFamily="34" charset="0"/>
                        </a:rPr>
                        <a:t>2/95 (2.1)</a:t>
                      </a:r>
                    </a:p>
                    <a:p>
                      <a:pPr algn="ctr"/>
                      <a:r>
                        <a:rPr lang="en-GB" sz="1200" i="1" dirty="0">
                          <a:solidFill>
                            <a:schemeClr val="tx1"/>
                          </a:solidFill>
                          <a:latin typeface="Arial" pitchFamily="34" charset="0"/>
                          <a:cs typeface="Arial" pitchFamily="34" charset="0"/>
                        </a:rPr>
                        <a:t>93/95 (97.9)</a:t>
                      </a:r>
                    </a:p>
                  </a:txBody>
                  <a:tcPr marL="68580" marR="68580" marT="34290" marB="34290"/>
                </a:tc>
                <a:tc>
                  <a:txBody>
                    <a:bodyPr/>
                    <a:lstStyle/>
                    <a:p>
                      <a:pPr marL="0" indent="0" algn="l">
                        <a:buFont typeface="Arial" panose="020B0604020202020204" pitchFamily="34" charset="0"/>
                        <a:buNone/>
                      </a:pPr>
                      <a:r>
                        <a:rPr lang="en-GB" sz="1200" dirty="0">
                          <a:solidFill>
                            <a:schemeClr val="tx1"/>
                          </a:solidFill>
                          <a:latin typeface="Arial" pitchFamily="34" charset="0"/>
                          <a:cs typeface="Arial" pitchFamily="34" charset="0"/>
                        </a:rPr>
                        <a:t>GI (41%), skin (14%), thyroid (19%), articular (11%)</a:t>
                      </a:r>
                    </a:p>
                  </a:txBody>
                  <a:tcPr marL="68580" marR="68580" marT="34290" marB="34290"/>
                </a:tc>
                <a:extLst>
                  <a:ext uri="{0D108BD9-81ED-4DB2-BD59-A6C34878D82A}">
                    <a16:rowId xmlns:a16="http://schemas.microsoft.com/office/drawing/2014/main" val="10002"/>
                  </a:ext>
                </a:extLst>
              </a:tr>
              <a:tr h="788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Richter M, et al. #1914</a:t>
                      </a:r>
                    </a:p>
                  </a:txBody>
                  <a:tcPr marL="68580" marR="68580" marT="34290" marB="34290"/>
                </a:tc>
                <a:tc>
                  <a:txBody>
                    <a:bodyPr/>
                    <a:lstStyle/>
                    <a:p>
                      <a:pPr algn="l"/>
                      <a:r>
                        <a:rPr lang="en-GB" sz="1200" dirty="0">
                          <a:latin typeface="Arial" pitchFamily="34" charset="0"/>
                          <a:cs typeface="Arial" pitchFamily="34" charset="0"/>
                        </a:rPr>
                        <a:t>PEM (49%), NIV (21%), IPI (20%), avelumab (2%), atezolizumab (2%), </a:t>
                      </a:r>
                      <a:br>
                        <a:rPr lang="en-GB" sz="1200" dirty="0">
                          <a:latin typeface="Arial" pitchFamily="34" charset="0"/>
                          <a:cs typeface="Arial" pitchFamily="34" charset="0"/>
                        </a:rPr>
                      </a:br>
                      <a:r>
                        <a:rPr lang="en-GB" sz="1200" dirty="0">
                          <a:solidFill>
                            <a:schemeClr val="tx1"/>
                          </a:solidFill>
                          <a:effectLst/>
                        </a:rPr>
                        <a:t>IPI + NIV </a:t>
                      </a:r>
                      <a:r>
                        <a:rPr lang="en-GB" sz="1200" dirty="0">
                          <a:latin typeface="Arial" pitchFamily="34" charset="0"/>
                          <a:cs typeface="Arial" pitchFamily="34" charset="0"/>
                        </a:rPr>
                        <a:t>(7%)</a:t>
                      </a:r>
                    </a:p>
                  </a:txBody>
                  <a:tcPr marL="68580" marR="68580" marT="34290" marB="34290"/>
                </a:tc>
                <a:tc>
                  <a:txBody>
                    <a:bodyPr/>
                    <a:lstStyle/>
                    <a:p>
                      <a:pPr algn="ctr"/>
                      <a:r>
                        <a:rPr lang="en-US" sz="1200" dirty="0"/>
                        <a:t>1293</a:t>
                      </a:r>
                      <a:endParaRPr lang="en-GB" sz="1200" dirty="0">
                        <a:latin typeface="Arial" pitchFamily="34" charset="0"/>
                        <a:cs typeface="Arial" pitchFamily="34" charset="0"/>
                      </a:endParaRPr>
                    </a:p>
                  </a:txBody>
                  <a:tcPr marL="68580" marR="68580" marT="34290" marB="34290"/>
                </a:tc>
                <a:tc>
                  <a:txBody>
                    <a:bodyPr/>
                    <a:lstStyle/>
                    <a:p>
                      <a:pPr algn="ctr"/>
                      <a:r>
                        <a:rPr lang="en-GB" sz="1200" dirty="0">
                          <a:latin typeface="Arial" pitchFamily="34" charset="0"/>
                          <a:cs typeface="Arial" pitchFamily="34" charset="0"/>
                        </a:rPr>
                        <a:t>43 (3.3%)</a:t>
                      </a:r>
                    </a:p>
                  </a:txBody>
                  <a:tcPr marL="68580" marR="68580" marT="34290" marB="34290"/>
                </a:tc>
                <a:tc>
                  <a:txBody>
                    <a:bodyPr/>
                    <a:lstStyle/>
                    <a:p>
                      <a:pPr marL="0" indent="0" algn="l">
                        <a:buFont typeface="Arial" panose="020B0604020202020204" pitchFamily="34" charset="0"/>
                        <a:buNone/>
                      </a:pPr>
                      <a:r>
                        <a:rPr lang="en-GB" sz="1200" dirty="0">
                          <a:solidFill>
                            <a:schemeClr val="tx1"/>
                          </a:solidFill>
                        </a:rPr>
                        <a:t>Inflammatory arthritis (n=25; 2%)</a:t>
                      </a:r>
                      <a:br>
                        <a:rPr lang="en-GB" sz="1200" dirty="0">
                          <a:solidFill>
                            <a:schemeClr val="tx1"/>
                          </a:solidFill>
                        </a:rPr>
                      </a:br>
                      <a:r>
                        <a:rPr lang="en-GB" sz="1200" dirty="0">
                          <a:solidFill>
                            <a:schemeClr val="tx1"/>
                          </a:solidFill>
                        </a:rPr>
                        <a:t>Myositis (n=9; 0.8%)</a:t>
                      </a:r>
                    </a:p>
                    <a:p>
                      <a:pPr marL="0" indent="0" algn="l">
                        <a:buFont typeface="Arial" panose="020B0604020202020204" pitchFamily="34" charset="0"/>
                        <a:buNone/>
                      </a:pPr>
                      <a:r>
                        <a:rPr lang="en-GB" sz="1200" dirty="0">
                          <a:solidFill>
                            <a:schemeClr val="tx1"/>
                          </a:solidFill>
                        </a:rPr>
                        <a:t>Other Rh-</a:t>
                      </a:r>
                      <a:r>
                        <a:rPr lang="en-GB" sz="1200" dirty="0" err="1">
                          <a:solidFill>
                            <a:schemeClr val="tx1"/>
                          </a:solidFill>
                        </a:rPr>
                        <a:t>irAE</a:t>
                      </a:r>
                      <a:r>
                        <a:rPr lang="en-GB" sz="1200" dirty="0">
                          <a:solidFill>
                            <a:schemeClr val="tx1"/>
                          </a:solidFill>
                        </a:rPr>
                        <a:t> (n=9; 0.8%) </a:t>
                      </a:r>
                      <a:br>
                        <a:rPr lang="en-GB" sz="1200" dirty="0">
                          <a:solidFill>
                            <a:schemeClr val="tx1"/>
                          </a:solidFill>
                        </a:rPr>
                      </a:br>
                      <a:r>
                        <a:rPr lang="en-GB" sz="1200" dirty="0">
                          <a:solidFill>
                            <a:schemeClr val="tx1"/>
                          </a:solidFill>
                        </a:rPr>
                        <a:t>Treatment: usually prednisone</a:t>
                      </a:r>
                      <a:endParaRPr lang="en-US" sz="1200" dirty="0">
                        <a:solidFill>
                          <a:schemeClr val="tx1"/>
                        </a:solidFill>
                      </a:endParaRPr>
                    </a:p>
                  </a:txBody>
                  <a:tcPr marL="68580" marR="68580" marT="34290" marB="34290"/>
                </a:tc>
                <a:extLst>
                  <a:ext uri="{0D108BD9-81ED-4DB2-BD59-A6C34878D82A}">
                    <a16:rowId xmlns:a16="http://schemas.microsoft.com/office/drawing/2014/main" val="10003"/>
                  </a:ext>
                </a:extLst>
              </a:tr>
              <a:tr h="4426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De Moel E, et al. #23</a:t>
                      </a:r>
                    </a:p>
                  </a:txBody>
                  <a:tcPr marL="68580" marR="68580" marT="34290" marB="34290"/>
                </a:tc>
                <a:tc>
                  <a:txBody>
                    <a:bodyPr/>
                    <a:lstStyle/>
                    <a:p>
                      <a:pPr algn="l"/>
                      <a:r>
                        <a:rPr lang="en-US" sz="1200" dirty="0"/>
                        <a:t>IPI</a:t>
                      </a:r>
                      <a:endParaRPr lang="en-GB" sz="1200" dirty="0">
                        <a:latin typeface="Arial" pitchFamily="34" charset="0"/>
                        <a:cs typeface="Arial" pitchFamily="34" charset="0"/>
                      </a:endParaRPr>
                    </a:p>
                  </a:txBody>
                  <a:tcPr marL="68580" marR="68580" marT="34290" marB="34290"/>
                </a:tc>
                <a:tc>
                  <a:txBody>
                    <a:bodyPr/>
                    <a:lstStyle/>
                    <a:p>
                      <a:pPr algn="ctr"/>
                      <a:r>
                        <a:rPr lang="en-GB" sz="1200" dirty="0">
                          <a:latin typeface="Arial" pitchFamily="34" charset="0"/>
                          <a:cs typeface="Arial" pitchFamily="34" charset="0"/>
                        </a:rPr>
                        <a:t>133</a:t>
                      </a:r>
                    </a:p>
                    <a:p>
                      <a:pPr algn="ctr"/>
                      <a:r>
                        <a:rPr lang="en-GB" sz="1200" dirty="0">
                          <a:latin typeface="Arial" pitchFamily="34" charset="0"/>
                          <a:cs typeface="Arial" pitchFamily="34" charset="0"/>
                        </a:rPr>
                        <a:t>(99 </a:t>
                      </a:r>
                      <a:r>
                        <a:rPr lang="en-GB" sz="1200" dirty="0" err="1">
                          <a:latin typeface="Arial" pitchFamily="34" charset="0"/>
                          <a:cs typeface="Arial" pitchFamily="34" charset="0"/>
                        </a:rPr>
                        <a:t>autoAb</a:t>
                      </a:r>
                      <a:r>
                        <a:rPr lang="en-GB" sz="1200" dirty="0">
                          <a:latin typeface="Arial" pitchFamily="34" charset="0"/>
                          <a:cs typeface="Arial" pitchFamily="34" charset="0"/>
                        </a:rPr>
                        <a:t> –</a:t>
                      </a:r>
                      <a:r>
                        <a:rPr lang="en-GB" sz="1200" dirty="0" err="1">
                          <a:latin typeface="Arial" pitchFamily="34" charset="0"/>
                          <a:cs typeface="Arial" pitchFamily="34" charset="0"/>
                        </a:rPr>
                        <a:t>ve</a:t>
                      </a:r>
                      <a:r>
                        <a:rPr lang="en-GB" sz="1200" dirty="0">
                          <a:latin typeface="Arial" pitchFamily="34" charset="0"/>
                          <a:cs typeface="Arial" pitchFamily="34" charset="0"/>
                        </a:rPr>
                        <a:t>)</a:t>
                      </a:r>
                    </a:p>
                  </a:txBody>
                  <a:tcPr marL="68580" marR="68580" marT="34290" marB="34290"/>
                </a:tc>
                <a:tc>
                  <a:txBody>
                    <a:bodyPr/>
                    <a:lstStyle/>
                    <a:p>
                      <a:pPr algn="ctr"/>
                      <a:r>
                        <a:rPr lang="en-CA" sz="1200" dirty="0"/>
                        <a:t>19/99 (19.2%)</a:t>
                      </a:r>
                      <a:endParaRPr lang="en-GB" sz="1200" dirty="0">
                        <a:latin typeface="Arial" pitchFamily="34" charset="0"/>
                        <a:cs typeface="Arial" pitchFamily="34" charset="0"/>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itchFamily="34" charset="0"/>
                          <a:cs typeface="Arial" pitchFamily="34" charset="0"/>
                        </a:rPr>
                        <a:t>Autoantibody development </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200" dirty="0">
                          <a:solidFill>
                            <a:schemeClr val="tx1"/>
                          </a:solidFill>
                        </a:rPr>
                        <a:t>Anti-TPO (4.8%) and anti-TG (6%) most common</a:t>
                      </a:r>
                    </a:p>
                  </a:txBody>
                  <a:tcPr marL="68580" marR="68580" marT="34290" marB="34290"/>
                </a:tc>
                <a:extLst>
                  <a:ext uri="{0D108BD9-81ED-4DB2-BD59-A6C34878D82A}">
                    <a16:rowId xmlns:a16="http://schemas.microsoft.com/office/drawing/2014/main" val="10004"/>
                  </a:ext>
                </a:extLst>
              </a:tr>
              <a:tr h="4798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Kim IY, et al. </a:t>
                      </a:r>
                      <a:br>
                        <a:rPr lang="en-US" sz="1200" dirty="0"/>
                      </a:br>
                      <a:r>
                        <a:rPr lang="en-US" sz="1200" dirty="0"/>
                        <a:t>#361</a:t>
                      </a:r>
                    </a:p>
                  </a:txBody>
                  <a:tcPr marL="68580" marR="68580" marT="34290" marB="34290"/>
                </a:tc>
                <a:tc>
                  <a:txBody>
                    <a:bodyPr/>
                    <a:lstStyle/>
                    <a:p>
                      <a:pPr algn="l"/>
                      <a:r>
                        <a:rPr lang="en-GB" sz="1200" dirty="0">
                          <a:latin typeface="Arial" pitchFamily="34" charset="0"/>
                          <a:cs typeface="Arial" pitchFamily="34" charset="0"/>
                        </a:rPr>
                        <a:t>PEM</a:t>
                      </a:r>
                    </a:p>
                  </a:txBody>
                  <a:tcPr marL="68580" marR="68580" marT="34290" marB="34290"/>
                </a:tc>
                <a:tc>
                  <a:txBody>
                    <a:bodyPr/>
                    <a:lstStyle/>
                    <a:p>
                      <a:pPr algn="ctr"/>
                      <a:r>
                        <a:rPr lang="en-US" sz="1200" dirty="0"/>
                        <a:t>391</a:t>
                      </a:r>
                      <a:endParaRPr lang="en-GB" sz="1200" dirty="0">
                        <a:latin typeface="Arial" pitchFamily="34" charset="0"/>
                        <a:cs typeface="Arial" pitchFamily="34" charset="0"/>
                      </a:endParaRPr>
                    </a:p>
                  </a:txBody>
                  <a:tcPr marL="68580" marR="68580" marT="34290" marB="34290"/>
                </a:tc>
                <a:tc>
                  <a:txBody>
                    <a:bodyPr/>
                    <a:lstStyle/>
                    <a:p>
                      <a:pPr algn="ctr"/>
                      <a:r>
                        <a:rPr lang="en-US" sz="1200" dirty="0">
                          <a:latin typeface="Arial" pitchFamily="34" charset="0"/>
                          <a:cs typeface="Arial" pitchFamily="34" charset="0"/>
                        </a:rPr>
                        <a:t>67 (17%)</a:t>
                      </a:r>
                      <a:endParaRPr lang="en-GB" sz="1200" dirty="0">
                        <a:latin typeface="Arial" pitchFamily="34" charset="0"/>
                        <a:cs typeface="Arial" pitchFamily="34" charset="0"/>
                      </a:endParaRPr>
                    </a:p>
                  </a:txBody>
                  <a:tcPr marL="68580" marR="68580" marT="34290" marB="34290"/>
                </a:tc>
                <a:tc>
                  <a:txBody>
                    <a:bodyPr/>
                    <a:lstStyle/>
                    <a:p>
                      <a:pPr marL="0" lvl="1" indent="0">
                        <a:buFont typeface="Arial" panose="020B0604020202020204" pitchFamily="34" charset="0"/>
                        <a:buNone/>
                      </a:pPr>
                      <a:r>
                        <a:rPr lang="en-US" sz="1200" dirty="0">
                          <a:solidFill>
                            <a:schemeClr val="tx1"/>
                          </a:solidFill>
                        </a:rPr>
                        <a:t>Skin (10%), pneumonitis (2.8%), </a:t>
                      </a:r>
                      <a:br>
                        <a:rPr lang="en-US" sz="1200" dirty="0">
                          <a:solidFill>
                            <a:schemeClr val="tx1"/>
                          </a:solidFill>
                        </a:rPr>
                      </a:br>
                      <a:r>
                        <a:rPr lang="en-US" sz="1200" dirty="0">
                          <a:solidFill>
                            <a:schemeClr val="tx1"/>
                          </a:solidFill>
                        </a:rPr>
                        <a:t>musculoskeletal (2.6%), endocrine (1.8%)</a:t>
                      </a:r>
                    </a:p>
                  </a:txBody>
                  <a:tcPr marL="68580" marR="68580" marT="34290" marB="34290"/>
                </a:tc>
                <a:extLst>
                  <a:ext uri="{0D108BD9-81ED-4DB2-BD59-A6C34878D82A}">
                    <a16:rowId xmlns:a16="http://schemas.microsoft.com/office/drawing/2014/main" val="391476009"/>
                  </a:ext>
                </a:extLst>
              </a:tr>
              <a:tr h="6554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Romero R, et al. </a:t>
                      </a:r>
                      <a:br>
                        <a:rPr lang="en-US" sz="1200" dirty="0"/>
                      </a:br>
                      <a:r>
                        <a:rPr lang="en-US" sz="1200" dirty="0"/>
                        <a:t>#356</a:t>
                      </a:r>
                    </a:p>
                  </a:txBody>
                  <a:tcPr marL="68580" marR="68580" marT="34290" marB="34290"/>
                </a:tc>
                <a:tc>
                  <a:txBody>
                    <a:bodyPr/>
                    <a:lstStyle/>
                    <a:p>
                      <a:pPr algn="l"/>
                      <a:r>
                        <a:rPr lang="en-US" sz="1200" dirty="0"/>
                        <a:t>IPI </a:t>
                      </a:r>
                      <a:endParaRPr lang="en-US" sz="1200" dirty="0">
                        <a:latin typeface="Arial" pitchFamily="34" charset="0"/>
                        <a:cs typeface="Arial" pitchFamily="34" charset="0"/>
                      </a:endParaRPr>
                    </a:p>
                    <a:p>
                      <a:pPr algn="l"/>
                      <a:r>
                        <a:rPr lang="en-US" sz="1200" dirty="0">
                          <a:latin typeface="Arial" pitchFamily="34" charset="0"/>
                          <a:cs typeface="Arial" pitchFamily="34" charset="0"/>
                        </a:rPr>
                        <a:t>NIV</a:t>
                      </a:r>
                    </a:p>
                    <a:p>
                      <a:pPr algn="l"/>
                      <a:r>
                        <a:rPr lang="en-US" sz="1200" i="1" dirty="0">
                          <a:latin typeface="Arial" pitchFamily="34" charset="0"/>
                          <a:cs typeface="Arial" pitchFamily="34" charset="0"/>
                        </a:rPr>
                        <a:t>PEM</a:t>
                      </a:r>
                    </a:p>
                  </a:txBody>
                  <a:tcPr marL="68580" marR="68580" marT="34290" marB="34290"/>
                </a:tc>
                <a:tc>
                  <a:txBody>
                    <a:bodyPr/>
                    <a:lstStyle/>
                    <a:p>
                      <a:pPr algn="ctr"/>
                      <a:r>
                        <a:rPr lang="en-US" sz="1200" dirty="0"/>
                        <a:t>116</a:t>
                      </a:r>
                    </a:p>
                    <a:p>
                      <a:pPr algn="ctr"/>
                      <a:r>
                        <a:rPr lang="en-US" sz="1200" dirty="0">
                          <a:latin typeface="Arial" pitchFamily="34" charset="0"/>
                          <a:cs typeface="Arial" pitchFamily="34" charset="0"/>
                        </a:rPr>
                        <a:t>444</a:t>
                      </a:r>
                    </a:p>
                    <a:p>
                      <a:pPr algn="ctr"/>
                      <a:r>
                        <a:rPr lang="en-US" sz="1200" i="1" dirty="0">
                          <a:latin typeface="Arial" pitchFamily="34" charset="0"/>
                          <a:cs typeface="Arial" pitchFamily="34" charset="0"/>
                        </a:rPr>
                        <a:t>231</a:t>
                      </a:r>
                      <a:endParaRPr lang="en-GB" sz="1200" i="1" dirty="0">
                        <a:latin typeface="Arial" pitchFamily="34" charset="0"/>
                        <a:cs typeface="Arial" pitchFamily="34" charset="0"/>
                      </a:endParaRPr>
                    </a:p>
                  </a:txBody>
                  <a:tcPr marL="68580" marR="68580" marT="34290" marB="34290"/>
                </a:tc>
                <a:tc>
                  <a:txBody>
                    <a:bodyPr/>
                    <a:lstStyle/>
                    <a:p>
                      <a:pPr algn="ctr"/>
                      <a:r>
                        <a:rPr lang="en-US" sz="1200" dirty="0"/>
                        <a:t>72.4.% ipilimumab; 56.2% of these also on nivolumab</a:t>
                      </a:r>
                    </a:p>
                    <a:p>
                      <a:pPr algn="ctr"/>
                      <a:r>
                        <a:rPr lang="en-US" sz="1200" i="1"/>
                        <a:t>(not </a:t>
                      </a:r>
                      <a:r>
                        <a:rPr lang="en-US" sz="1200" i="1" dirty="0"/>
                        <a:t>reported)</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Skin rash (40.5%), colitis (32.5%), thyroid disease (23.3%), musculoskeletal (13.8%), hepatitis (12%), endocrine (12%)</a:t>
                      </a:r>
                    </a:p>
                  </a:txBody>
                  <a:tcPr marL="68580" marR="68580" marT="34290" marB="34290"/>
                </a:tc>
                <a:extLst>
                  <a:ext uri="{0D108BD9-81ED-4DB2-BD59-A6C34878D82A}">
                    <a16:rowId xmlns:a16="http://schemas.microsoft.com/office/drawing/2014/main" val="2487091164"/>
                  </a:ext>
                </a:extLst>
              </a:tr>
              <a:tr h="96877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err="1"/>
                        <a:t>Retamozo</a:t>
                      </a:r>
                      <a:r>
                        <a:rPr lang="en-US" sz="1200" dirty="0"/>
                        <a:t> S, et al. #1915</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(BIOGEA systematic review)</a:t>
                      </a:r>
                    </a:p>
                  </a:txBody>
                  <a:tcPr marL="68580" marR="68580" marT="34290" marB="34290"/>
                </a:tc>
                <a:tc>
                  <a:txBody>
                    <a:bodyPr/>
                    <a:lstStyle/>
                    <a:p>
                      <a:pPr algn="l"/>
                      <a:r>
                        <a:rPr lang="en-GB" sz="1200" dirty="0"/>
                        <a:t>IPI, PEM, NIV</a:t>
                      </a:r>
                    </a:p>
                    <a:p>
                      <a:pPr algn="l"/>
                      <a:r>
                        <a:rPr lang="en-GB" sz="1200" i="1" dirty="0"/>
                        <a:t>Plus</a:t>
                      </a:r>
                      <a:endParaRPr lang="en-GB" sz="1200" dirty="0"/>
                    </a:p>
                    <a:p>
                      <a:pPr algn="l"/>
                      <a:r>
                        <a:rPr lang="en-GB" sz="1200" dirty="0"/>
                        <a:t>Tyrosine kinase inhibitors (</a:t>
                      </a:r>
                      <a:r>
                        <a:rPr lang="en-GB" sz="1200" dirty="0" err="1"/>
                        <a:t>TKi</a:t>
                      </a:r>
                      <a:r>
                        <a:rPr lang="en-GB" sz="1200" dirty="0"/>
                        <a:t>)</a:t>
                      </a:r>
                    </a:p>
                  </a:txBody>
                  <a:tcPr marL="68580" marR="68580" marT="34290" marB="34290"/>
                </a:tc>
                <a:tc>
                  <a:txBody>
                    <a:bodyPr/>
                    <a:lstStyle/>
                    <a:p>
                      <a:pPr algn="ctr"/>
                      <a:r>
                        <a:rPr lang="en-GB" sz="1200" dirty="0"/>
                        <a:t>Not stated</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6288 autoimmune AE in </a:t>
                      </a:r>
                    </a:p>
                    <a:p>
                      <a:r>
                        <a:rPr lang="en-GB" sz="1200" dirty="0"/>
                        <a:t>6158 </a:t>
                      </a:r>
                      <a:r>
                        <a:rPr lang="en-GB" sz="1200" dirty="0">
                          <a:solidFill>
                            <a:schemeClr val="tx1"/>
                          </a:solidFill>
                          <a:latin typeface="Arial" pitchFamily="34" charset="0"/>
                          <a:cs typeface="Arial" pitchFamily="34" charset="0"/>
                        </a:rPr>
                        <a:t>patients </a:t>
                      </a:r>
                      <a:r>
                        <a:rPr lang="en-GB" sz="1200" dirty="0"/>
                        <a:t>with neoplasia </a:t>
                      </a:r>
                      <a:br>
                        <a:rPr lang="en-GB" sz="1200" dirty="0"/>
                      </a:br>
                      <a:r>
                        <a:rPr lang="en-GB" sz="1200" dirty="0"/>
                        <a:t>(solid, n=5849; </a:t>
                      </a:r>
                      <a:r>
                        <a:rPr lang="en-GB" sz="1200" dirty="0" err="1"/>
                        <a:t>hematol</a:t>
                      </a:r>
                      <a:r>
                        <a:rPr lang="en-GB" sz="1200" dirty="0"/>
                        <a:t>, n=309)</a:t>
                      </a:r>
                    </a:p>
                    <a:p>
                      <a:endParaRPr lang="en-GB" sz="1200" dirty="0"/>
                    </a:p>
                    <a:p>
                      <a:r>
                        <a:rPr lang="en-GB" sz="1200" dirty="0"/>
                        <a:t>IPI 1973, PEM 712, NIV 700,</a:t>
                      </a:r>
                    </a:p>
                    <a:p>
                      <a:r>
                        <a:rPr lang="en-GB" sz="1200" dirty="0" err="1"/>
                        <a:t>TKi</a:t>
                      </a:r>
                      <a:r>
                        <a:rPr lang="en-GB" sz="1200" dirty="0"/>
                        <a:t> 2443</a:t>
                      </a:r>
                    </a:p>
                  </a:txBody>
                  <a:tcPr marL="68580" marR="68580" marT="34290" marB="34290"/>
                </a:tc>
                <a:tc>
                  <a:txBody>
                    <a:bodyPr/>
                    <a:lstStyle/>
                    <a:p>
                      <a:pPr marL="0" lvl="1" indent="0">
                        <a:buFont typeface="Arial" panose="020B0604020202020204" pitchFamily="34" charset="0"/>
                        <a:buNone/>
                      </a:pPr>
                      <a:r>
                        <a:rPr lang="en-GB" sz="1200" kern="1200" dirty="0">
                          <a:solidFill>
                            <a:schemeClr val="dk1"/>
                          </a:solidFill>
                          <a:latin typeface="+mn-lt"/>
                          <a:ea typeface="+mn-ea"/>
                          <a:cs typeface="+mn-cs"/>
                        </a:rPr>
                        <a:t>Main organ-specific association (seen in &gt;50% of cases)</a:t>
                      </a:r>
                    </a:p>
                    <a:p>
                      <a:pPr marL="171450" lvl="1" indent="-171450">
                        <a:buFont typeface="Arial" panose="020B0604020202020204" pitchFamily="34" charset="0"/>
                        <a:buChar char="•"/>
                      </a:pPr>
                      <a:r>
                        <a:rPr lang="en-GB" sz="1200" kern="1200" dirty="0">
                          <a:solidFill>
                            <a:schemeClr val="dk1"/>
                          </a:solidFill>
                          <a:latin typeface="+mn-lt"/>
                          <a:ea typeface="+mn-ea"/>
                          <a:cs typeface="+mn-cs"/>
                        </a:rPr>
                        <a:t>CTLA-4: colitis, hepatitis and hypophysitis</a:t>
                      </a:r>
                    </a:p>
                    <a:p>
                      <a:pPr marL="171450" lvl="1" indent="-171450">
                        <a:buFont typeface="Arial" panose="020B0604020202020204" pitchFamily="34" charset="0"/>
                        <a:buChar char="•"/>
                      </a:pPr>
                      <a:r>
                        <a:rPr lang="en-GB" sz="1200" kern="1200" dirty="0">
                          <a:solidFill>
                            <a:schemeClr val="dk1"/>
                          </a:solidFill>
                          <a:latin typeface="+mn-lt"/>
                          <a:ea typeface="+mn-ea"/>
                          <a:cs typeface="+mn-cs"/>
                        </a:rPr>
                        <a:t>PD/PD-1 pathway: vitiligo</a:t>
                      </a:r>
                    </a:p>
                    <a:p>
                      <a:pPr marL="1714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mn-lt"/>
                          <a:ea typeface="+mn-ea"/>
                          <a:cs typeface="+mn-cs"/>
                        </a:rPr>
                        <a:t>TK receptor: interstitial lung disease </a:t>
                      </a:r>
                    </a:p>
                  </a:txBody>
                  <a:tcPr marL="68580" marR="68580" marT="34290" marB="34290"/>
                </a:tc>
                <a:extLst>
                  <a:ext uri="{0D108BD9-81ED-4DB2-BD59-A6C34878D82A}">
                    <a16:rowId xmlns:a16="http://schemas.microsoft.com/office/drawing/2014/main" val="165057521"/>
                  </a:ext>
                </a:extLst>
              </a:tr>
              <a:tr h="4280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latin typeface="Arial" pitchFamily="34" charset="0"/>
                          <a:cs typeface="Arial" pitchFamily="34" charset="0"/>
                        </a:rPr>
                        <a:t> </a:t>
                      </a:r>
                      <a:r>
                        <a:rPr lang="nl-NL" sz="1200" b="1" dirty="0"/>
                        <a:t>ACR 2018, Chicago</a:t>
                      </a:r>
                      <a:endParaRPr lang="en-US" sz="1200" b="1" dirty="0"/>
                    </a:p>
                    <a:p>
                      <a:pPr algn="l"/>
                      <a:endParaRPr lang="en-GB" sz="1200" b="1" dirty="0">
                        <a:latin typeface="Arial" pitchFamily="34" charset="0"/>
                        <a:cs typeface="Arial" pitchFamily="34" charset="0"/>
                      </a:endParaRPr>
                    </a:p>
                  </a:txBody>
                  <a:tcPr marL="68580" marR="68580" marT="34290" marB="34290"/>
                </a:tc>
                <a:tc>
                  <a:txBody>
                    <a:bodyPr/>
                    <a:lstStyle/>
                    <a:p>
                      <a:pPr algn="l"/>
                      <a:endParaRPr lang="en-GB" sz="1200" b="1" dirty="0">
                        <a:latin typeface="Arial" pitchFamily="34" charset="0"/>
                        <a:cs typeface="Arial" pitchFamily="34" charset="0"/>
                      </a:endParaRPr>
                    </a:p>
                  </a:txBody>
                  <a:tcPr marL="68580" marR="68580" marT="34290" marB="34290"/>
                </a:tc>
                <a:tc>
                  <a:txBody>
                    <a:bodyPr/>
                    <a:lstStyle/>
                    <a:p>
                      <a:pPr algn="ctr"/>
                      <a:endParaRPr lang="en-GB" sz="1200" b="1" dirty="0">
                        <a:latin typeface="Arial" pitchFamily="34" charset="0"/>
                        <a:cs typeface="Arial" pitchFamily="34" charset="0"/>
                      </a:endParaRPr>
                    </a:p>
                  </a:txBody>
                  <a:tcPr marL="68580" marR="68580" marT="34290" marB="34290"/>
                </a:tc>
                <a:tc>
                  <a:txBody>
                    <a:bodyPr/>
                    <a:lstStyle/>
                    <a:p>
                      <a:pPr algn="ctr"/>
                      <a:r>
                        <a:rPr lang="en-GB" sz="1200" b="1" dirty="0">
                          <a:latin typeface="Arial" pitchFamily="34" charset="0"/>
                          <a:cs typeface="Arial" pitchFamily="34" charset="0"/>
                        </a:rPr>
                        <a:t>Range </a:t>
                      </a:r>
                      <a:br>
                        <a:rPr lang="en-GB" sz="1200" b="1" dirty="0">
                          <a:latin typeface="Arial" pitchFamily="34" charset="0"/>
                          <a:cs typeface="Arial" pitchFamily="34" charset="0"/>
                        </a:rPr>
                      </a:br>
                      <a:r>
                        <a:rPr lang="en-GB" sz="1200" b="1" dirty="0">
                          <a:latin typeface="Arial" pitchFamily="34" charset="0"/>
                          <a:cs typeface="Arial" pitchFamily="34" charset="0"/>
                        </a:rPr>
                        <a:t>2–72%</a:t>
                      </a:r>
                    </a:p>
                  </a:txBody>
                  <a:tcPr marL="68580" marR="68580" marT="34290" marB="34290"/>
                </a:tc>
                <a:tc>
                  <a:txBody>
                    <a:bodyPr/>
                    <a:lstStyle/>
                    <a:p>
                      <a:pPr algn="l"/>
                      <a:r>
                        <a:rPr lang="en-GB" sz="1200" b="1" dirty="0">
                          <a:latin typeface="Arial" pitchFamily="34" charset="0"/>
                          <a:cs typeface="Arial" pitchFamily="34" charset="0"/>
                        </a:rPr>
                        <a:t>MOST common GI, SKIN, THYROID </a:t>
                      </a:r>
                    </a:p>
                    <a:p>
                      <a:pPr algn="l"/>
                      <a:r>
                        <a:rPr lang="en-GB" sz="1200" b="1" dirty="0">
                          <a:latin typeface="Arial" pitchFamily="34" charset="0"/>
                          <a:cs typeface="Arial" pitchFamily="34" charset="0"/>
                        </a:rPr>
                        <a:t>DEPENDS on the drug</a:t>
                      </a:r>
                    </a:p>
                  </a:txBody>
                  <a:tcPr marL="68580" marR="68580" marT="34290" marB="34290"/>
                </a:tc>
                <a:extLst>
                  <a:ext uri="{0D108BD9-81ED-4DB2-BD59-A6C34878D82A}">
                    <a16:rowId xmlns:a16="http://schemas.microsoft.com/office/drawing/2014/main" val="36903184"/>
                  </a:ext>
                </a:extLst>
              </a:tr>
            </a:tbl>
          </a:graphicData>
        </a:graphic>
      </p:graphicFrame>
    </p:spTree>
    <p:extLst>
      <p:ext uri="{BB962C8B-B14F-4D97-AF65-F5344CB8AC3E}">
        <p14:creationId xmlns:p14="http://schemas.microsoft.com/office/powerpoint/2010/main" val="1930471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FCF938-690F-4CBF-9AF5-E456C96C3C2E}"/>
              </a:ext>
            </a:extLst>
          </p:cNvPr>
          <p:cNvSpPr>
            <a:spLocks noGrp="1"/>
          </p:cNvSpPr>
          <p:nvPr>
            <p:ph type="title"/>
          </p:nvPr>
        </p:nvSpPr>
        <p:spPr>
          <a:xfrm>
            <a:off x="838200" y="365125"/>
            <a:ext cx="10515600" cy="784167"/>
          </a:xfrm>
        </p:spPr>
        <p:txBody>
          <a:bodyPr/>
          <a:lstStyle/>
          <a:p>
            <a:r>
              <a:rPr lang="en-US" dirty="0"/>
              <a:t>Summary</a:t>
            </a:r>
          </a:p>
        </p:txBody>
      </p:sp>
      <p:sp>
        <p:nvSpPr>
          <p:cNvPr id="7" name="Content Placeholder 6">
            <a:extLst>
              <a:ext uri="{FF2B5EF4-FFF2-40B4-BE49-F238E27FC236}">
                <a16:creationId xmlns:a16="http://schemas.microsoft.com/office/drawing/2014/main" id="{0290A7EE-0191-4899-AB64-0F0BE823EA9C}"/>
              </a:ext>
            </a:extLst>
          </p:cNvPr>
          <p:cNvSpPr>
            <a:spLocks noGrp="1"/>
          </p:cNvSpPr>
          <p:nvPr>
            <p:ph sz="half" idx="1"/>
          </p:nvPr>
        </p:nvSpPr>
        <p:spPr>
          <a:xfrm>
            <a:off x="838200" y="1459684"/>
            <a:ext cx="5181600" cy="5167619"/>
          </a:xfrm>
        </p:spPr>
        <p:txBody>
          <a:bodyPr>
            <a:normAutofit fontScale="92500" lnSpcReduction="10000"/>
          </a:bodyPr>
          <a:lstStyle/>
          <a:p>
            <a:r>
              <a:rPr lang="en-US" dirty="0"/>
              <a:t>2018 was a busy year for the approval and development of JAK-nibs</a:t>
            </a:r>
          </a:p>
          <a:p>
            <a:pPr lvl="1"/>
            <a:r>
              <a:rPr lang="en-US" dirty="0"/>
              <a:t>New molecules are being developed</a:t>
            </a:r>
          </a:p>
          <a:p>
            <a:pPr lvl="1"/>
            <a:r>
              <a:rPr lang="en-US" dirty="0"/>
              <a:t>New concerns (VTE/PE) are being raised</a:t>
            </a:r>
          </a:p>
          <a:p>
            <a:r>
              <a:rPr lang="en-US" dirty="0"/>
              <a:t>Biosimilars are here to stay</a:t>
            </a:r>
          </a:p>
          <a:p>
            <a:r>
              <a:rPr lang="en-US" dirty="0"/>
              <a:t>Do more than just measure…adjust</a:t>
            </a:r>
          </a:p>
          <a:p>
            <a:r>
              <a:rPr lang="en-US" dirty="0"/>
              <a:t>While we are improving Cardiovascular outcomes, we need to pay attention to pulmonary disease in RA</a:t>
            </a:r>
          </a:p>
          <a:p>
            <a:endParaRPr lang="en-US" dirty="0"/>
          </a:p>
          <a:p>
            <a:pPr lvl="1"/>
            <a:endParaRPr lang="en-US" dirty="0"/>
          </a:p>
          <a:p>
            <a:endParaRPr lang="en-US" dirty="0"/>
          </a:p>
        </p:txBody>
      </p:sp>
      <p:sp>
        <p:nvSpPr>
          <p:cNvPr id="8" name="Content Placeholder 7">
            <a:extLst>
              <a:ext uri="{FF2B5EF4-FFF2-40B4-BE49-F238E27FC236}">
                <a16:creationId xmlns:a16="http://schemas.microsoft.com/office/drawing/2014/main" id="{876B9341-86AF-4978-B95C-66B3AF6D4BD9}"/>
              </a:ext>
            </a:extLst>
          </p:cNvPr>
          <p:cNvSpPr>
            <a:spLocks noGrp="1"/>
          </p:cNvSpPr>
          <p:nvPr>
            <p:ph sz="half" idx="2"/>
          </p:nvPr>
        </p:nvSpPr>
        <p:spPr>
          <a:xfrm>
            <a:off x="6172200" y="1459684"/>
            <a:ext cx="5181600" cy="5092117"/>
          </a:xfrm>
        </p:spPr>
        <p:txBody>
          <a:bodyPr>
            <a:normAutofit fontScale="92500" lnSpcReduction="10000"/>
          </a:bodyPr>
          <a:lstStyle/>
          <a:p>
            <a:r>
              <a:rPr lang="en-US" dirty="0"/>
              <a:t>New meds are becoming available to treated spondyloarthropathies, but MTX appears to be effective in </a:t>
            </a:r>
            <a:r>
              <a:rPr lang="en-US" dirty="0" err="1"/>
              <a:t>PsA</a:t>
            </a:r>
            <a:endParaRPr lang="en-US" dirty="0"/>
          </a:p>
          <a:p>
            <a:r>
              <a:rPr lang="en-US" dirty="0"/>
              <a:t>There is finally some activity and possible positive results in the treatment of SLE, Systemic Sclerosis and other “difficult” diseases</a:t>
            </a:r>
          </a:p>
          <a:p>
            <a:r>
              <a:rPr lang="en-US" dirty="0"/>
              <a:t>Beware of drug holidays in osteoporosis</a:t>
            </a:r>
          </a:p>
          <a:p>
            <a:r>
              <a:rPr lang="en-US" dirty="0"/>
              <a:t>Pay attention to rheumatologic complaints in patients on Checkpoint Inhibitors</a:t>
            </a:r>
          </a:p>
        </p:txBody>
      </p:sp>
    </p:spTree>
    <p:extLst>
      <p:ext uri="{BB962C8B-B14F-4D97-AF65-F5344CB8AC3E}">
        <p14:creationId xmlns:p14="http://schemas.microsoft.com/office/powerpoint/2010/main" val="231265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7F4B507-ED03-4929-BCE3-F54247A7DF7A}"/>
              </a:ext>
            </a:extLst>
          </p:cNvPr>
          <p:cNvGrpSpPr/>
          <p:nvPr/>
        </p:nvGrpSpPr>
        <p:grpSpPr>
          <a:xfrm>
            <a:off x="5433876" y="3945661"/>
            <a:ext cx="4126118" cy="2640281"/>
            <a:chOff x="5561288" y="3465751"/>
            <a:chExt cx="4126118" cy="2640281"/>
          </a:xfrm>
        </p:grpSpPr>
        <p:grpSp>
          <p:nvGrpSpPr>
            <p:cNvPr id="43" name="Group 42">
              <a:extLst>
                <a:ext uri="{FF2B5EF4-FFF2-40B4-BE49-F238E27FC236}">
                  <a16:creationId xmlns:a16="http://schemas.microsoft.com/office/drawing/2014/main" id="{B68CDB52-6B02-43D6-A567-FCD6C1609E3B}"/>
                </a:ext>
              </a:extLst>
            </p:cNvPr>
            <p:cNvGrpSpPr/>
            <p:nvPr/>
          </p:nvGrpSpPr>
          <p:grpSpPr>
            <a:xfrm>
              <a:off x="5561288" y="3474773"/>
              <a:ext cx="4126118" cy="2631259"/>
              <a:chOff x="8591835" y="3895273"/>
              <a:chExt cx="6361750" cy="2631259"/>
            </a:xfrm>
          </p:grpSpPr>
          <p:graphicFrame>
            <p:nvGraphicFramePr>
              <p:cNvPr id="44" name="Chart 43">
                <a:extLst>
                  <a:ext uri="{FF2B5EF4-FFF2-40B4-BE49-F238E27FC236}">
                    <a16:creationId xmlns:a16="http://schemas.microsoft.com/office/drawing/2014/main" id="{47300E58-D811-4849-971B-7935F33A5E5D}"/>
                  </a:ext>
                </a:extLst>
              </p:cNvPr>
              <p:cNvGraphicFramePr/>
              <p:nvPr>
                <p:extLst/>
              </p:nvPr>
            </p:nvGraphicFramePr>
            <p:xfrm>
              <a:off x="10163702" y="3895273"/>
              <a:ext cx="4789883" cy="2631259"/>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49C95E92-2A04-4388-9502-0C0E11CD1077}"/>
                  </a:ext>
                </a:extLst>
              </p:cNvPr>
              <p:cNvSpPr txBox="1"/>
              <p:nvPr/>
            </p:nvSpPr>
            <p:spPr>
              <a:xfrm>
                <a:off x="8591835" y="4604013"/>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TextBox 45">
              <a:extLst>
                <a:ext uri="{FF2B5EF4-FFF2-40B4-BE49-F238E27FC236}">
                  <a16:creationId xmlns:a16="http://schemas.microsoft.com/office/drawing/2014/main" id="{371B0AB2-27DC-42B0-B997-BE492905C0BA}"/>
                </a:ext>
              </a:extLst>
            </p:cNvPr>
            <p:cNvSpPr txBox="1"/>
            <p:nvPr/>
          </p:nvSpPr>
          <p:spPr>
            <a:xfrm>
              <a:off x="8099024" y="3465751"/>
              <a:ext cx="307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id="{1A784CD3-E186-46A5-B886-646F585F5A76}"/>
              </a:ext>
            </a:extLst>
          </p:cNvPr>
          <p:cNvGrpSpPr/>
          <p:nvPr/>
        </p:nvGrpSpPr>
        <p:grpSpPr>
          <a:xfrm>
            <a:off x="558840" y="3394319"/>
            <a:ext cx="5698346" cy="2921622"/>
            <a:chOff x="6243546" y="824773"/>
            <a:chExt cx="5490854" cy="2921622"/>
          </a:xfrm>
        </p:grpSpPr>
        <p:graphicFrame>
          <p:nvGraphicFramePr>
            <p:cNvPr id="24" name="Chart 23">
              <a:extLst>
                <a:ext uri="{FF2B5EF4-FFF2-40B4-BE49-F238E27FC236}">
                  <a16:creationId xmlns:a16="http://schemas.microsoft.com/office/drawing/2014/main" id="{7A500216-3969-490E-9CC0-AFAD1B17B379}"/>
                </a:ext>
              </a:extLst>
            </p:cNvPr>
            <p:cNvGraphicFramePr/>
            <p:nvPr>
              <p:extLst/>
            </p:nvPr>
          </p:nvGraphicFramePr>
          <p:xfrm>
            <a:off x="6243546" y="950137"/>
            <a:ext cx="5456103" cy="27962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056D8FF-868B-4889-9E9D-46007E9E4BBB}"/>
                </a:ext>
              </a:extLst>
            </p:cNvPr>
            <p:cNvSpPr txBox="1"/>
            <p:nvPr/>
          </p:nvSpPr>
          <p:spPr>
            <a:xfrm>
              <a:off x="6951802" y="1435176"/>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TextBox 33">
              <a:extLst>
                <a:ext uri="{FF2B5EF4-FFF2-40B4-BE49-F238E27FC236}">
                  <a16:creationId xmlns:a16="http://schemas.microsoft.com/office/drawing/2014/main" id="{5C25EAC5-9F60-4EEB-9EA3-E575CC6C9494}"/>
                </a:ext>
              </a:extLst>
            </p:cNvPr>
            <p:cNvSpPr txBox="1"/>
            <p:nvPr/>
          </p:nvSpPr>
          <p:spPr>
            <a:xfrm>
              <a:off x="7960880" y="1945536"/>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DB7DC6C4-7765-44FB-85B3-25A96BC73FCA}"/>
                </a:ext>
              </a:extLst>
            </p:cNvPr>
            <p:cNvSpPr txBox="1"/>
            <p:nvPr/>
          </p:nvSpPr>
          <p:spPr>
            <a:xfrm>
              <a:off x="8955333" y="2342093"/>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TextBox 35">
              <a:extLst>
                <a:ext uri="{FF2B5EF4-FFF2-40B4-BE49-F238E27FC236}">
                  <a16:creationId xmlns:a16="http://schemas.microsoft.com/office/drawing/2014/main" id="{243EBFA7-D02D-4FF7-B84A-AF2C997D8CA7}"/>
                </a:ext>
              </a:extLst>
            </p:cNvPr>
            <p:cNvSpPr txBox="1"/>
            <p:nvPr/>
          </p:nvSpPr>
          <p:spPr>
            <a:xfrm>
              <a:off x="9997735" y="1948934"/>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7EB819F7-F1C3-4869-B816-E38D038A05D3}"/>
                </a:ext>
              </a:extLst>
            </p:cNvPr>
            <p:cNvSpPr txBox="1"/>
            <p:nvPr/>
          </p:nvSpPr>
          <p:spPr>
            <a:xfrm>
              <a:off x="8199586" y="2257080"/>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8531995A-8CA1-4D0B-8F57-16EA1FF02B9D}"/>
                </a:ext>
              </a:extLst>
            </p:cNvPr>
            <p:cNvSpPr txBox="1"/>
            <p:nvPr/>
          </p:nvSpPr>
          <p:spPr>
            <a:xfrm>
              <a:off x="10230047" y="2268103"/>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9534A82C-BD5E-4F2F-8A4F-802F7997E81F}"/>
                </a:ext>
              </a:extLst>
            </p:cNvPr>
            <p:cNvSpPr txBox="1"/>
            <p:nvPr/>
          </p:nvSpPr>
          <p:spPr>
            <a:xfrm>
              <a:off x="11256987" y="2516008"/>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222326CF-C1FF-4A6B-8296-59CC3DE4086F}"/>
                </a:ext>
              </a:extLst>
            </p:cNvPr>
            <p:cNvSpPr txBox="1"/>
            <p:nvPr/>
          </p:nvSpPr>
          <p:spPr>
            <a:xfrm>
              <a:off x="9233347" y="2578410"/>
              <a:ext cx="477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EF023B40-F0E9-4AA5-8DA1-26368EFF5E78}"/>
                </a:ext>
              </a:extLst>
            </p:cNvPr>
            <p:cNvSpPr txBox="1"/>
            <p:nvPr/>
          </p:nvSpPr>
          <p:spPr>
            <a:xfrm>
              <a:off x="8337951" y="824773"/>
              <a:ext cx="12347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Week 12</a:t>
              </a:r>
            </a:p>
          </p:txBody>
        </p:sp>
      </p:grpSp>
      <p:sp>
        <p:nvSpPr>
          <p:cNvPr id="2" name="Title 1"/>
          <p:cNvSpPr>
            <a:spLocks noGrp="1"/>
          </p:cNvSpPr>
          <p:nvPr>
            <p:ph type="title"/>
          </p:nvPr>
        </p:nvSpPr>
        <p:spPr/>
        <p:txBody>
          <a:bodyPr/>
          <a:lstStyle/>
          <a:p>
            <a:r>
              <a:rPr lang="en-US" noProof="0" dirty="0"/>
              <a:t>Upadacitinib versus placebo and adalimumab in MTX-IR</a:t>
            </a:r>
          </a:p>
        </p:txBody>
      </p:sp>
      <p:sp>
        <p:nvSpPr>
          <p:cNvPr id="3" name="Content Placeholder 2"/>
          <p:cNvSpPr>
            <a:spLocks noGrp="1"/>
          </p:cNvSpPr>
          <p:nvPr>
            <p:ph idx="1"/>
          </p:nvPr>
        </p:nvSpPr>
        <p:spPr>
          <a:xfrm>
            <a:off x="335360" y="1268414"/>
            <a:ext cx="11521280" cy="2055953"/>
          </a:xfrm>
        </p:spPr>
        <p:txBody>
          <a:bodyPr/>
          <a:lstStyle/>
          <a:p>
            <a:r>
              <a:rPr lang="en-US" sz="1800" noProof="0" dirty="0"/>
              <a:t>UPAD: selective JAK1 inhibitor</a:t>
            </a:r>
          </a:p>
          <a:p>
            <a:r>
              <a:rPr lang="en-US" sz="1800" noProof="0" dirty="0"/>
              <a:t>Phase 3, DBRCT: n=1629, randomized 2:2:1 to UPAD 15 mg qd, PBO or ADA 40 mg eow, + MTX</a:t>
            </a:r>
          </a:p>
          <a:p>
            <a:r>
              <a:rPr lang="en-US" altLang="ja-JP" sz="1800" noProof="0" dirty="0"/>
              <a:t>1° endpoint: ACR20 and DAS28 CRP &lt;2.6, Week 12</a:t>
            </a:r>
          </a:p>
          <a:p>
            <a:r>
              <a:rPr lang="en-US" altLang="ja-JP" sz="1800" noProof="0" dirty="0"/>
              <a:t>2° endpoints: noninferiority/superiority of UPAD 15 vs ADA 40 at Week 12 (</a:t>
            </a:r>
            <a:r>
              <a:rPr lang="en-US" sz="1800" noProof="0" dirty="0"/>
              <a:t>ACR50, DAS28 ≤3.2, Δ pain, </a:t>
            </a:r>
            <a:br>
              <a:rPr lang="en-US" sz="1800" noProof="0" dirty="0"/>
            </a:br>
            <a:r>
              <a:rPr lang="en-US" sz="1800" noProof="0" dirty="0"/>
              <a:t>ΔHAQ-DI); radiographic inhibition (ΔmTSS) Week 26 </a:t>
            </a:r>
          </a:p>
          <a:p>
            <a:r>
              <a:rPr lang="en-US" sz="1800" noProof="0" dirty="0"/>
              <a:t>Differences in responses between UPAD 15 and PBO seen by 2 weeks; with UPAD 15 vs ADA by 4–8 weeks</a:t>
            </a:r>
          </a:p>
        </p:txBody>
      </p:sp>
      <p:sp>
        <p:nvSpPr>
          <p:cNvPr id="9" name="Text Placeholder 8"/>
          <p:cNvSpPr>
            <a:spLocks noGrp="1"/>
          </p:cNvSpPr>
          <p:nvPr>
            <p:ph type="body" sz="quarter" idx="10"/>
          </p:nvPr>
        </p:nvSpPr>
        <p:spPr/>
        <p:txBody>
          <a:bodyPr/>
          <a:lstStyle/>
          <a:p>
            <a:pPr lvl="0"/>
            <a:r>
              <a:rPr lang="en-US" noProof="0" dirty="0"/>
              <a:t>Fleischmann R, et al. ACR 2018, Chicago, #890</a:t>
            </a:r>
          </a:p>
        </p:txBody>
      </p:sp>
      <p:sp>
        <p:nvSpPr>
          <p:cNvPr id="6" name="TextBox 5">
            <a:extLst>
              <a:ext uri="{FF2B5EF4-FFF2-40B4-BE49-F238E27FC236}">
                <a16:creationId xmlns:a16="http://schemas.microsoft.com/office/drawing/2014/main" id="{2343E9A9-F32C-45A9-8B56-8409375FDE1D}"/>
              </a:ext>
            </a:extLst>
          </p:cNvPr>
          <p:cNvSpPr txBox="1"/>
          <p:nvPr/>
        </p:nvSpPr>
        <p:spPr>
          <a:xfrm>
            <a:off x="245421" y="6233556"/>
            <a:ext cx="80875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*P&lt;0.01, </a:t>
            </a:r>
            <a:r>
              <a:rPr kumimoji="0" lang="en-US" sz="1200" b="0" i="0" u="none" strike="noStrike" kern="1200" cap="none" spc="0" normalizeH="0" baseline="30000" noProof="0" dirty="0">
                <a:ln>
                  <a:noFill/>
                </a:ln>
                <a:solidFill>
                  <a:prstClr val="black"/>
                </a:solidFill>
                <a:effectLst/>
                <a:uLnTx/>
                <a:uFillTx/>
                <a:latin typeface="Arial"/>
                <a:ea typeface="+mn-ea"/>
                <a:cs typeface="+mn-cs"/>
              </a:rPr>
              <a:t>†</a:t>
            </a:r>
            <a:r>
              <a:rPr kumimoji="0" lang="en-US" sz="1200" b="0" i="0" u="none" strike="noStrike" kern="1200" cap="none" spc="0" normalizeH="0" baseline="0" noProof="0" dirty="0">
                <a:ln>
                  <a:noFill/>
                </a:ln>
                <a:solidFill>
                  <a:prstClr val="black"/>
                </a:solidFill>
                <a:effectLst/>
                <a:uLnTx/>
                <a:uFillTx/>
                <a:latin typeface="Arial"/>
                <a:ea typeface="+mn-ea"/>
                <a:cs typeface="+mn-cs"/>
              </a:rPr>
              <a:t>P&lt;0.001 vs PBO;</a:t>
            </a:r>
            <a:r>
              <a:rPr kumimoji="0" lang="en-US" sz="1200" b="0" i="0" u="none" strike="noStrike" kern="1200" cap="none" spc="0" normalizeH="0" baseline="3000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P</a:t>
            </a:r>
            <a:r>
              <a:rPr kumimoji="0" lang="en-US" sz="1200" b="0" i="0" u="none" strike="noStrike" kern="1200" cap="none" spc="0" normalizeH="0" baseline="0" noProof="0">
                <a:ln>
                  <a:noFill/>
                </a:ln>
                <a:solidFill>
                  <a:prstClr val="black"/>
                </a:solidFill>
                <a:effectLst/>
                <a:uLnTx/>
                <a:uFillTx/>
                <a:latin typeface="Arial"/>
                <a:ea typeface="+mn-ea"/>
                <a:cs typeface="+mn-cs"/>
              </a:rPr>
              <a:t>&lt;0.05</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30000" noProof="0" dirty="0">
                <a:ln>
                  <a:noFill/>
                </a:ln>
                <a:solidFill>
                  <a:prstClr val="black"/>
                </a:solidFill>
                <a:effectLst/>
                <a:uLnTx/>
                <a:uFillTx/>
                <a:latin typeface="Arial"/>
                <a:ea typeface="+mn-ea"/>
                <a:cs typeface="+mn-cs"/>
              </a:rPr>
              <a:t>§</a:t>
            </a:r>
            <a:r>
              <a:rPr kumimoji="0" lang="en-US" sz="1200" b="0" i="0" u="none" strike="noStrike" kern="1200" cap="none" spc="0" normalizeH="0" baseline="0" noProof="0" dirty="0">
                <a:ln>
                  <a:noFill/>
                </a:ln>
                <a:solidFill>
                  <a:prstClr val="black"/>
                </a:solidFill>
                <a:effectLst/>
                <a:uLnTx/>
                <a:uFillTx/>
                <a:latin typeface="Arial"/>
                <a:ea typeface="+mn-ea"/>
                <a:cs typeface="+mn-cs"/>
              </a:rPr>
              <a:t>P&lt;0.001 vs ADA; </a:t>
            </a:r>
            <a:r>
              <a:rPr kumimoji="0" lang="en-US" sz="1200" b="0" i="0" u="none" strike="noStrike" kern="1200" cap="none" spc="0" normalizeH="0" baseline="30000" noProof="0" dirty="0">
                <a:ln>
                  <a:noFill/>
                </a:ln>
                <a:solidFill>
                  <a:prstClr val="black"/>
                </a:solidFill>
                <a:effectLst/>
                <a:uLnTx/>
                <a:uFillTx/>
                <a:latin typeface="Arial"/>
                <a:ea typeface="+mn-ea"/>
                <a:cs typeface="+mn-cs"/>
              </a:rPr>
              <a:t>¶</a:t>
            </a:r>
            <a:r>
              <a:rPr kumimoji="0" lang="en-US" sz="1200" b="0" i="0" u="none" strike="noStrike" kern="1200" cap="none" spc="0" normalizeH="0" baseline="0" noProof="0" dirty="0">
                <a:ln>
                  <a:noFill/>
                </a:ln>
                <a:solidFill>
                  <a:prstClr val="black"/>
                </a:solidFill>
                <a:effectLst/>
                <a:uLnTx/>
                <a:uFillTx/>
                <a:latin typeface="Arial"/>
                <a:ea typeface="+mn-ea"/>
                <a:cs typeface="+mn-cs"/>
              </a:rPr>
              <a:t>ADA was significantly superior to PBO for all measures</a:t>
            </a:r>
          </a:p>
        </p:txBody>
      </p:sp>
      <p:grpSp>
        <p:nvGrpSpPr>
          <p:cNvPr id="15" name="Group 14">
            <a:extLst>
              <a:ext uri="{FF2B5EF4-FFF2-40B4-BE49-F238E27FC236}">
                <a16:creationId xmlns:a16="http://schemas.microsoft.com/office/drawing/2014/main" id="{00D901F9-BD06-42DF-9ADC-3A82545BC444}"/>
              </a:ext>
            </a:extLst>
          </p:cNvPr>
          <p:cNvGrpSpPr/>
          <p:nvPr/>
        </p:nvGrpSpPr>
        <p:grpSpPr>
          <a:xfrm>
            <a:off x="9129669" y="3954683"/>
            <a:ext cx="2720193" cy="2631259"/>
            <a:chOff x="9060208" y="3325185"/>
            <a:chExt cx="2720193" cy="2631259"/>
          </a:xfrm>
        </p:grpSpPr>
        <p:grpSp>
          <p:nvGrpSpPr>
            <p:cNvPr id="18" name="Group 17">
              <a:extLst>
                <a:ext uri="{FF2B5EF4-FFF2-40B4-BE49-F238E27FC236}">
                  <a16:creationId xmlns:a16="http://schemas.microsoft.com/office/drawing/2014/main" id="{484E3E4C-28F4-4554-AA47-28EC9A567DA2}"/>
                </a:ext>
              </a:extLst>
            </p:cNvPr>
            <p:cNvGrpSpPr/>
            <p:nvPr/>
          </p:nvGrpSpPr>
          <p:grpSpPr>
            <a:xfrm>
              <a:off x="9060208" y="3325185"/>
              <a:ext cx="2720193" cy="2631259"/>
              <a:chOff x="8591835" y="3687666"/>
              <a:chExt cx="5614318" cy="2631259"/>
            </a:xfrm>
          </p:grpSpPr>
          <p:graphicFrame>
            <p:nvGraphicFramePr>
              <p:cNvPr id="20" name="Chart 19">
                <a:extLst>
                  <a:ext uri="{FF2B5EF4-FFF2-40B4-BE49-F238E27FC236}">
                    <a16:creationId xmlns:a16="http://schemas.microsoft.com/office/drawing/2014/main" id="{EB98BFC5-0C50-4AE7-B400-EC85F806F1DA}"/>
                  </a:ext>
                </a:extLst>
              </p:cNvPr>
              <p:cNvGraphicFramePr/>
              <p:nvPr>
                <p:extLst/>
              </p:nvPr>
            </p:nvGraphicFramePr>
            <p:xfrm>
              <a:off x="9360731" y="3687666"/>
              <a:ext cx="4845422" cy="2631259"/>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8B5F7457-E38C-4624-A4B4-812D43769578}"/>
                  </a:ext>
                </a:extLst>
              </p:cNvPr>
              <p:cNvSpPr txBox="1"/>
              <p:nvPr/>
            </p:nvSpPr>
            <p:spPr>
              <a:xfrm>
                <a:off x="8591835" y="4604013"/>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 name="TextBox 40">
              <a:extLst>
                <a:ext uri="{FF2B5EF4-FFF2-40B4-BE49-F238E27FC236}">
                  <a16:creationId xmlns:a16="http://schemas.microsoft.com/office/drawing/2014/main" id="{2A0EFFB7-5BA1-4ECC-B115-4A8B0889F94A}"/>
                </a:ext>
              </a:extLst>
            </p:cNvPr>
            <p:cNvSpPr txBox="1"/>
            <p:nvPr/>
          </p:nvSpPr>
          <p:spPr>
            <a:xfrm>
              <a:off x="10659746" y="4203308"/>
              <a:ext cx="47741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t>
              </a: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2" name="TextBox 41">
            <a:extLst>
              <a:ext uri="{FF2B5EF4-FFF2-40B4-BE49-F238E27FC236}">
                <a16:creationId xmlns:a16="http://schemas.microsoft.com/office/drawing/2014/main" id="{3E90ACD5-E7D7-4CF0-A2D4-E9B4782232D6}"/>
              </a:ext>
            </a:extLst>
          </p:cNvPr>
          <p:cNvSpPr txBox="1"/>
          <p:nvPr/>
        </p:nvSpPr>
        <p:spPr>
          <a:xfrm>
            <a:off x="8852641" y="3491997"/>
            <a:ext cx="12347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Week 26</a:t>
            </a:r>
          </a:p>
        </p:txBody>
      </p:sp>
      <p:sp>
        <p:nvSpPr>
          <p:cNvPr id="48" name="TextBox 47">
            <a:extLst>
              <a:ext uri="{FF2B5EF4-FFF2-40B4-BE49-F238E27FC236}">
                <a16:creationId xmlns:a16="http://schemas.microsoft.com/office/drawing/2014/main" id="{C2EB0DA8-3073-472C-B27B-768A947D507F}"/>
              </a:ext>
            </a:extLst>
          </p:cNvPr>
          <p:cNvSpPr txBox="1"/>
          <p:nvPr/>
        </p:nvSpPr>
        <p:spPr>
          <a:xfrm rot="16200000">
            <a:off x="5874788" y="4620408"/>
            <a:ext cx="13681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33" name="TextBox 32">
            <a:extLst>
              <a:ext uri="{FF2B5EF4-FFF2-40B4-BE49-F238E27FC236}">
                <a16:creationId xmlns:a16="http://schemas.microsoft.com/office/drawing/2014/main" id="{C03C29AC-028B-4D37-9279-1950AC3C1C71}"/>
              </a:ext>
            </a:extLst>
          </p:cNvPr>
          <p:cNvSpPr txBox="1"/>
          <p:nvPr/>
        </p:nvSpPr>
        <p:spPr>
          <a:xfrm>
            <a:off x="11098988" y="5065527"/>
            <a:ext cx="4954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id="{E0442A06-E8D1-4D33-AC22-DE1A1620C920}"/>
              </a:ext>
            </a:extLst>
          </p:cNvPr>
          <p:cNvSpPr txBox="1"/>
          <p:nvPr/>
        </p:nvSpPr>
        <p:spPr>
          <a:xfrm>
            <a:off x="8357187" y="3869001"/>
            <a:ext cx="4954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TextBox 50">
            <a:extLst>
              <a:ext uri="{FF2B5EF4-FFF2-40B4-BE49-F238E27FC236}">
                <a16:creationId xmlns:a16="http://schemas.microsoft.com/office/drawing/2014/main" id="{18E56AC4-A503-41D4-81FD-D02169604D77}"/>
              </a:ext>
            </a:extLst>
          </p:cNvPr>
          <p:cNvSpPr txBox="1"/>
          <p:nvPr/>
        </p:nvSpPr>
        <p:spPr>
          <a:xfrm rot="16200000">
            <a:off x="-255184" y="4607013"/>
            <a:ext cx="13681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52" name="TextBox 51">
            <a:extLst>
              <a:ext uri="{FF2B5EF4-FFF2-40B4-BE49-F238E27FC236}">
                <a16:creationId xmlns:a16="http://schemas.microsoft.com/office/drawing/2014/main" id="{56E61805-B99D-4AA0-A3E0-22DCE6370ECB}"/>
              </a:ext>
            </a:extLst>
          </p:cNvPr>
          <p:cNvSpPr txBox="1"/>
          <p:nvPr/>
        </p:nvSpPr>
        <p:spPr>
          <a:xfrm>
            <a:off x="1546087" y="4181741"/>
            <a:ext cx="4954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TextBox 52">
            <a:extLst>
              <a:ext uri="{FF2B5EF4-FFF2-40B4-BE49-F238E27FC236}">
                <a16:creationId xmlns:a16="http://schemas.microsoft.com/office/drawing/2014/main" id="{06B4F777-C3B7-40CA-8F84-DFC3F1DFB2A7}"/>
              </a:ext>
            </a:extLst>
          </p:cNvPr>
          <p:cNvSpPr txBox="1"/>
          <p:nvPr/>
        </p:nvSpPr>
        <p:spPr>
          <a:xfrm rot="16200000">
            <a:off x="8497108" y="4609220"/>
            <a:ext cx="1655464" cy="324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LS mean change</a:t>
            </a:r>
          </a:p>
        </p:txBody>
      </p:sp>
    </p:spTree>
    <p:extLst>
      <p:ext uri="{BB962C8B-B14F-4D97-AF65-F5344CB8AC3E}">
        <p14:creationId xmlns:p14="http://schemas.microsoft.com/office/powerpoint/2010/main" val="39151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Upadacitinib versus placebo and adalimumab in MTX-IR</a:t>
            </a:r>
          </a:p>
        </p:txBody>
      </p:sp>
      <p:sp>
        <p:nvSpPr>
          <p:cNvPr id="6" name="Text Placeholder 5"/>
          <p:cNvSpPr>
            <a:spLocks noGrp="1"/>
          </p:cNvSpPr>
          <p:nvPr>
            <p:ph type="body" sz="quarter" idx="10"/>
          </p:nvPr>
        </p:nvSpPr>
        <p:spPr/>
        <p:txBody>
          <a:bodyPr/>
          <a:lstStyle/>
          <a:p>
            <a:pPr lvl="0"/>
            <a:r>
              <a:rPr lang="en-US" noProof="0" dirty="0"/>
              <a:t>Fleischmann R, et al. ACR 2018, Chicago, #890</a:t>
            </a:r>
          </a:p>
        </p:txBody>
      </p:sp>
      <p:grpSp>
        <p:nvGrpSpPr>
          <p:cNvPr id="120" name="Group 119">
            <a:extLst>
              <a:ext uri="{FF2B5EF4-FFF2-40B4-BE49-F238E27FC236}">
                <a16:creationId xmlns:a16="http://schemas.microsoft.com/office/drawing/2014/main" id="{6035CCCC-E759-4852-BC92-07F5BAFC292F}"/>
              </a:ext>
            </a:extLst>
          </p:cNvPr>
          <p:cNvGrpSpPr/>
          <p:nvPr/>
        </p:nvGrpSpPr>
        <p:grpSpPr>
          <a:xfrm>
            <a:off x="9316153" y="1499810"/>
            <a:ext cx="2270253" cy="697420"/>
            <a:chOff x="5663952" y="2402074"/>
            <a:chExt cx="2270253" cy="795116"/>
          </a:xfrm>
        </p:grpSpPr>
        <p:sp>
          <p:nvSpPr>
            <p:cNvPr id="3" name="Rectangle 2">
              <a:extLst>
                <a:ext uri="{FF2B5EF4-FFF2-40B4-BE49-F238E27FC236}">
                  <a16:creationId xmlns:a16="http://schemas.microsoft.com/office/drawing/2014/main" id="{0EF3D9C2-FCCA-4108-873D-D0C675DD9DF4}"/>
                </a:ext>
              </a:extLst>
            </p:cNvPr>
            <p:cNvSpPr/>
            <p:nvPr/>
          </p:nvSpPr>
          <p:spPr>
            <a:xfrm>
              <a:off x="5666375" y="2498309"/>
              <a:ext cx="126000" cy="123711"/>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D81EDAFF-B30E-4246-92DB-93E0AC7E0241}"/>
                </a:ext>
              </a:extLst>
            </p:cNvPr>
            <p:cNvSpPr/>
            <p:nvPr/>
          </p:nvSpPr>
          <p:spPr>
            <a:xfrm>
              <a:off x="5663952" y="2740995"/>
              <a:ext cx="126000" cy="123711"/>
            </a:xfrm>
            <a:prstGeom prst="rect">
              <a:avLst/>
            </a:prstGeom>
            <a:solidFill>
              <a:schemeClr val="accent2">
                <a:alpha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756C2A2-A1B0-4C41-8DC1-DDFFCEEEED58}"/>
                </a:ext>
              </a:extLst>
            </p:cNvPr>
            <p:cNvSpPr/>
            <p:nvPr/>
          </p:nvSpPr>
          <p:spPr>
            <a:xfrm>
              <a:off x="5663952" y="2987246"/>
              <a:ext cx="126000" cy="123711"/>
            </a:xfrm>
            <a:prstGeom prst="rect">
              <a:avLst/>
            </a:prstGeom>
            <a:solidFill>
              <a:srgbClr val="9300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D5D24885-2DB1-40F0-A8DE-B16D6E677A97}"/>
                </a:ext>
              </a:extLst>
            </p:cNvPr>
            <p:cNvSpPr txBox="1"/>
            <p:nvPr/>
          </p:nvSpPr>
          <p:spPr>
            <a:xfrm>
              <a:off x="5784723" y="2402074"/>
              <a:ext cx="1587294" cy="2719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PBO + MTX (n=651)</a:t>
              </a:r>
            </a:p>
          </p:txBody>
        </p:sp>
        <p:sp>
          <p:nvSpPr>
            <p:cNvPr id="16" name="TextBox 15">
              <a:extLst>
                <a:ext uri="{FF2B5EF4-FFF2-40B4-BE49-F238E27FC236}">
                  <a16:creationId xmlns:a16="http://schemas.microsoft.com/office/drawing/2014/main" id="{F2434D5D-18AB-45EF-8AA4-BD7575367A22}"/>
                </a:ext>
              </a:extLst>
            </p:cNvPr>
            <p:cNvSpPr txBox="1"/>
            <p:nvPr/>
          </p:nvSpPr>
          <p:spPr>
            <a:xfrm>
              <a:off x="5787655" y="2639138"/>
              <a:ext cx="2146550" cy="3158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UPAD 15 mg + MTX (n=651)</a:t>
              </a:r>
            </a:p>
          </p:txBody>
        </p:sp>
        <p:sp>
          <p:nvSpPr>
            <p:cNvPr id="17" name="TextBox 16">
              <a:extLst>
                <a:ext uri="{FF2B5EF4-FFF2-40B4-BE49-F238E27FC236}">
                  <a16:creationId xmlns:a16="http://schemas.microsoft.com/office/drawing/2014/main" id="{25CC56FE-845F-4CB4-9BCB-4A094C33C8B8}"/>
                </a:ext>
              </a:extLst>
            </p:cNvPr>
            <p:cNvSpPr txBox="1"/>
            <p:nvPr/>
          </p:nvSpPr>
          <p:spPr>
            <a:xfrm>
              <a:off x="5791172" y="2881388"/>
              <a:ext cx="2038891" cy="3158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ADA 40 mg + MTX (n=327)</a:t>
              </a:r>
            </a:p>
          </p:txBody>
        </p:sp>
      </p:grpSp>
      <p:sp>
        <p:nvSpPr>
          <p:cNvPr id="18" name="TextBox 17">
            <a:extLst>
              <a:ext uri="{FF2B5EF4-FFF2-40B4-BE49-F238E27FC236}">
                <a16:creationId xmlns:a16="http://schemas.microsoft.com/office/drawing/2014/main" id="{1F18194C-9DF4-4C7E-901B-A2F0634DE654}"/>
              </a:ext>
            </a:extLst>
          </p:cNvPr>
          <p:cNvSpPr txBox="1"/>
          <p:nvPr/>
        </p:nvSpPr>
        <p:spPr>
          <a:xfrm>
            <a:off x="735282" y="3482800"/>
            <a:ext cx="4248257" cy="26161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*P&lt;0.001, </a:t>
            </a:r>
            <a:r>
              <a:rPr kumimoji="0" lang="en-US" sz="1100" b="0" i="0" u="none" strike="noStrike" kern="1200" cap="none" spc="0" normalizeH="0" baseline="30000" noProof="0" dirty="0">
                <a:ln>
                  <a:noFill/>
                </a:ln>
                <a:solidFill>
                  <a:prstClr val="black"/>
                </a:solidFill>
                <a:effectLst/>
                <a:uLnTx/>
                <a:uFillTx/>
                <a:latin typeface="Arial"/>
                <a:ea typeface="+mn-ea"/>
                <a:cs typeface="+mn-cs"/>
              </a:rPr>
              <a:t>†</a:t>
            </a:r>
            <a:r>
              <a:rPr kumimoji="0" lang="en-US" sz="1100" b="0" i="0" u="none" strike="noStrike" kern="1200" cap="none" spc="0" normalizeH="0" baseline="0" noProof="0" dirty="0">
                <a:ln>
                  <a:noFill/>
                </a:ln>
                <a:solidFill>
                  <a:prstClr val="black"/>
                </a:solidFill>
                <a:effectLst/>
                <a:uLnTx/>
                <a:uFillTx/>
                <a:latin typeface="Arial"/>
                <a:ea typeface="+mn-ea"/>
                <a:cs typeface="+mn-cs"/>
              </a:rPr>
              <a:t>P&lt;0.01 vs PBO; </a:t>
            </a:r>
            <a:r>
              <a:rPr kumimoji="0" lang="en-US" sz="1100" b="0" i="0" u="none" strike="noStrike" kern="1200" cap="none" spc="0" normalizeH="0" baseline="30000" noProof="0" dirty="0">
                <a:ln>
                  <a:noFill/>
                </a:ln>
                <a:solidFill>
                  <a:prstClr val="black"/>
                </a:solidFill>
                <a:effectLst/>
                <a:uLnTx/>
                <a:uFillTx/>
                <a:latin typeface="Arial"/>
                <a:ea typeface="+mn-ea"/>
                <a:cs typeface="+mn-cs"/>
              </a:rPr>
              <a:t>§</a:t>
            </a:r>
            <a:r>
              <a:rPr kumimoji="0" lang="en-US" sz="1100" b="0" i="0" u="none" strike="noStrike" kern="1200" cap="none" spc="0" normalizeH="0" baseline="0" noProof="0" dirty="0">
                <a:ln>
                  <a:noFill/>
                </a:ln>
                <a:solidFill>
                  <a:prstClr val="black"/>
                </a:solidFill>
                <a:effectLst/>
                <a:uLnTx/>
                <a:uFillTx/>
                <a:latin typeface="Arial"/>
                <a:ea typeface="+mn-ea"/>
                <a:cs typeface="+mn-cs"/>
              </a:rPr>
              <a:t>P&lt;0.05, </a:t>
            </a:r>
            <a:r>
              <a:rPr kumimoji="0" lang="en-US" sz="1100" b="0" i="0" u="none" strike="noStrike" kern="1200" cap="none" spc="0" normalizeH="0" baseline="30000" noProof="0" dirty="0">
                <a:ln>
                  <a:noFill/>
                </a:ln>
                <a:solidFill>
                  <a:prstClr val="black"/>
                </a:solidFill>
                <a:effectLst/>
                <a:uLnTx/>
                <a:uFillTx/>
                <a:latin typeface="Arial"/>
                <a:ea typeface="+mn-ea"/>
                <a:cs typeface="+mn-cs"/>
              </a:rPr>
              <a:t>‡</a:t>
            </a:r>
            <a:r>
              <a:rPr kumimoji="0" lang="en-US" sz="1100" b="0" i="0" u="none" strike="noStrike" kern="1200" cap="none" spc="0" normalizeH="0" baseline="0" noProof="0" dirty="0">
                <a:ln>
                  <a:noFill/>
                </a:ln>
                <a:solidFill>
                  <a:prstClr val="black"/>
                </a:solidFill>
                <a:effectLst/>
                <a:uLnTx/>
                <a:uFillTx/>
                <a:latin typeface="Arial"/>
                <a:ea typeface="+mn-ea"/>
                <a:cs typeface="+mn-cs"/>
              </a:rPr>
              <a:t>P&lt;0.01, </a:t>
            </a:r>
            <a:r>
              <a:rPr kumimoji="0" lang="en-US" sz="1100" b="0" i="0" u="none" strike="noStrike" kern="1200" cap="none" spc="0" normalizeH="0" baseline="30000" noProof="0" dirty="0">
                <a:ln>
                  <a:noFill/>
                </a:ln>
                <a:solidFill>
                  <a:prstClr val="black"/>
                </a:solidFill>
                <a:effectLst/>
                <a:uLnTx/>
                <a:uFillTx/>
                <a:latin typeface="Arial"/>
                <a:ea typeface="+mn-ea"/>
                <a:cs typeface="+mn-cs"/>
              </a:rPr>
              <a:t>¶</a:t>
            </a:r>
            <a:r>
              <a:rPr kumimoji="0" lang="en-US" sz="1100" b="0" i="0" u="none" strike="noStrike" kern="1200" cap="none" spc="0" normalizeH="0" baseline="0" noProof="0" dirty="0">
                <a:ln>
                  <a:noFill/>
                </a:ln>
                <a:solidFill>
                  <a:prstClr val="black"/>
                </a:solidFill>
                <a:effectLst/>
                <a:uLnTx/>
                <a:uFillTx/>
                <a:latin typeface="Arial"/>
                <a:ea typeface="+mn-ea"/>
                <a:cs typeface="+mn-cs"/>
              </a:rPr>
              <a:t>P0.001 vs ADA </a:t>
            </a:r>
          </a:p>
        </p:txBody>
      </p:sp>
      <p:grpSp>
        <p:nvGrpSpPr>
          <p:cNvPr id="21" name="Group 20">
            <a:extLst>
              <a:ext uri="{FF2B5EF4-FFF2-40B4-BE49-F238E27FC236}">
                <a16:creationId xmlns:a16="http://schemas.microsoft.com/office/drawing/2014/main" id="{9B1AA95C-D452-4628-AB4C-74453577EDEB}"/>
              </a:ext>
            </a:extLst>
          </p:cNvPr>
          <p:cNvGrpSpPr/>
          <p:nvPr/>
        </p:nvGrpSpPr>
        <p:grpSpPr>
          <a:xfrm>
            <a:off x="4277380" y="1258692"/>
            <a:ext cx="3569843" cy="2265324"/>
            <a:chOff x="4558577" y="4095682"/>
            <a:chExt cx="3569843" cy="2296267"/>
          </a:xfrm>
        </p:grpSpPr>
        <p:sp>
          <p:nvSpPr>
            <p:cNvPr id="511" name="TextBox 510">
              <a:extLst>
                <a:ext uri="{FF2B5EF4-FFF2-40B4-BE49-F238E27FC236}">
                  <a16:creationId xmlns:a16="http://schemas.microsoft.com/office/drawing/2014/main" id="{9F0A6A23-C2B2-416F-80A7-C0E093DCBB5E}"/>
                </a:ext>
              </a:extLst>
            </p:cNvPr>
            <p:cNvSpPr txBox="1"/>
            <p:nvPr/>
          </p:nvSpPr>
          <p:spPr>
            <a:xfrm>
              <a:off x="6195767" y="5422782"/>
              <a:ext cx="381103" cy="280783"/>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7</a:t>
              </a:r>
            </a:p>
          </p:txBody>
        </p:sp>
        <p:sp>
          <p:nvSpPr>
            <p:cNvPr id="512" name="TextBox 511">
              <a:extLst>
                <a:ext uri="{FF2B5EF4-FFF2-40B4-BE49-F238E27FC236}">
                  <a16:creationId xmlns:a16="http://schemas.microsoft.com/office/drawing/2014/main" id="{C9C54D81-8040-475E-952C-F6877FA7EBD7}"/>
                </a:ext>
              </a:extLst>
            </p:cNvPr>
            <p:cNvSpPr txBox="1"/>
            <p:nvPr/>
          </p:nvSpPr>
          <p:spPr>
            <a:xfrm>
              <a:off x="6090600" y="5255487"/>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12</a:t>
              </a:r>
            </a:p>
          </p:txBody>
        </p:sp>
        <p:sp>
          <p:nvSpPr>
            <p:cNvPr id="502" name="TextBox 501">
              <a:extLst>
                <a:ext uri="{FF2B5EF4-FFF2-40B4-BE49-F238E27FC236}">
                  <a16:creationId xmlns:a16="http://schemas.microsoft.com/office/drawing/2014/main" id="{2402C33B-858B-4FD1-BA60-4AD6DF5C1A9A}"/>
                </a:ext>
              </a:extLst>
            </p:cNvPr>
            <p:cNvSpPr txBox="1"/>
            <p:nvPr/>
          </p:nvSpPr>
          <p:spPr>
            <a:xfrm>
              <a:off x="6349759" y="5226132"/>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3" name="TextBox 502">
              <a:extLst>
                <a:ext uri="{FF2B5EF4-FFF2-40B4-BE49-F238E27FC236}">
                  <a16:creationId xmlns:a16="http://schemas.microsoft.com/office/drawing/2014/main" id="{4700C7C8-4FD6-4EEB-9B51-3CEBD748F095}"/>
                </a:ext>
              </a:extLst>
            </p:cNvPr>
            <p:cNvSpPr txBox="1"/>
            <p:nvPr/>
          </p:nvSpPr>
          <p:spPr>
            <a:xfrm>
              <a:off x="6810056" y="5263659"/>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497" name="TextBox 496">
              <a:extLst>
                <a:ext uri="{FF2B5EF4-FFF2-40B4-BE49-F238E27FC236}">
                  <a16:creationId xmlns:a16="http://schemas.microsoft.com/office/drawing/2014/main" id="{57F91D89-1A9A-4B28-8A4F-DB25DDF6D153}"/>
                </a:ext>
              </a:extLst>
            </p:cNvPr>
            <p:cNvSpPr txBox="1"/>
            <p:nvPr/>
          </p:nvSpPr>
          <p:spPr>
            <a:xfrm>
              <a:off x="7690397" y="546679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5</a:t>
              </a:r>
            </a:p>
          </p:txBody>
        </p:sp>
        <p:sp>
          <p:nvSpPr>
            <p:cNvPr id="510" name="TextBox 509">
              <a:extLst>
                <a:ext uri="{FF2B5EF4-FFF2-40B4-BE49-F238E27FC236}">
                  <a16:creationId xmlns:a16="http://schemas.microsoft.com/office/drawing/2014/main" id="{66518E80-48BB-4783-89E3-967238FC8293}"/>
                </a:ext>
              </a:extLst>
            </p:cNvPr>
            <p:cNvSpPr txBox="1"/>
            <p:nvPr/>
          </p:nvSpPr>
          <p:spPr>
            <a:xfrm>
              <a:off x="6221007" y="5577917"/>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3</a:t>
              </a:r>
            </a:p>
          </p:txBody>
        </p:sp>
        <p:sp>
          <p:nvSpPr>
            <p:cNvPr id="97" name="Freeform: Shape 96">
              <a:extLst>
                <a:ext uri="{FF2B5EF4-FFF2-40B4-BE49-F238E27FC236}">
                  <a16:creationId xmlns:a16="http://schemas.microsoft.com/office/drawing/2014/main" id="{0DAFDAE9-ACAD-47CE-8D40-76656653CA98}"/>
                </a:ext>
              </a:extLst>
            </p:cNvPr>
            <p:cNvSpPr/>
            <p:nvPr/>
          </p:nvSpPr>
          <p:spPr>
            <a:xfrm>
              <a:off x="4941570" y="5743575"/>
              <a:ext cx="2948940" cy="148590"/>
            </a:xfrm>
            <a:custGeom>
              <a:avLst/>
              <a:gdLst>
                <a:gd name="connsiteX0" fmla="*/ 0 w 2948940"/>
                <a:gd name="connsiteY0" fmla="*/ 148590 h 148590"/>
                <a:gd name="connsiteX1" fmla="*/ 228600 w 2948940"/>
                <a:gd name="connsiteY1" fmla="*/ 144780 h 148590"/>
                <a:gd name="connsiteX2" fmla="*/ 461010 w 2948940"/>
                <a:gd name="connsiteY2" fmla="*/ 114300 h 148590"/>
                <a:gd name="connsiteX3" fmla="*/ 910590 w 2948940"/>
                <a:gd name="connsiteY3" fmla="*/ 102870 h 148590"/>
                <a:gd name="connsiteX4" fmla="*/ 1360170 w 2948940"/>
                <a:gd name="connsiteY4" fmla="*/ 60960 h 148590"/>
                <a:gd name="connsiteX5" fmla="*/ 1581150 w 2948940"/>
                <a:gd name="connsiteY5" fmla="*/ 53340 h 148590"/>
                <a:gd name="connsiteX6" fmla="*/ 2034540 w 2948940"/>
                <a:gd name="connsiteY6" fmla="*/ 41910 h 148590"/>
                <a:gd name="connsiteX7" fmla="*/ 2499360 w 2948940"/>
                <a:gd name="connsiteY7" fmla="*/ 7620 h 148590"/>
                <a:gd name="connsiteX8" fmla="*/ 2948940 w 2948940"/>
                <a:gd name="connsiteY8"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940" h="148590">
                  <a:moveTo>
                    <a:pt x="0" y="148590"/>
                  </a:moveTo>
                  <a:lnTo>
                    <a:pt x="228600" y="144780"/>
                  </a:lnTo>
                  <a:lnTo>
                    <a:pt x="461010" y="114300"/>
                  </a:lnTo>
                  <a:lnTo>
                    <a:pt x="910590" y="102870"/>
                  </a:lnTo>
                  <a:lnTo>
                    <a:pt x="1360170" y="60960"/>
                  </a:lnTo>
                  <a:lnTo>
                    <a:pt x="1581150" y="53340"/>
                  </a:lnTo>
                  <a:lnTo>
                    <a:pt x="2034540" y="41910"/>
                  </a:lnTo>
                  <a:lnTo>
                    <a:pt x="2499360" y="7620"/>
                  </a:lnTo>
                  <a:lnTo>
                    <a:pt x="2948940" y="0"/>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id="{59E76058-0BDB-4141-A760-6163D290566A}"/>
                </a:ext>
              </a:extLst>
            </p:cNvPr>
            <p:cNvSpPr/>
            <p:nvPr/>
          </p:nvSpPr>
          <p:spPr>
            <a:xfrm>
              <a:off x="4937760" y="5461635"/>
              <a:ext cx="2945130" cy="426720"/>
            </a:xfrm>
            <a:custGeom>
              <a:avLst/>
              <a:gdLst>
                <a:gd name="connsiteX0" fmla="*/ 0 w 2945130"/>
                <a:gd name="connsiteY0" fmla="*/ 426720 h 426720"/>
                <a:gd name="connsiteX1" fmla="*/ 232410 w 2945130"/>
                <a:gd name="connsiteY1" fmla="*/ 400050 h 426720"/>
                <a:gd name="connsiteX2" fmla="*/ 457200 w 2945130"/>
                <a:gd name="connsiteY2" fmla="*/ 361950 h 426720"/>
                <a:gd name="connsiteX3" fmla="*/ 902970 w 2945130"/>
                <a:gd name="connsiteY3" fmla="*/ 274320 h 426720"/>
                <a:gd name="connsiteX4" fmla="*/ 1360170 w 2945130"/>
                <a:gd name="connsiteY4" fmla="*/ 201930 h 426720"/>
                <a:gd name="connsiteX5" fmla="*/ 1588770 w 2945130"/>
                <a:gd name="connsiteY5" fmla="*/ 133350 h 426720"/>
                <a:gd name="connsiteX6" fmla="*/ 2042160 w 2945130"/>
                <a:gd name="connsiteY6" fmla="*/ 45720 h 426720"/>
                <a:gd name="connsiteX7" fmla="*/ 2495550 w 2945130"/>
                <a:gd name="connsiteY7" fmla="*/ 0 h 426720"/>
                <a:gd name="connsiteX8" fmla="*/ 2945130 w 2945130"/>
                <a:gd name="connsiteY8" fmla="*/ 1143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130" h="426720">
                  <a:moveTo>
                    <a:pt x="0" y="426720"/>
                  </a:moveTo>
                  <a:lnTo>
                    <a:pt x="232410" y="400050"/>
                  </a:lnTo>
                  <a:lnTo>
                    <a:pt x="457200" y="361950"/>
                  </a:lnTo>
                  <a:lnTo>
                    <a:pt x="902970" y="274320"/>
                  </a:lnTo>
                  <a:lnTo>
                    <a:pt x="1360170" y="201930"/>
                  </a:lnTo>
                  <a:lnTo>
                    <a:pt x="1588770" y="133350"/>
                  </a:lnTo>
                  <a:lnTo>
                    <a:pt x="2042160" y="45720"/>
                  </a:lnTo>
                  <a:lnTo>
                    <a:pt x="2495550" y="0"/>
                  </a:lnTo>
                  <a:lnTo>
                    <a:pt x="2945130" y="11430"/>
                  </a:lnTo>
                </a:path>
              </a:pathLst>
            </a:custGeom>
            <a:ln>
              <a:solidFill>
                <a:srgbClr val="930042"/>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D5811027-8BA4-425A-8665-2E283DA33C66}"/>
                </a:ext>
              </a:extLst>
            </p:cNvPr>
            <p:cNvSpPr/>
            <p:nvPr/>
          </p:nvSpPr>
          <p:spPr>
            <a:xfrm>
              <a:off x="4941570" y="5149215"/>
              <a:ext cx="2941320" cy="735330"/>
            </a:xfrm>
            <a:custGeom>
              <a:avLst/>
              <a:gdLst>
                <a:gd name="connsiteX0" fmla="*/ 0 w 2941320"/>
                <a:gd name="connsiteY0" fmla="*/ 735330 h 735330"/>
                <a:gd name="connsiteX1" fmla="*/ 240030 w 2941320"/>
                <a:gd name="connsiteY1" fmla="*/ 712470 h 735330"/>
                <a:gd name="connsiteX2" fmla="*/ 449580 w 2941320"/>
                <a:gd name="connsiteY2" fmla="*/ 613410 h 735330"/>
                <a:gd name="connsiteX3" fmla="*/ 906780 w 2941320"/>
                <a:gd name="connsiteY3" fmla="*/ 457200 h 735330"/>
                <a:gd name="connsiteX4" fmla="*/ 1356360 w 2941320"/>
                <a:gd name="connsiteY4" fmla="*/ 369570 h 735330"/>
                <a:gd name="connsiteX5" fmla="*/ 1581150 w 2941320"/>
                <a:gd name="connsiteY5" fmla="*/ 209550 h 735330"/>
                <a:gd name="connsiteX6" fmla="*/ 2038350 w 2941320"/>
                <a:gd name="connsiteY6" fmla="*/ 247650 h 735330"/>
                <a:gd name="connsiteX7" fmla="*/ 2484120 w 2941320"/>
                <a:gd name="connsiteY7" fmla="*/ 140970 h 735330"/>
                <a:gd name="connsiteX8" fmla="*/ 2941320 w 2941320"/>
                <a:gd name="connsiteY8" fmla="*/ 0 h 73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1320" h="735330">
                  <a:moveTo>
                    <a:pt x="0" y="735330"/>
                  </a:moveTo>
                  <a:lnTo>
                    <a:pt x="240030" y="712470"/>
                  </a:lnTo>
                  <a:lnTo>
                    <a:pt x="449580" y="613410"/>
                  </a:lnTo>
                  <a:lnTo>
                    <a:pt x="906780" y="457200"/>
                  </a:lnTo>
                  <a:lnTo>
                    <a:pt x="1356360" y="369570"/>
                  </a:lnTo>
                  <a:lnTo>
                    <a:pt x="1581150" y="209550"/>
                  </a:lnTo>
                  <a:lnTo>
                    <a:pt x="2038350" y="247650"/>
                  </a:lnTo>
                  <a:lnTo>
                    <a:pt x="2484120" y="140970"/>
                  </a:lnTo>
                  <a:lnTo>
                    <a:pt x="294132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TextBox 449">
              <a:extLst>
                <a:ext uri="{FF2B5EF4-FFF2-40B4-BE49-F238E27FC236}">
                  <a16:creationId xmlns:a16="http://schemas.microsoft.com/office/drawing/2014/main" id="{B3F7AA89-1131-4ED2-9E14-5D0C9D71FDFD}"/>
                </a:ext>
              </a:extLst>
            </p:cNvPr>
            <p:cNvSpPr txBox="1"/>
            <p:nvPr/>
          </p:nvSpPr>
          <p:spPr>
            <a:xfrm>
              <a:off x="4596677" y="574111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451" name="TextBox 450">
              <a:extLst>
                <a:ext uri="{FF2B5EF4-FFF2-40B4-BE49-F238E27FC236}">
                  <a16:creationId xmlns:a16="http://schemas.microsoft.com/office/drawing/2014/main" id="{0F31DFFA-99D8-4A00-BF02-624A292188F8}"/>
                </a:ext>
              </a:extLst>
            </p:cNvPr>
            <p:cNvSpPr txBox="1"/>
            <p:nvPr/>
          </p:nvSpPr>
          <p:spPr>
            <a:xfrm>
              <a:off x="4558577" y="5117288"/>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452" name="TextBox 451">
              <a:extLst>
                <a:ext uri="{FF2B5EF4-FFF2-40B4-BE49-F238E27FC236}">
                  <a16:creationId xmlns:a16="http://schemas.microsoft.com/office/drawing/2014/main" id="{80E11F34-A2FC-4517-88F9-2D248EED82B7}"/>
                </a:ext>
              </a:extLst>
            </p:cNvPr>
            <p:cNvSpPr txBox="1"/>
            <p:nvPr/>
          </p:nvSpPr>
          <p:spPr>
            <a:xfrm>
              <a:off x="4558577" y="4805376"/>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30</a:t>
              </a:r>
            </a:p>
          </p:txBody>
        </p:sp>
        <p:sp>
          <p:nvSpPr>
            <p:cNvPr id="453" name="TextBox 452">
              <a:extLst>
                <a:ext uri="{FF2B5EF4-FFF2-40B4-BE49-F238E27FC236}">
                  <a16:creationId xmlns:a16="http://schemas.microsoft.com/office/drawing/2014/main" id="{034F6959-17D2-480B-AFC4-FA2C3F639790}"/>
                </a:ext>
              </a:extLst>
            </p:cNvPr>
            <p:cNvSpPr txBox="1"/>
            <p:nvPr/>
          </p:nvSpPr>
          <p:spPr>
            <a:xfrm>
              <a:off x="4558577" y="4493464"/>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454" name="TextBox 453">
              <a:extLst>
                <a:ext uri="{FF2B5EF4-FFF2-40B4-BE49-F238E27FC236}">
                  <a16:creationId xmlns:a16="http://schemas.microsoft.com/office/drawing/2014/main" id="{B89D73A2-1F1E-46D2-ABA0-2AE76A33D13C}"/>
                </a:ext>
              </a:extLst>
            </p:cNvPr>
            <p:cNvSpPr txBox="1"/>
            <p:nvPr/>
          </p:nvSpPr>
          <p:spPr>
            <a:xfrm>
              <a:off x="4558577" y="418155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50</a:t>
              </a:r>
            </a:p>
          </p:txBody>
        </p:sp>
        <p:sp>
          <p:nvSpPr>
            <p:cNvPr id="455" name="TextBox 454">
              <a:extLst>
                <a:ext uri="{FF2B5EF4-FFF2-40B4-BE49-F238E27FC236}">
                  <a16:creationId xmlns:a16="http://schemas.microsoft.com/office/drawing/2014/main" id="{B0D0682B-F1B0-40FC-BE4F-035104486302}"/>
                </a:ext>
              </a:extLst>
            </p:cNvPr>
            <p:cNvSpPr txBox="1"/>
            <p:nvPr/>
          </p:nvSpPr>
          <p:spPr>
            <a:xfrm>
              <a:off x="475923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456" name="TextBox 455">
              <a:extLst>
                <a:ext uri="{FF2B5EF4-FFF2-40B4-BE49-F238E27FC236}">
                  <a16:creationId xmlns:a16="http://schemas.microsoft.com/office/drawing/2014/main" id="{40B06166-A9E6-4EBC-9C92-590BB80024C9}"/>
                </a:ext>
              </a:extLst>
            </p:cNvPr>
            <p:cNvSpPr txBox="1"/>
            <p:nvPr/>
          </p:nvSpPr>
          <p:spPr>
            <a:xfrm>
              <a:off x="498783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a:t>
              </a:r>
            </a:p>
          </p:txBody>
        </p:sp>
        <p:sp>
          <p:nvSpPr>
            <p:cNvPr id="457" name="TextBox 456">
              <a:extLst>
                <a:ext uri="{FF2B5EF4-FFF2-40B4-BE49-F238E27FC236}">
                  <a16:creationId xmlns:a16="http://schemas.microsoft.com/office/drawing/2014/main" id="{B8CE1489-CAB8-4E37-9CB3-4BE5611AC919}"/>
                </a:ext>
              </a:extLst>
            </p:cNvPr>
            <p:cNvSpPr txBox="1"/>
            <p:nvPr/>
          </p:nvSpPr>
          <p:spPr>
            <a:xfrm>
              <a:off x="52265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p>
          </p:txBody>
        </p:sp>
        <p:sp>
          <p:nvSpPr>
            <p:cNvPr id="458" name="TextBox 457">
              <a:extLst>
                <a:ext uri="{FF2B5EF4-FFF2-40B4-BE49-F238E27FC236}">
                  <a16:creationId xmlns:a16="http://schemas.microsoft.com/office/drawing/2014/main" id="{4572223F-78E2-4936-BCB5-3B4A9DDE1AC3}"/>
                </a:ext>
              </a:extLst>
            </p:cNvPr>
            <p:cNvSpPr txBox="1"/>
            <p:nvPr/>
          </p:nvSpPr>
          <p:spPr>
            <a:xfrm>
              <a:off x="567363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p>
          </p:txBody>
        </p:sp>
        <p:sp>
          <p:nvSpPr>
            <p:cNvPr id="459" name="TextBox 458">
              <a:extLst>
                <a:ext uri="{FF2B5EF4-FFF2-40B4-BE49-F238E27FC236}">
                  <a16:creationId xmlns:a16="http://schemas.microsoft.com/office/drawing/2014/main" id="{4C750C81-3492-4473-8357-AA173F0129BE}"/>
                </a:ext>
              </a:extLst>
            </p:cNvPr>
            <p:cNvSpPr txBox="1"/>
            <p:nvPr/>
          </p:nvSpPr>
          <p:spPr>
            <a:xfrm>
              <a:off x="61155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12</a:t>
              </a:r>
            </a:p>
          </p:txBody>
        </p:sp>
        <p:sp>
          <p:nvSpPr>
            <p:cNvPr id="460" name="TextBox 459">
              <a:extLst>
                <a:ext uri="{FF2B5EF4-FFF2-40B4-BE49-F238E27FC236}">
                  <a16:creationId xmlns:a16="http://schemas.microsoft.com/office/drawing/2014/main" id="{09517D48-D2B3-4C42-AE93-A4ACDD8B8C28}"/>
                </a:ext>
              </a:extLst>
            </p:cNvPr>
            <p:cNvSpPr txBox="1"/>
            <p:nvPr/>
          </p:nvSpPr>
          <p:spPr>
            <a:xfrm>
              <a:off x="632387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14</a:t>
              </a:r>
            </a:p>
          </p:txBody>
        </p:sp>
        <p:sp>
          <p:nvSpPr>
            <p:cNvPr id="461" name="TextBox 460">
              <a:extLst>
                <a:ext uri="{FF2B5EF4-FFF2-40B4-BE49-F238E27FC236}">
                  <a16:creationId xmlns:a16="http://schemas.microsoft.com/office/drawing/2014/main" id="{D86BC0F9-AB3B-48DA-BB10-2FCE24AEE921}"/>
                </a:ext>
              </a:extLst>
            </p:cNvPr>
            <p:cNvSpPr txBox="1"/>
            <p:nvPr/>
          </p:nvSpPr>
          <p:spPr>
            <a:xfrm>
              <a:off x="678107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18</a:t>
              </a:r>
            </a:p>
          </p:txBody>
        </p:sp>
        <p:sp>
          <p:nvSpPr>
            <p:cNvPr id="462" name="TextBox 461">
              <a:extLst>
                <a:ext uri="{FF2B5EF4-FFF2-40B4-BE49-F238E27FC236}">
                  <a16:creationId xmlns:a16="http://schemas.microsoft.com/office/drawing/2014/main" id="{B754804E-EE55-4349-9C03-30A5B10CC03C}"/>
                </a:ext>
              </a:extLst>
            </p:cNvPr>
            <p:cNvSpPr txBox="1"/>
            <p:nvPr/>
          </p:nvSpPr>
          <p:spPr>
            <a:xfrm>
              <a:off x="72331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22</a:t>
              </a:r>
            </a:p>
          </p:txBody>
        </p:sp>
        <p:sp>
          <p:nvSpPr>
            <p:cNvPr id="463" name="TextBox 462">
              <a:extLst>
                <a:ext uri="{FF2B5EF4-FFF2-40B4-BE49-F238E27FC236}">
                  <a16:creationId xmlns:a16="http://schemas.microsoft.com/office/drawing/2014/main" id="{9A3F36C9-9AD4-4CAE-BE5D-D6C36D888870}"/>
                </a:ext>
              </a:extLst>
            </p:cNvPr>
            <p:cNvSpPr txBox="1"/>
            <p:nvPr/>
          </p:nvSpPr>
          <p:spPr>
            <a:xfrm>
              <a:off x="5221738" y="4095682"/>
              <a:ext cx="2431503" cy="3077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SDAI ≤3.3</a:t>
              </a:r>
            </a:p>
          </p:txBody>
        </p:sp>
        <p:sp>
          <p:nvSpPr>
            <p:cNvPr id="464" name="TextBox 463">
              <a:extLst>
                <a:ext uri="{FF2B5EF4-FFF2-40B4-BE49-F238E27FC236}">
                  <a16:creationId xmlns:a16="http://schemas.microsoft.com/office/drawing/2014/main" id="{577B0B90-1553-473C-BA84-51CC10D38811}"/>
                </a:ext>
              </a:extLst>
            </p:cNvPr>
            <p:cNvSpPr txBox="1"/>
            <p:nvPr/>
          </p:nvSpPr>
          <p:spPr>
            <a:xfrm>
              <a:off x="6122829" y="6114950"/>
              <a:ext cx="704930"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Weeks</a:t>
              </a:r>
            </a:p>
          </p:txBody>
        </p:sp>
        <p:sp>
          <p:nvSpPr>
            <p:cNvPr id="466" name="Oval 465">
              <a:extLst>
                <a:ext uri="{FF2B5EF4-FFF2-40B4-BE49-F238E27FC236}">
                  <a16:creationId xmlns:a16="http://schemas.microsoft.com/office/drawing/2014/main" id="{1BBC903D-73E0-4BB6-AC66-30959A2DA005}"/>
                </a:ext>
              </a:extLst>
            </p:cNvPr>
            <p:cNvSpPr/>
            <p:nvPr/>
          </p:nvSpPr>
          <p:spPr>
            <a:xfrm>
              <a:off x="5140960" y="58566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7" name="Rectangle 466">
              <a:extLst>
                <a:ext uri="{FF2B5EF4-FFF2-40B4-BE49-F238E27FC236}">
                  <a16:creationId xmlns:a16="http://schemas.microsoft.com/office/drawing/2014/main" id="{9BAE2635-EF0D-499F-9B1E-608974086095}"/>
                </a:ext>
              </a:extLst>
            </p:cNvPr>
            <p:cNvSpPr/>
            <p:nvPr/>
          </p:nvSpPr>
          <p:spPr>
            <a:xfrm>
              <a:off x="5146040" y="583628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8" name="Isosceles Triangle 467">
              <a:extLst>
                <a:ext uri="{FF2B5EF4-FFF2-40B4-BE49-F238E27FC236}">
                  <a16:creationId xmlns:a16="http://schemas.microsoft.com/office/drawing/2014/main" id="{42364A25-6DB8-402F-BC52-8FAD6920544F}"/>
                </a:ext>
              </a:extLst>
            </p:cNvPr>
            <p:cNvSpPr/>
            <p:nvPr/>
          </p:nvSpPr>
          <p:spPr>
            <a:xfrm>
              <a:off x="5139557" y="581899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9" name="TextBox 468">
              <a:extLst>
                <a:ext uri="{FF2B5EF4-FFF2-40B4-BE49-F238E27FC236}">
                  <a16:creationId xmlns:a16="http://schemas.microsoft.com/office/drawing/2014/main" id="{8CDF3637-3C15-4C92-B368-D5CBC89D90FF}"/>
                </a:ext>
              </a:extLst>
            </p:cNvPr>
            <p:cNvSpPr txBox="1"/>
            <p:nvPr/>
          </p:nvSpPr>
          <p:spPr>
            <a:xfrm>
              <a:off x="5220686" y="5628658"/>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472" name="TextBox 471">
              <a:extLst>
                <a:ext uri="{FF2B5EF4-FFF2-40B4-BE49-F238E27FC236}">
                  <a16:creationId xmlns:a16="http://schemas.microsoft.com/office/drawing/2014/main" id="{2E6EF85D-A513-4047-9A37-40A830646638}"/>
                </a:ext>
              </a:extLst>
            </p:cNvPr>
            <p:cNvSpPr txBox="1"/>
            <p:nvPr/>
          </p:nvSpPr>
          <p:spPr>
            <a:xfrm>
              <a:off x="4558577" y="5429200"/>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10</a:t>
              </a:r>
            </a:p>
          </p:txBody>
        </p:sp>
        <p:sp>
          <p:nvSpPr>
            <p:cNvPr id="473" name="TextBox 472">
              <a:extLst>
                <a:ext uri="{FF2B5EF4-FFF2-40B4-BE49-F238E27FC236}">
                  <a16:creationId xmlns:a16="http://schemas.microsoft.com/office/drawing/2014/main" id="{C79644E5-A7DB-4FD7-A6CA-3CB11FFAE9A1}"/>
                </a:ext>
              </a:extLst>
            </p:cNvPr>
            <p:cNvSpPr txBox="1"/>
            <p:nvPr/>
          </p:nvSpPr>
          <p:spPr>
            <a:xfrm>
              <a:off x="76903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26</a:t>
              </a:r>
            </a:p>
          </p:txBody>
        </p:sp>
        <p:sp>
          <p:nvSpPr>
            <p:cNvPr id="474" name="Oval 473">
              <a:extLst>
                <a:ext uri="{FF2B5EF4-FFF2-40B4-BE49-F238E27FC236}">
                  <a16:creationId xmlns:a16="http://schemas.microsoft.com/office/drawing/2014/main" id="{8D6CA3F6-725B-479A-8CFD-0A09E1D12013}"/>
                </a:ext>
              </a:extLst>
            </p:cNvPr>
            <p:cNvSpPr/>
            <p:nvPr/>
          </p:nvSpPr>
          <p:spPr>
            <a:xfrm>
              <a:off x="5369560" y="58312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5" name="Oval 474">
              <a:extLst>
                <a:ext uri="{FF2B5EF4-FFF2-40B4-BE49-F238E27FC236}">
                  <a16:creationId xmlns:a16="http://schemas.microsoft.com/office/drawing/2014/main" id="{73BFB20B-086A-48FB-A96B-8E284088152B}"/>
                </a:ext>
              </a:extLst>
            </p:cNvPr>
            <p:cNvSpPr/>
            <p:nvPr/>
          </p:nvSpPr>
          <p:spPr>
            <a:xfrm>
              <a:off x="5824220" y="581596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6" name="Oval 475">
              <a:extLst>
                <a:ext uri="{FF2B5EF4-FFF2-40B4-BE49-F238E27FC236}">
                  <a16:creationId xmlns:a16="http://schemas.microsoft.com/office/drawing/2014/main" id="{682DB6F5-9B96-4371-8114-E19366BAD7C9}"/>
                </a:ext>
              </a:extLst>
            </p:cNvPr>
            <p:cNvSpPr/>
            <p:nvPr/>
          </p:nvSpPr>
          <p:spPr>
            <a:xfrm>
              <a:off x="6271260" y="5781040"/>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7" name="Oval 476">
              <a:extLst>
                <a:ext uri="{FF2B5EF4-FFF2-40B4-BE49-F238E27FC236}">
                  <a16:creationId xmlns:a16="http://schemas.microsoft.com/office/drawing/2014/main" id="{4C8139D0-3A04-41F5-9CAB-0D262981A57A}"/>
                </a:ext>
              </a:extLst>
            </p:cNvPr>
            <p:cNvSpPr/>
            <p:nvPr/>
          </p:nvSpPr>
          <p:spPr>
            <a:xfrm>
              <a:off x="6499860" y="5779770"/>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8" name="Oval 477">
              <a:extLst>
                <a:ext uri="{FF2B5EF4-FFF2-40B4-BE49-F238E27FC236}">
                  <a16:creationId xmlns:a16="http://schemas.microsoft.com/office/drawing/2014/main" id="{B8F39B4F-23DD-43AD-8292-3F24BC238A55}"/>
                </a:ext>
              </a:extLst>
            </p:cNvPr>
            <p:cNvSpPr/>
            <p:nvPr/>
          </p:nvSpPr>
          <p:spPr>
            <a:xfrm>
              <a:off x="6953885" y="576008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9" name="Oval 478">
              <a:extLst>
                <a:ext uri="{FF2B5EF4-FFF2-40B4-BE49-F238E27FC236}">
                  <a16:creationId xmlns:a16="http://schemas.microsoft.com/office/drawing/2014/main" id="{16849A5B-3F30-4913-BE92-DD4157AF48ED}"/>
                </a:ext>
              </a:extLst>
            </p:cNvPr>
            <p:cNvSpPr/>
            <p:nvPr/>
          </p:nvSpPr>
          <p:spPr>
            <a:xfrm>
              <a:off x="7402830" y="573214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0" name="Oval 479">
              <a:extLst>
                <a:ext uri="{FF2B5EF4-FFF2-40B4-BE49-F238E27FC236}">
                  <a16:creationId xmlns:a16="http://schemas.microsoft.com/office/drawing/2014/main" id="{B3BBF2A4-CF64-455D-A506-BF3A9BAB013E}"/>
                </a:ext>
              </a:extLst>
            </p:cNvPr>
            <p:cNvSpPr/>
            <p:nvPr/>
          </p:nvSpPr>
          <p:spPr>
            <a:xfrm>
              <a:off x="7844155" y="571817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2" name="Isosceles Triangle 481">
              <a:extLst>
                <a:ext uri="{FF2B5EF4-FFF2-40B4-BE49-F238E27FC236}">
                  <a16:creationId xmlns:a16="http://schemas.microsoft.com/office/drawing/2014/main" id="{B4585158-D10B-4F2C-86D6-7783665F5EC9}"/>
                </a:ext>
              </a:extLst>
            </p:cNvPr>
            <p:cNvSpPr/>
            <p:nvPr/>
          </p:nvSpPr>
          <p:spPr>
            <a:xfrm>
              <a:off x="5363077" y="578851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3" name="Isosceles Triangle 482">
              <a:extLst>
                <a:ext uri="{FF2B5EF4-FFF2-40B4-BE49-F238E27FC236}">
                  <a16:creationId xmlns:a16="http://schemas.microsoft.com/office/drawing/2014/main" id="{97BBBAA9-8CB7-4967-9F5D-63D6C49B7C83}"/>
                </a:ext>
              </a:extLst>
            </p:cNvPr>
            <p:cNvSpPr/>
            <p:nvPr/>
          </p:nvSpPr>
          <p:spPr>
            <a:xfrm>
              <a:off x="5812657" y="570977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4" name="Isosceles Triangle 483">
              <a:extLst>
                <a:ext uri="{FF2B5EF4-FFF2-40B4-BE49-F238E27FC236}">
                  <a16:creationId xmlns:a16="http://schemas.microsoft.com/office/drawing/2014/main" id="{B260189B-64CB-4DFF-B23A-992109692BF8}"/>
                </a:ext>
              </a:extLst>
            </p:cNvPr>
            <p:cNvSpPr/>
            <p:nvPr/>
          </p:nvSpPr>
          <p:spPr>
            <a:xfrm>
              <a:off x="6267317" y="562341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5" name="Isosceles Triangle 484">
              <a:extLst>
                <a:ext uri="{FF2B5EF4-FFF2-40B4-BE49-F238E27FC236}">
                  <a16:creationId xmlns:a16="http://schemas.microsoft.com/office/drawing/2014/main" id="{51088F18-BFFD-4866-BE6C-7B3CCCE04446}"/>
                </a:ext>
              </a:extLst>
            </p:cNvPr>
            <p:cNvSpPr/>
            <p:nvPr/>
          </p:nvSpPr>
          <p:spPr>
            <a:xfrm>
              <a:off x="6490837" y="557515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6" name="Isosceles Triangle 485">
              <a:extLst>
                <a:ext uri="{FF2B5EF4-FFF2-40B4-BE49-F238E27FC236}">
                  <a16:creationId xmlns:a16="http://schemas.microsoft.com/office/drawing/2014/main" id="{9149A2FF-3ECF-4539-937F-627FC6DAAE62}"/>
                </a:ext>
              </a:extLst>
            </p:cNvPr>
            <p:cNvSpPr/>
            <p:nvPr/>
          </p:nvSpPr>
          <p:spPr>
            <a:xfrm>
              <a:off x="6940417" y="546847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7" name="Isosceles Triangle 486">
              <a:extLst>
                <a:ext uri="{FF2B5EF4-FFF2-40B4-BE49-F238E27FC236}">
                  <a16:creationId xmlns:a16="http://schemas.microsoft.com/office/drawing/2014/main" id="{701A3406-0CBE-4F8F-97C2-79258CFCCFC7}"/>
                </a:ext>
              </a:extLst>
            </p:cNvPr>
            <p:cNvSpPr/>
            <p:nvPr/>
          </p:nvSpPr>
          <p:spPr>
            <a:xfrm>
              <a:off x="7392537" y="544307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8" name="Isosceles Triangle 487">
              <a:extLst>
                <a:ext uri="{FF2B5EF4-FFF2-40B4-BE49-F238E27FC236}">
                  <a16:creationId xmlns:a16="http://schemas.microsoft.com/office/drawing/2014/main" id="{512F5ABF-2F20-44CE-AB58-C871BBA3EA0E}"/>
                </a:ext>
              </a:extLst>
            </p:cNvPr>
            <p:cNvSpPr/>
            <p:nvPr/>
          </p:nvSpPr>
          <p:spPr>
            <a:xfrm>
              <a:off x="7835132" y="543545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0" name="Rectangle 489">
              <a:extLst>
                <a:ext uri="{FF2B5EF4-FFF2-40B4-BE49-F238E27FC236}">
                  <a16:creationId xmlns:a16="http://schemas.microsoft.com/office/drawing/2014/main" id="{3C6A486E-8BFD-4F84-B3A5-DE4FEB66E966}"/>
                </a:ext>
              </a:extLst>
            </p:cNvPr>
            <p:cNvSpPr/>
            <p:nvPr/>
          </p:nvSpPr>
          <p:spPr>
            <a:xfrm>
              <a:off x="5372100" y="574230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1" name="Rectangle 490">
              <a:extLst>
                <a:ext uri="{FF2B5EF4-FFF2-40B4-BE49-F238E27FC236}">
                  <a16:creationId xmlns:a16="http://schemas.microsoft.com/office/drawing/2014/main" id="{4EBEB7A8-FD7C-4079-9174-39A3225CCAB6}"/>
                </a:ext>
              </a:extLst>
            </p:cNvPr>
            <p:cNvSpPr/>
            <p:nvPr/>
          </p:nvSpPr>
          <p:spPr>
            <a:xfrm>
              <a:off x="5824220" y="558863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2" name="Rectangle 491">
              <a:extLst>
                <a:ext uri="{FF2B5EF4-FFF2-40B4-BE49-F238E27FC236}">
                  <a16:creationId xmlns:a16="http://schemas.microsoft.com/office/drawing/2014/main" id="{B576C0E5-2D46-479B-9A1D-C9475561AC8D}"/>
                </a:ext>
              </a:extLst>
            </p:cNvPr>
            <p:cNvSpPr/>
            <p:nvPr/>
          </p:nvSpPr>
          <p:spPr>
            <a:xfrm>
              <a:off x="6268720" y="549783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3" name="Rectangle 492">
              <a:extLst>
                <a:ext uri="{FF2B5EF4-FFF2-40B4-BE49-F238E27FC236}">
                  <a16:creationId xmlns:a16="http://schemas.microsoft.com/office/drawing/2014/main" id="{1FCDD5C5-5226-40F1-9915-0F565907EB54}"/>
                </a:ext>
              </a:extLst>
            </p:cNvPr>
            <p:cNvSpPr/>
            <p:nvPr/>
          </p:nvSpPr>
          <p:spPr>
            <a:xfrm>
              <a:off x="6499860" y="533400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4" name="Rectangle 493">
              <a:extLst>
                <a:ext uri="{FF2B5EF4-FFF2-40B4-BE49-F238E27FC236}">
                  <a16:creationId xmlns:a16="http://schemas.microsoft.com/office/drawing/2014/main" id="{4DA9FD6B-FC80-4B9B-B4CA-C8C473E8E45A}"/>
                </a:ext>
              </a:extLst>
            </p:cNvPr>
            <p:cNvSpPr/>
            <p:nvPr/>
          </p:nvSpPr>
          <p:spPr>
            <a:xfrm>
              <a:off x="6949440" y="537464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5" name="Rectangle 494">
              <a:extLst>
                <a:ext uri="{FF2B5EF4-FFF2-40B4-BE49-F238E27FC236}">
                  <a16:creationId xmlns:a16="http://schemas.microsoft.com/office/drawing/2014/main" id="{D8E9D02E-EC8A-4B3A-BBD3-664C42E3449A}"/>
                </a:ext>
              </a:extLst>
            </p:cNvPr>
            <p:cNvSpPr/>
            <p:nvPr/>
          </p:nvSpPr>
          <p:spPr>
            <a:xfrm>
              <a:off x="7401560" y="526986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6" name="Rectangle 495">
              <a:extLst>
                <a:ext uri="{FF2B5EF4-FFF2-40B4-BE49-F238E27FC236}">
                  <a16:creationId xmlns:a16="http://schemas.microsoft.com/office/drawing/2014/main" id="{0679B782-8296-479D-874A-FA74F44C6D86}"/>
                </a:ext>
              </a:extLst>
            </p:cNvPr>
            <p:cNvSpPr/>
            <p:nvPr/>
          </p:nvSpPr>
          <p:spPr>
            <a:xfrm>
              <a:off x="7831455" y="512508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8" name="TextBox 497">
              <a:extLst>
                <a:ext uri="{FF2B5EF4-FFF2-40B4-BE49-F238E27FC236}">
                  <a16:creationId xmlns:a16="http://schemas.microsoft.com/office/drawing/2014/main" id="{E64EA7CE-3D4F-4669-8F89-633080E41841}"/>
                </a:ext>
              </a:extLst>
            </p:cNvPr>
            <p:cNvSpPr txBox="1"/>
            <p:nvPr/>
          </p:nvSpPr>
          <p:spPr>
            <a:xfrm>
              <a:off x="7655382" y="5216890"/>
              <a:ext cx="381103" cy="280783"/>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14</a:t>
              </a:r>
            </a:p>
          </p:txBody>
        </p:sp>
        <p:sp>
          <p:nvSpPr>
            <p:cNvPr id="499" name="TextBox 498">
              <a:extLst>
                <a:ext uri="{FF2B5EF4-FFF2-40B4-BE49-F238E27FC236}">
                  <a16:creationId xmlns:a16="http://schemas.microsoft.com/office/drawing/2014/main" id="{4E234F82-37BA-4011-B5BE-C1E8BE9777FA}"/>
                </a:ext>
              </a:extLst>
            </p:cNvPr>
            <p:cNvSpPr txBox="1"/>
            <p:nvPr/>
          </p:nvSpPr>
          <p:spPr>
            <a:xfrm>
              <a:off x="7690397" y="491307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24</a:t>
              </a:r>
            </a:p>
          </p:txBody>
        </p:sp>
        <p:sp>
          <p:nvSpPr>
            <p:cNvPr id="500" name="TextBox 499">
              <a:extLst>
                <a:ext uri="{FF2B5EF4-FFF2-40B4-BE49-F238E27FC236}">
                  <a16:creationId xmlns:a16="http://schemas.microsoft.com/office/drawing/2014/main" id="{A8EAC838-5263-4DC9-86EB-08A8C3B326B4}"/>
                </a:ext>
              </a:extLst>
            </p:cNvPr>
            <p:cNvSpPr txBox="1"/>
            <p:nvPr/>
          </p:nvSpPr>
          <p:spPr>
            <a:xfrm>
              <a:off x="5676456" y="5465990"/>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1" name="TextBox 500">
              <a:extLst>
                <a:ext uri="{FF2B5EF4-FFF2-40B4-BE49-F238E27FC236}">
                  <a16:creationId xmlns:a16="http://schemas.microsoft.com/office/drawing/2014/main" id="{59DF8393-3FDA-494E-931C-3F30DFD5DF0F}"/>
                </a:ext>
              </a:extLst>
            </p:cNvPr>
            <p:cNvSpPr txBox="1"/>
            <p:nvPr/>
          </p:nvSpPr>
          <p:spPr>
            <a:xfrm>
              <a:off x="6094018" y="5222627"/>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4" name="TextBox 503">
              <a:extLst>
                <a:ext uri="{FF2B5EF4-FFF2-40B4-BE49-F238E27FC236}">
                  <a16:creationId xmlns:a16="http://schemas.microsoft.com/office/drawing/2014/main" id="{28C01595-622A-4DED-AFF4-D75FAAE8A35C}"/>
                </a:ext>
              </a:extLst>
            </p:cNvPr>
            <p:cNvSpPr txBox="1"/>
            <p:nvPr/>
          </p:nvSpPr>
          <p:spPr>
            <a:xfrm>
              <a:off x="7260005" y="5149435"/>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5" name="TextBox 504">
              <a:extLst>
                <a:ext uri="{FF2B5EF4-FFF2-40B4-BE49-F238E27FC236}">
                  <a16:creationId xmlns:a16="http://schemas.microsoft.com/office/drawing/2014/main" id="{87FE3B45-2B1B-45DE-828B-1C7D448C0EE2}"/>
                </a:ext>
              </a:extLst>
            </p:cNvPr>
            <p:cNvSpPr txBox="1"/>
            <p:nvPr/>
          </p:nvSpPr>
          <p:spPr>
            <a:xfrm>
              <a:off x="7676515" y="4894498"/>
              <a:ext cx="3341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6" name="TextBox 505">
              <a:extLst>
                <a:ext uri="{FF2B5EF4-FFF2-40B4-BE49-F238E27FC236}">
                  <a16:creationId xmlns:a16="http://schemas.microsoft.com/office/drawing/2014/main" id="{4D316EE4-685C-4055-99B1-EFC2B9BF08D3}"/>
                </a:ext>
              </a:extLst>
            </p:cNvPr>
            <p:cNvSpPr txBox="1"/>
            <p:nvPr/>
          </p:nvSpPr>
          <p:spPr>
            <a:xfrm>
              <a:off x="6401381" y="5074061"/>
              <a:ext cx="229576"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7" name="TextBox 506">
              <a:extLst>
                <a:ext uri="{FF2B5EF4-FFF2-40B4-BE49-F238E27FC236}">
                  <a16:creationId xmlns:a16="http://schemas.microsoft.com/office/drawing/2014/main" id="{246D2EEA-63E1-49D7-BE1E-7FD6F9240BA6}"/>
                </a:ext>
              </a:extLst>
            </p:cNvPr>
            <p:cNvSpPr txBox="1"/>
            <p:nvPr/>
          </p:nvSpPr>
          <p:spPr>
            <a:xfrm>
              <a:off x="7534489" y="4736992"/>
              <a:ext cx="593931"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8" name="TextBox 507">
              <a:extLst>
                <a:ext uri="{FF2B5EF4-FFF2-40B4-BE49-F238E27FC236}">
                  <a16:creationId xmlns:a16="http://schemas.microsoft.com/office/drawing/2014/main" id="{83B6DAA5-FB1F-44B0-A05F-7271ABD029EC}"/>
                </a:ext>
              </a:extLst>
            </p:cNvPr>
            <p:cNvSpPr txBox="1"/>
            <p:nvPr/>
          </p:nvSpPr>
          <p:spPr>
            <a:xfrm>
              <a:off x="5547010" y="5308730"/>
              <a:ext cx="593931"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09" name="TextBox 508">
              <a:extLst>
                <a:ext uri="{FF2B5EF4-FFF2-40B4-BE49-F238E27FC236}">
                  <a16:creationId xmlns:a16="http://schemas.microsoft.com/office/drawing/2014/main" id="{07E381BE-E92D-4EFE-ACAA-A21F4C75EC47}"/>
                </a:ext>
              </a:extLst>
            </p:cNvPr>
            <p:cNvSpPr txBox="1"/>
            <p:nvPr/>
          </p:nvSpPr>
          <p:spPr>
            <a:xfrm>
              <a:off x="5964009" y="5065560"/>
              <a:ext cx="593931"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13" name="TextBox 512">
              <a:extLst>
                <a:ext uri="{FF2B5EF4-FFF2-40B4-BE49-F238E27FC236}">
                  <a16:creationId xmlns:a16="http://schemas.microsoft.com/office/drawing/2014/main" id="{46F602BD-42D9-443C-9ADA-9232CD47A063}"/>
                </a:ext>
              </a:extLst>
            </p:cNvPr>
            <p:cNvSpPr txBox="1"/>
            <p:nvPr/>
          </p:nvSpPr>
          <p:spPr>
            <a:xfrm>
              <a:off x="7133439" y="4976105"/>
              <a:ext cx="593931" cy="15599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grpSp>
          <p:nvGrpSpPr>
            <p:cNvPr id="589" name="Group 588">
              <a:extLst>
                <a:ext uri="{FF2B5EF4-FFF2-40B4-BE49-F238E27FC236}">
                  <a16:creationId xmlns:a16="http://schemas.microsoft.com/office/drawing/2014/main" id="{081BCA66-69EC-431F-8B59-FCED85BE6711}"/>
                </a:ext>
              </a:extLst>
            </p:cNvPr>
            <p:cNvGrpSpPr/>
            <p:nvPr/>
          </p:nvGrpSpPr>
          <p:grpSpPr>
            <a:xfrm>
              <a:off x="4910455" y="4318000"/>
              <a:ext cx="40140" cy="1559560"/>
              <a:chOff x="1034415" y="4432935"/>
              <a:chExt cx="40140" cy="1559560"/>
            </a:xfrm>
          </p:grpSpPr>
          <p:sp>
            <p:nvSpPr>
              <p:cNvPr id="590" name="Freeform: Shape 589">
                <a:extLst>
                  <a:ext uri="{FF2B5EF4-FFF2-40B4-BE49-F238E27FC236}">
                    <a16:creationId xmlns:a16="http://schemas.microsoft.com/office/drawing/2014/main" id="{D95A7DF8-B6A6-46B6-97EE-331D05B90BD7}"/>
                  </a:ext>
                </a:extLst>
              </p:cNvPr>
              <p:cNvSpPr/>
              <p:nvPr/>
            </p:nvSpPr>
            <p:spPr>
              <a:xfrm>
                <a:off x="1034415" y="443293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Freeform: Shape 590">
                <a:extLst>
                  <a:ext uri="{FF2B5EF4-FFF2-40B4-BE49-F238E27FC236}">
                    <a16:creationId xmlns:a16="http://schemas.microsoft.com/office/drawing/2014/main" id="{6DC8E2A8-8AEE-4322-A82F-1023ADCB8A2F}"/>
                  </a:ext>
                </a:extLst>
              </p:cNvPr>
              <p:cNvSpPr/>
              <p:nvPr/>
            </p:nvSpPr>
            <p:spPr>
              <a:xfrm>
                <a:off x="1034415" y="4744847"/>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Freeform: Shape 591">
                <a:extLst>
                  <a:ext uri="{FF2B5EF4-FFF2-40B4-BE49-F238E27FC236}">
                    <a16:creationId xmlns:a16="http://schemas.microsoft.com/office/drawing/2014/main" id="{CEC50901-8FDD-4B88-959A-C0AED7E01060}"/>
                  </a:ext>
                </a:extLst>
              </p:cNvPr>
              <p:cNvSpPr/>
              <p:nvPr/>
            </p:nvSpPr>
            <p:spPr>
              <a:xfrm>
                <a:off x="1034415" y="5056759"/>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Freeform: Shape 592">
                <a:extLst>
                  <a:ext uri="{FF2B5EF4-FFF2-40B4-BE49-F238E27FC236}">
                    <a16:creationId xmlns:a16="http://schemas.microsoft.com/office/drawing/2014/main" id="{E0E6A64C-BD70-4D67-8109-F479FC5FA7A8}"/>
                  </a:ext>
                </a:extLst>
              </p:cNvPr>
              <p:cNvSpPr/>
              <p:nvPr/>
            </p:nvSpPr>
            <p:spPr>
              <a:xfrm>
                <a:off x="1038555" y="5367138"/>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Freeform: Shape 593">
                <a:extLst>
                  <a:ext uri="{FF2B5EF4-FFF2-40B4-BE49-F238E27FC236}">
                    <a16:creationId xmlns:a16="http://schemas.microsoft.com/office/drawing/2014/main" id="{88252C88-BB37-4F86-A682-F8F1499A0BC2}"/>
                  </a:ext>
                </a:extLst>
              </p:cNvPr>
              <p:cNvSpPr/>
              <p:nvPr/>
            </p:nvSpPr>
            <p:spPr>
              <a:xfrm>
                <a:off x="1034415" y="5680583"/>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Freeform: Shape 594">
                <a:extLst>
                  <a:ext uri="{FF2B5EF4-FFF2-40B4-BE49-F238E27FC236}">
                    <a16:creationId xmlns:a16="http://schemas.microsoft.com/office/drawing/2014/main" id="{D29BE699-9767-4C79-9DC0-4E179071D839}"/>
                  </a:ext>
                </a:extLst>
              </p:cNvPr>
              <p:cNvSpPr/>
              <p:nvPr/>
            </p:nvSpPr>
            <p:spPr>
              <a:xfrm>
                <a:off x="1034415" y="599249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6" name="Group 145">
              <a:extLst>
                <a:ext uri="{FF2B5EF4-FFF2-40B4-BE49-F238E27FC236}">
                  <a16:creationId xmlns:a16="http://schemas.microsoft.com/office/drawing/2014/main" id="{F66D1688-01FF-443D-98D0-07E64A9957BA}"/>
                </a:ext>
              </a:extLst>
            </p:cNvPr>
            <p:cNvGrpSpPr/>
            <p:nvPr/>
          </p:nvGrpSpPr>
          <p:grpSpPr>
            <a:xfrm>
              <a:off x="4922387" y="5846585"/>
              <a:ext cx="68012" cy="58631"/>
              <a:chOff x="4848092" y="6469520"/>
              <a:chExt cx="68012" cy="58631"/>
            </a:xfrm>
          </p:grpSpPr>
          <p:sp>
            <p:nvSpPr>
              <p:cNvPr id="603" name="Oval 602">
                <a:extLst>
                  <a:ext uri="{FF2B5EF4-FFF2-40B4-BE49-F238E27FC236}">
                    <a16:creationId xmlns:a16="http://schemas.microsoft.com/office/drawing/2014/main" id="{364005A0-4250-4191-B793-C7F51092A797}"/>
                  </a:ext>
                </a:extLst>
              </p:cNvPr>
              <p:cNvSpPr/>
              <p:nvPr/>
            </p:nvSpPr>
            <p:spPr>
              <a:xfrm>
                <a:off x="4855428" y="6472165"/>
                <a:ext cx="53340" cy="53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4" name="Rectangle 603">
                <a:extLst>
                  <a:ext uri="{FF2B5EF4-FFF2-40B4-BE49-F238E27FC236}">
                    <a16:creationId xmlns:a16="http://schemas.microsoft.com/office/drawing/2014/main" id="{E0D9FE6B-2F36-4290-AA52-A103C472D3BA}"/>
                  </a:ext>
                </a:extLst>
              </p:cNvPr>
              <p:cNvSpPr/>
              <p:nvPr/>
            </p:nvSpPr>
            <p:spPr>
              <a:xfrm>
                <a:off x="4856698" y="647343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5" name="Isosceles Triangle 604">
                <a:extLst>
                  <a:ext uri="{FF2B5EF4-FFF2-40B4-BE49-F238E27FC236}">
                    <a16:creationId xmlns:a16="http://schemas.microsoft.com/office/drawing/2014/main" id="{E4ECF654-A2AE-4687-AE2C-A594C0EDB7CE}"/>
                  </a:ext>
                </a:extLst>
              </p:cNvPr>
              <p:cNvSpPr/>
              <p:nvPr/>
            </p:nvSpPr>
            <p:spPr>
              <a:xfrm>
                <a:off x="4848092" y="6469520"/>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71" name="Freeform: Shape 470">
              <a:extLst>
                <a:ext uri="{FF2B5EF4-FFF2-40B4-BE49-F238E27FC236}">
                  <a16:creationId xmlns:a16="http://schemas.microsoft.com/office/drawing/2014/main" id="{76D88445-BE1C-453F-97F0-8D05178E61CB}"/>
                </a:ext>
              </a:extLst>
            </p:cNvPr>
            <p:cNvSpPr/>
            <p:nvPr/>
          </p:nvSpPr>
          <p:spPr>
            <a:xfrm>
              <a:off x="4945380" y="4324985"/>
              <a:ext cx="2946400" cy="1564640"/>
            </a:xfrm>
            <a:custGeom>
              <a:avLst/>
              <a:gdLst>
                <a:gd name="connsiteX0" fmla="*/ 0 w 2357120"/>
                <a:gd name="connsiteY0" fmla="*/ 0 h 1564640"/>
                <a:gd name="connsiteX1" fmla="*/ 0 w 2357120"/>
                <a:gd name="connsiteY1" fmla="*/ 1564640 h 1564640"/>
                <a:gd name="connsiteX2" fmla="*/ 2357120 w 2357120"/>
                <a:gd name="connsiteY2" fmla="*/ 1564640 h 1564640"/>
              </a:gdLst>
              <a:ahLst/>
              <a:cxnLst>
                <a:cxn ang="0">
                  <a:pos x="connsiteX0" y="connsiteY0"/>
                </a:cxn>
                <a:cxn ang="0">
                  <a:pos x="connsiteX1" y="connsiteY1"/>
                </a:cxn>
                <a:cxn ang="0">
                  <a:pos x="connsiteX2" y="connsiteY2"/>
                </a:cxn>
              </a:cxnLst>
              <a:rect l="l" t="t" r="r" b="b"/>
              <a:pathLst>
                <a:path w="2357120" h="1564640">
                  <a:moveTo>
                    <a:pt x="0" y="0"/>
                  </a:moveTo>
                  <a:lnTo>
                    <a:pt x="0" y="1564640"/>
                  </a:lnTo>
                  <a:lnTo>
                    <a:pt x="2357120" y="156464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A8816605-B120-43DD-A535-39F93763C34F}"/>
              </a:ext>
            </a:extLst>
          </p:cNvPr>
          <p:cNvGrpSpPr/>
          <p:nvPr/>
        </p:nvGrpSpPr>
        <p:grpSpPr>
          <a:xfrm>
            <a:off x="8130544" y="1240852"/>
            <a:ext cx="3605829" cy="2305449"/>
            <a:chOff x="8303807" y="4052977"/>
            <a:chExt cx="3605829" cy="2324058"/>
          </a:xfrm>
        </p:grpSpPr>
        <p:sp>
          <p:nvSpPr>
            <p:cNvPr id="514" name="TextBox 513">
              <a:extLst>
                <a:ext uri="{FF2B5EF4-FFF2-40B4-BE49-F238E27FC236}">
                  <a16:creationId xmlns:a16="http://schemas.microsoft.com/office/drawing/2014/main" id="{A3A4F6D7-B765-4EF5-8C05-21561A7468FB}"/>
                </a:ext>
              </a:extLst>
            </p:cNvPr>
            <p:cNvSpPr txBox="1"/>
            <p:nvPr/>
          </p:nvSpPr>
          <p:spPr>
            <a:xfrm>
              <a:off x="9893158" y="5529688"/>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4</a:t>
              </a:r>
            </a:p>
          </p:txBody>
        </p:sp>
        <p:sp>
          <p:nvSpPr>
            <p:cNvPr id="515" name="TextBox 514">
              <a:extLst>
                <a:ext uri="{FF2B5EF4-FFF2-40B4-BE49-F238E27FC236}">
                  <a16:creationId xmlns:a16="http://schemas.microsoft.com/office/drawing/2014/main" id="{5819F8B4-6061-4DB2-AF28-7BBE82AAC18B}"/>
                </a:ext>
              </a:extLst>
            </p:cNvPr>
            <p:cNvSpPr txBox="1"/>
            <p:nvPr/>
          </p:nvSpPr>
          <p:spPr>
            <a:xfrm>
              <a:off x="9833737" y="5346627"/>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10</a:t>
              </a:r>
            </a:p>
          </p:txBody>
        </p:sp>
        <p:sp>
          <p:nvSpPr>
            <p:cNvPr id="516" name="TextBox 515">
              <a:extLst>
                <a:ext uri="{FF2B5EF4-FFF2-40B4-BE49-F238E27FC236}">
                  <a16:creationId xmlns:a16="http://schemas.microsoft.com/office/drawing/2014/main" id="{12A8AC2E-7AC2-432B-A48D-C118E66E9DB3}"/>
                </a:ext>
              </a:extLst>
            </p:cNvPr>
            <p:cNvSpPr txBox="1"/>
            <p:nvPr/>
          </p:nvSpPr>
          <p:spPr>
            <a:xfrm>
              <a:off x="10102132" y="5312501"/>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17" name="TextBox 516">
              <a:extLst>
                <a:ext uri="{FF2B5EF4-FFF2-40B4-BE49-F238E27FC236}">
                  <a16:creationId xmlns:a16="http://schemas.microsoft.com/office/drawing/2014/main" id="{77A7663D-3169-4058-A253-0BBFF169537D}"/>
                </a:ext>
              </a:extLst>
            </p:cNvPr>
            <p:cNvSpPr txBox="1"/>
            <p:nvPr/>
          </p:nvSpPr>
          <p:spPr>
            <a:xfrm>
              <a:off x="10550525" y="5321450"/>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18" name="TextBox 517">
              <a:extLst>
                <a:ext uri="{FF2B5EF4-FFF2-40B4-BE49-F238E27FC236}">
                  <a16:creationId xmlns:a16="http://schemas.microsoft.com/office/drawing/2014/main" id="{55EB8F18-FBDE-4D95-84FF-27822C980D32}"/>
                </a:ext>
              </a:extLst>
            </p:cNvPr>
            <p:cNvSpPr txBox="1"/>
            <p:nvPr/>
          </p:nvSpPr>
          <p:spPr>
            <a:xfrm>
              <a:off x="11485568" y="5551609"/>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4</a:t>
              </a:r>
            </a:p>
          </p:txBody>
        </p:sp>
        <p:sp>
          <p:nvSpPr>
            <p:cNvPr id="523" name="TextBox 522">
              <a:extLst>
                <a:ext uri="{FF2B5EF4-FFF2-40B4-BE49-F238E27FC236}">
                  <a16:creationId xmlns:a16="http://schemas.microsoft.com/office/drawing/2014/main" id="{BDABCFD9-BAEA-4425-BC3C-DD458A37C683}"/>
                </a:ext>
              </a:extLst>
            </p:cNvPr>
            <p:cNvSpPr txBox="1"/>
            <p:nvPr/>
          </p:nvSpPr>
          <p:spPr>
            <a:xfrm>
              <a:off x="850192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524" name="TextBox 523">
              <a:extLst>
                <a:ext uri="{FF2B5EF4-FFF2-40B4-BE49-F238E27FC236}">
                  <a16:creationId xmlns:a16="http://schemas.microsoft.com/office/drawing/2014/main" id="{39D1C17B-8995-4ACC-9EF8-A0DA1D775EB0}"/>
                </a:ext>
              </a:extLst>
            </p:cNvPr>
            <p:cNvSpPr txBox="1"/>
            <p:nvPr/>
          </p:nvSpPr>
          <p:spPr>
            <a:xfrm>
              <a:off x="873052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a:t>
              </a:r>
            </a:p>
          </p:txBody>
        </p:sp>
        <p:sp>
          <p:nvSpPr>
            <p:cNvPr id="525" name="TextBox 524">
              <a:extLst>
                <a:ext uri="{FF2B5EF4-FFF2-40B4-BE49-F238E27FC236}">
                  <a16:creationId xmlns:a16="http://schemas.microsoft.com/office/drawing/2014/main" id="{BB537138-FBA4-4966-BC56-037D5AE2E8BF}"/>
                </a:ext>
              </a:extLst>
            </p:cNvPr>
            <p:cNvSpPr txBox="1"/>
            <p:nvPr/>
          </p:nvSpPr>
          <p:spPr>
            <a:xfrm>
              <a:off x="8945241" y="5891306"/>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p>
          </p:txBody>
        </p:sp>
        <p:sp>
          <p:nvSpPr>
            <p:cNvPr id="526" name="TextBox 525">
              <a:extLst>
                <a:ext uri="{FF2B5EF4-FFF2-40B4-BE49-F238E27FC236}">
                  <a16:creationId xmlns:a16="http://schemas.microsoft.com/office/drawing/2014/main" id="{4454ED0C-8D43-416A-91FE-4A60201906DC}"/>
                </a:ext>
              </a:extLst>
            </p:cNvPr>
            <p:cNvSpPr txBox="1"/>
            <p:nvPr/>
          </p:nvSpPr>
          <p:spPr>
            <a:xfrm>
              <a:off x="941632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p>
          </p:txBody>
        </p:sp>
        <p:sp>
          <p:nvSpPr>
            <p:cNvPr id="527" name="TextBox 526">
              <a:extLst>
                <a:ext uri="{FF2B5EF4-FFF2-40B4-BE49-F238E27FC236}">
                  <a16:creationId xmlns:a16="http://schemas.microsoft.com/office/drawing/2014/main" id="{35A91D97-D0F3-46B8-8B32-E872A4DF8429}"/>
                </a:ext>
              </a:extLst>
            </p:cNvPr>
            <p:cNvSpPr txBox="1"/>
            <p:nvPr/>
          </p:nvSpPr>
          <p:spPr>
            <a:xfrm>
              <a:off x="985828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12</a:t>
              </a:r>
            </a:p>
          </p:txBody>
        </p:sp>
        <p:sp>
          <p:nvSpPr>
            <p:cNvPr id="528" name="TextBox 527">
              <a:extLst>
                <a:ext uri="{FF2B5EF4-FFF2-40B4-BE49-F238E27FC236}">
                  <a16:creationId xmlns:a16="http://schemas.microsoft.com/office/drawing/2014/main" id="{6BA111FA-6B15-4EDE-BC49-F887235E7A48}"/>
                </a:ext>
              </a:extLst>
            </p:cNvPr>
            <p:cNvSpPr txBox="1"/>
            <p:nvPr/>
          </p:nvSpPr>
          <p:spPr>
            <a:xfrm>
              <a:off x="1006656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14</a:t>
              </a:r>
            </a:p>
          </p:txBody>
        </p:sp>
        <p:sp>
          <p:nvSpPr>
            <p:cNvPr id="529" name="TextBox 528">
              <a:extLst>
                <a:ext uri="{FF2B5EF4-FFF2-40B4-BE49-F238E27FC236}">
                  <a16:creationId xmlns:a16="http://schemas.microsoft.com/office/drawing/2014/main" id="{41978602-8E03-41CC-BE99-DDAA4FFF6D2E}"/>
                </a:ext>
              </a:extLst>
            </p:cNvPr>
            <p:cNvSpPr txBox="1"/>
            <p:nvPr/>
          </p:nvSpPr>
          <p:spPr>
            <a:xfrm>
              <a:off x="1052376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18</a:t>
              </a:r>
            </a:p>
          </p:txBody>
        </p:sp>
        <p:sp>
          <p:nvSpPr>
            <p:cNvPr id="530" name="TextBox 529">
              <a:extLst>
                <a:ext uri="{FF2B5EF4-FFF2-40B4-BE49-F238E27FC236}">
                  <a16:creationId xmlns:a16="http://schemas.microsoft.com/office/drawing/2014/main" id="{E3E7ED88-DF36-4803-9D5A-1DB95C01231F}"/>
                </a:ext>
              </a:extLst>
            </p:cNvPr>
            <p:cNvSpPr txBox="1"/>
            <p:nvPr/>
          </p:nvSpPr>
          <p:spPr>
            <a:xfrm>
              <a:off x="1097588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22</a:t>
              </a:r>
            </a:p>
          </p:txBody>
        </p:sp>
        <p:sp>
          <p:nvSpPr>
            <p:cNvPr id="531" name="TextBox 530">
              <a:extLst>
                <a:ext uri="{FF2B5EF4-FFF2-40B4-BE49-F238E27FC236}">
                  <a16:creationId xmlns:a16="http://schemas.microsoft.com/office/drawing/2014/main" id="{2AC84E6C-5F01-41B4-AAA9-930F4FE49635}"/>
                </a:ext>
              </a:extLst>
            </p:cNvPr>
            <p:cNvSpPr txBox="1"/>
            <p:nvPr/>
          </p:nvSpPr>
          <p:spPr>
            <a:xfrm>
              <a:off x="9077598" y="4052977"/>
              <a:ext cx="2431503" cy="3077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Boolean remission</a:t>
              </a:r>
            </a:p>
          </p:txBody>
        </p:sp>
        <p:sp>
          <p:nvSpPr>
            <p:cNvPr id="532" name="TextBox 531">
              <a:extLst>
                <a:ext uri="{FF2B5EF4-FFF2-40B4-BE49-F238E27FC236}">
                  <a16:creationId xmlns:a16="http://schemas.microsoft.com/office/drawing/2014/main" id="{33290722-F448-4D62-B699-7EEA42DD01C6}"/>
                </a:ext>
              </a:extLst>
            </p:cNvPr>
            <p:cNvSpPr txBox="1"/>
            <p:nvPr/>
          </p:nvSpPr>
          <p:spPr>
            <a:xfrm>
              <a:off x="9873527" y="6100036"/>
              <a:ext cx="704930"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Weeks</a:t>
              </a:r>
            </a:p>
          </p:txBody>
        </p:sp>
        <p:sp>
          <p:nvSpPr>
            <p:cNvPr id="534" name="Oval 533">
              <a:extLst>
                <a:ext uri="{FF2B5EF4-FFF2-40B4-BE49-F238E27FC236}">
                  <a16:creationId xmlns:a16="http://schemas.microsoft.com/office/drawing/2014/main" id="{7A49C2AF-8727-4537-9536-C8691429D7CE}"/>
                </a:ext>
              </a:extLst>
            </p:cNvPr>
            <p:cNvSpPr/>
            <p:nvPr/>
          </p:nvSpPr>
          <p:spPr>
            <a:xfrm>
              <a:off x="8883650" y="58566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5" name="Rectangle 534">
              <a:extLst>
                <a:ext uri="{FF2B5EF4-FFF2-40B4-BE49-F238E27FC236}">
                  <a16:creationId xmlns:a16="http://schemas.microsoft.com/office/drawing/2014/main" id="{FA0B0DA3-3893-4801-B5A0-F3F0E574BF55}"/>
                </a:ext>
              </a:extLst>
            </p:cNvPr>
            <p:cNvSpPr/>
            <p:nvPr/>
          </p:nvSpPr>
          <p:spPr>
            <a:xfrm>
              <a:off x="8888730" y="583628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6" name="Isosceles Triangle 535">
              <a:extLst>
                <a:ext uri="{FF2B5EF4-FFF2-40B4-BE49-F238E27FC236}">
                  <a16:creationId xmlns:a16="http://schemas.microsoft.com/office/drawing/2014/main" id="{A9FA85AA-0256-4B7A-ADBB-B31029D0271B}"/>
                </a:ext>
              </a:extLst>
            </p:cNvPr>
            <p:cNvSpPr/>
            <p:nvPr/>
          </p:nvSpPr>
          <p:spPr>
            <a:xfrm>
              <a:off x="8882247" y="581899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7" name="TextBox 536">
              <a:extLst>
                <a:ext uri="{FF2B5EF4-FFF2-40B4-BE49-F238E27FC236}">
                  <a16:creationId xmlns:a16="http://schemas.microsoft.com/office/drawing/2014/main" id="{F155CD34-1E57-49F6-9A51-195A2CC0296C}"/>
                </a:ext>
              </a:extLst>
            </p:cNvPr>
            <p:cNvSpPr txBox="1"/>
            <p:nvPr/>
          </p:nvSpPr>
          <p:spPr>
            <a:xfrm>
              <a:off x="8980805" y="5633869"/>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39" name="TextBox 538">
              <a:extLst>
                <a:ext uri="{FF2B5EF4-FFF2-40B4-BE49-F238E27FC236}">
                  <a16:creationId xmlns:a16="http://schemas.microsoft.com/office/drawing/2014/main" id="{393D9065-88D1-439F-865D-98AAA628DBDA}"/>
                </a:ext>
              </a:extLst>
            </p:cNvPr>
            <p:cNvSpPr txBox="1"/>
            <p:nvPr/>
          </p:nvSpPr>
          <p:spPr>
            <a:xfrm>
              <a:off x="1143308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26</a:t>
              </a:r>
            </a:p>
          </p:txBody>
        </p:sp>
        <p:sp>
          <p:nvSpPr>
            <p:cNvPr id="540" name="Oval 539">
              <a:extLst>
                <a:ext uri="{FF2B5EF4-FFF2-40B4-BE49-F238E27FC236}">
                  <a16:creationId xmlns:a16="http://schemas.microsoft.com/office/drawing/2014/main" id="{FDBA544C-2031-4AF8-A154-20F1618DADD7}"/>
                </a:ext>
              </a:extLst>
            </p:cNvPr>
            <p:cNvSpPr/>
            <p:nvPr/>
          </p:nvSpPr>
          <p:spPr>
            <a:xfrm>
              <a:off x="9112250" y="58312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1" name="Oval 540">
              <a:extLst>
                <a:ext uri="{FF2B5EF4-FFF2-40B4-BE49-F238E27FC236}">
                  <a16:creationId xmlns:a16="http://schemas.microsoft.com/office/drawing/2014/main" id="{481C59D8-AD90-428B-9367-EC3677C5CFAD}"/>
                </a:ext>
              </a:extLst>
            </p:cNvPr>
            <p:cNvSpPr/>
            <p:nvPr/>
          </p:nvSpPr>
          <p:spPr>
            <a:xfrm>
              <a:off x="9566910" y="583374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2" name="Oval 541">
              <a:extLst>
                <a:ext uri="{FF2B5EF4-FFF2-40B4-BE49-F238E27FC236}">
                  <a16:creationId xmlns:a16="http://schemas.microsoft.com/office/drawing/2014/main" id="{86E9D723-F07A-4025-B75D-2D62F2E9C7E4}"/>
                </a:ext>
              </a:extLst>
            </p:cNvPr>
            <p:cNvSpPr/>
            <p:nvPr/>
          </p:nvSpPr>
          <p:spPr>
            <a:xfrm>
              <a:off x="10013950" y="5793740"/>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3" name="Oval 542">
              <a:extLst>
                <a:ext uri="{FF2B5EF4-FFF2-40B4-BE49-F238E27FC236}">
                  <a16:creationId xmlns:a16="http://schemas.microsoft.com/office/drawing/2014/main" id="{6168C527-0045-4F54-8DCE-1524E22B4C31}"/>
                </a:ext>
              </a:extLst>
            </p:cNvPr>
            <p:cNvSpPr/>
            <p:nvPr/>
          </p:nvSpPr>
          <p:spPr>
            <a:xfrm>
              <a:off x="10242550" y="5789930"/>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4" name="Oval 543">
              <a:extLst>
                <a:ext uri="{FF2B5EF4-FFF2-40B4-BE49-F238E27FC236}">
                  <a16:creationId xmlns:a16="http://schemas.microsoft.com/office/drawing/2014/main" id="{15A54D0C-EC28-4632-8E03-089FBF23474B}"/>
                </a:ext>
              </a:extLst>
            </p:cNvPr>
            <p:cNvSpPr/>
            <p:nvPr/>
          </p:nvSpPr>
          <p:spPr>
            <a:xfrm>
              <a:off x="10696575" y="57677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5" name="Oval 544">
              <a:extLst>
                <a:ext uri="{FF2B5EF4-FFF2-40B4-BE49-F238E27FC236}">
                  <a16:creationId xmlns:a16="http://schemas.microsoft.com/office/drawing/2014/main" id="{9A0CA405-4258-4E46-BE48-E2AFD9E0A354}"/>
                </a:ext>
              </a:extLst>
            </p:cNvPr>
            <p:cNvSpPr/>
            <p:nvPr/>
          </p:nvSpPr>
          <p:spPr>
            <a:xfrm>
              <a:off x="11145520" y="577024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6" name="Oval 545">
              <a:extLst>
                <a:ext uri="{FF2B5EF4-FFF2-40B4-BE49-F238E27FC236}">
                  <a16:creationId xmlns:a16="http://schemas.microsoft.com/office/drawing/2014/main" id="{42AFD305-01E5-4F5A-8BBA-4F75030BD765}"/>
                </a:ext>
              </a:extLst>
            </p:cNvPr>
            <p:cNvSpPr/>
            <p:nvPr/>
          </p:nvSpPr>
          <p:spPr>
            <a:xfrm>
              <a:off x="11596370" y="574357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7" name="Isosceles Triangle 546">
              <a:extLst>
                <a:ext uri="{FF2B5EF4-FFF2-40B4-BE49-F238E27FC236}">
                  <a16:creationId xmlns:a16="http://schemas.microsoft.com/office/drawing/2014/main" id="{F8B00FAE-9ECA-455B-B266-3537BF6BABFE}"/>
                </a:ext>
              </a:extLst>
            </p:cNvPr>
            <p:cNvSpPr/>
            <p:nvPr/>
          </p:nvSpPr>
          <p:spPr>
            <a:xfrm>
              <a:off x="9105767" y="581645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8" name="Isosceles Triangle 547">
              <a:extLst>
                <a:ext uri="{FF2B5EF4-FFF2-40B4-BE49-F238E27FC236}">
                  <a16:creationId xmlns:a16="http://schemas.microsoft.com/office/drawing/2014/main" id="{DBC3A5C1-9596-4742-B0A3-DEA47E9169CB}"/>
                </a:ext>
              </a:extLst>
            </p:cNvPr>
            <p:cNvSpPr/>
            <p:nvPr/>
          </p:nvSpPr>
          <p:spPr>
            <a:xfrm>
              <a:off x="9560427" y="576819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9" name="Isosceles Triangle 548">
              <a:extLst>
                <a:ext uri="{FF2B5EF4-FFF2-40B4-BE49-F238E27FC236}">
                  <a16:creationId xmlns:a16="http://schemas.microsoft.com/office/drawing/2014/main" id="{23F715CD-4820-46AE-AC52-59D6331C382D}"/>
                </a:ext>
              </a:extLst>
            </p:cNvPr>
            <p:cNvSpPr/>
            <p:nvPr/>
          </p:nvSpPr>
          <p:spPr>
            <a:xfrm>
              <a:off x="10010007" y="572501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0" name="Isosceles Triangle 549">
              <a:extLst>
                <a:ext uri="{FF2B5EF4-FFF2-40B4-BE49-F238E27FC236}">
                  <a16:creationId xmlns:a16="http://schemas.microsoft.com/office/drawing/2014/main" id="{651CCD26-9495-4D24-A43B-1DAE087C5F30}"/>
                </a:ext>
              </a:extLst>
            </p:cNvPr>
            <p:cNvSpPr/>
            <p:nvPr/>
          </p:nvSpPr>
          <p:spPr>
            <a:xfrm>
              <a:off x="10233527" y="564373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1" name="Isosceles Triangle 550">
              <a:extLst>
                <a:ext uri="{FF2B5EF4-FFF2-40B4-BE49-F238E27FC236}">
                  <a16:creationId xmlns:a16="http://schemas.microsoft.com/office/drawing/2014/main" id="{25100E69-9672-4935-AFEF-E18EB31CE564}"/>
                </a:ext>
              </a:extLst>
            </p:cNvPr>
            <p:cNvSpPr/>
            <p:nvPr/>
          </p:nvSpPr>
          <p:spPr>
            <a:xfrm>
              <a:off x="10683107" y="558023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2" name="Isosceles Triangle 551">
              <a:extLst>
                <a:ext uri="{FF2B5EF4-FFF2-40B4-BE49-F238E27FC236}">
                  <a16:creationId xmlns:a16="http://schemas.microsoft.com/office/drawing/2014/main" id="{350F6712-AB4A-457E-B4FB-E30D9C184CDD}"/>
                </a:ext>
              </a:extLst>
            </p:cNvPr>
            <p:cNvSpPr/>
            <p:nvPr/>
          </p:nvSpPr>
          <p:spPr>
            <a:xfrm>
              <a:off x="11135227" y="554975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3" name="Isosceles Triangle 552">
              <a:extLst>
                <a:ext uri="{FF2B5EF4-FFF2-40B4-BE49-F238E27FC236}">
                  <a16:creationId xmlns:a16="http://schemas.microsoft.com/office/drawing/2014/main" id="{DCE583FC-A5C7-4435-BBDF-8125E374BA16}"/>
                </a:ext>
              </a:extLst>
            </p:cNvPr>
            <p:cNvSpPr/>
            <p:nvPr/>
          </p:nvSpPr>
          <p:spPr>
            <a:xfrm>
              <a:off x="11587347" y="5564995"/>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4" name="Rectangle 553">
              <a:extLst>
                <a:ext uri="{FF2B5EF4-FFF2-40B4-BE49-F238E27FC236}">
                  <a16:creationId xmlns:a16="http://schemas.microsoft.com/office/drawing/2014/main" id="{CCB8A0BE-19F8-4D83-933D-03E5D75A6299}"/>
                </a:ext>
              </a:extLst>
            </p:cNvPr>
            <p:cNvSpPr/>
            <p:nvPr/>
          </p:nvSpPr>
          <p:spPr>
            <a:xfrm>
              <a:off x="9114790" y="575754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5" name="Rectangle 554">
              <a:extLst>
                <a:ext uri="{FF2B5EF4-FFF2-40B4-BE49-F238E27FC236}">
                  <a16:creationId xmlns:a16="http://schemas.microsoft.com/office/drawing/2014/main" id="{A6359248-C4B8-4DCD-8336-70BB4C8F4A41}"/>
                </a:ext>
              </a:extLst>
            </p:cNvPr>
            <p:cNvSpPr/>
            <p:nvPr/>
          </p:nvSpPr>
          <p:spPr>
            <a:xfrm>
              <a:off x="9566910" y="566229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6" name="Rectangle 555">
              <a:extLst>
                <a:ext uri="{FF2B5EF4-FFF2-40B4-BE49-F238E27FC236}">
                  <a16:creationId xmlns:a16="http://schemas.microsoft.com/office/drawing/2014/main" id="{44A3067A-14F3-4D25-ADEC-D916524D2FD5}"/>
                </a:ext>
              </a:extLst>
            </p:cNvPr>
            <p:cNvSpPr/>
            <p:nvPr/>
          </p:nvSpPr>
          <p:spPr>
            <a:xfrm>
              <a:off x="10011410" y="557403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7" name="Rectangle 556">
              <a:extLst>
                <a:ext uri="{FF2B5EF4-FFF2-40B4-BE49-F238E27FC236}">
                  <a16:creationId xmlns:a16="http://schemas.microsoft.com/office/drawing/2014/main" id="{6B8732BF-E974-4C00-A6AC-DC83868049DD}"/>
                </a:ext>
              </a:extLst>
            </p:cNvPr>
            <p:cNvSpPr/>
            <p:nvPr/>
          </p:nvSpPr>
          <p:spPr>
            <a:xfrm>
              <a:off x="10242550" y="542036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8" name="Rectangle 557">
              <a:extLst>
                <a:ext uri="{FF2B5EF4-FFF2-40B4-BE49-F238E27FC236}">
                  <a16:creationId xmlns:a16="http://schemas.microsoft.com/office/drawing/2014/main" id="{D34D20AD-4EB4-429E-96B8-B862A8703C7E}"/>
                </a:ext>
              </a:extLst>
            </p:cNvPr>
            <p:cNvSpPr/>
            <p:nvPr/>
          </p:nvSpPr>
          <p:spPr>
            <a:xfrm>
              <a:off x="10692130" y="5445760"/>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9" name="Rectangle 558">
              <a:extLst>
                <a:ext uri="{FF2B5EF4-FFF2-40B4-BE49-F238E27FC236}">
                  <a16:creationId xmlns:a16="http://schemas.microsoft.com/office/drawing/2014/main" id="{6F5A0E19-EE76-443F-8BDD-BF751F1232A7}"/>
                </a:ext>
              </a:extLst>
            </p:cNvPr>
            <p:cNvSpPr/>
            <p:nvPr/>
          </p:nvSpPr>
          <p:spPr>
            <a:xfrm>
              <a:off x="11144250" y="536130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0" name="Rectangle 559">
              <a:extLst>
                <a:ext uri="{FF2B5EF4-FFF2-40B4-BE49-F238E27FC236}">
                  <a16:creationId xmlns:a16="http://schemas.microsoft.com/office/drawing/2014/main" id="{4625C2F0-BC11-4E9D-8764-8DDB04DD510E}"/>
                </a:ext>
              </a:extLst>
            </p:cNvPr>
            <p:cNvSpPr/>
            <p:nvPr/>
          </p:nvSpPr>
          <p:spPr>
            <a:xfrm>
              <a:off x="11583670" y="532066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1" name="TextBox 560">
              <a:extLst>
                <a:ext uri="{FF2B5EF4-FFF2-40B4-BE49-F238E27FC236}">
                  <a16:creationId xmlns:a16="http://schemas.microsoft.com/office/drawing/2014/main" id="{3FCA4E1D-C6E1-47BE-AA0F-8BF855031836}"/>
                </a:ext>
              </a:extLst>
            </p:cNvPr>
            <p:cNvSpPr txBox="1"/>
            <p:nvPr/>
          </p:nvSpPr>
          <p:spPr>
            <a:xfrm>
              <a:off x="11457558" y="5359341"/>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10</a:t>
              </a:r>
            </a:p>
          </p:txBody>
        </p:sp>
        <p:sp>
          <p:nvSpPr>
            <p:cNvPr id="562" name="TextBox 561">
              <a:extLst>
                <a:ext uri="{FF2B5EF4-FFF2-40B4-BE49-F238E27FC236}">
                  <a16:creationId xmlns:a16="http://schemas.microsoft.com/office/drawing/2014/main" id="{8FE97B8B-E904-4D66-A563-10310A4ABE35}"/>
                </a:ext>
              </a:extLst>
            </p:cNvPr>
            <p:cNvSpPr txBox="1"/>
            <p:nvPr/>
          </p:nvSpPr>
          <p:spPr>
            <a:xfrm>
              <a:off x="11433087" y="508833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18</a:t>
              </a:r>
            </a:p>
          </p:txBody>
        </p:sp>
        <p:sp>
          <p:nvSpPr>
            <p:cNvPr id="563" name="TextBox 562">
              <a:extLst>
                <a:ext uri="{FF2B5EF4-FFF2-40B4-BE49-F238E27FC236}">
                  <a16:creationId xmlns:a16="http://schemas.microsoft.com/office/drawing/2014/main" id="{B54AF418-507E-4D2A-9201-E8A1BCBF52D7}"/>
                </a:ext>
              </a:extLst>
            </p:cNvPr>
            <p:cNvSpPr txBox="1"/>
            <p:nvPr/>
          </p:nvSpPr>
          <p:spPr>
            <a:xfrm>
              <a:off x="9427845" y="5539889"/>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64" name="TextBox 563">
              <a:extLst>
                <a:ext uri="{FF2B5EF4-FFF2-40B4-BE49-F238E27FC236}">
                  <a16:creationId xmlns:a16="http://schemas.microsoft.com/office/drawing/2014/main" id="{FECC15D3-3B30-44BE-99E1-0DD8F4C4F088}"/>
                </a:ext>
              </a:extLst>
            </p:cNvPr>
            <p:cNvSpPr txBox="1"/>
            <p:nvPr/>
          </p:nvSpPr>
          <p:spPr>
            <a:xfrm>
              <a:off x="9861747" y="5321983"/>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65" name="TextBox 564">
              <a:extLst>
                <a:ext uri="{FF2B5EF4-FFF2-40B4-BE49-F238E27FC236}">
                  <a16:creationId xmlns:a16="http://schemas.microsoft.com/office/drawing/2014/main" id="{B094035F-A645-4F99-AD96-53FCFDBACCA8}"/>
                </a:ext>
              </a:extLst>
            </p:cNvPr>
            <p:cNvSpPr txBox="1"/>
            <p:nvPr/>
          </p:nvSpPr>
          <p:spPr>
            <a:xfrm>
              <a:off x="11007725" y="5242710"/>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66" name="TextBox 565">
              <a:extLst>
                <a:ext uri="{FF2B5EF4-FFF2-40B4-BE49-F238E27FC236}">
                  <a16:creationId xmlns:a16="http://schemas.microsoft.com/office/drawing/2014/main" id="{8DFA0B58-64BC-4301-BFF0-D1209595B458}"/>
                </a:ext>
              </a:extLst>
            </p:cNvPr>
            <p:cNvSpPr txBox="1"/>
            <p:nvPr/>
          </p:nvSpPr>
          <p:spPr>
            <a:xfrm>
              <a:off x="11459845" y="5054749"/>
              <a:ext cx="334176"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67" name="TextBox 566">
              <a:extLst>
                <a:ext uri="{FF2B5EF4-FFF2-40B4-BE49-F238E27FC236}">
                  <a16:creationId xmlns:a16="http://schemas.microsoft.com/office/drawing/2014/main" id="{0A568D0A-852E-400D-A218-3551C0C5E880}"/>
                </a:ext>
              </a:extLst>
            </p:cNvPr>
            <p:cNvSpPr txBox="1"/>
            <p:nvPr/>
          </p:nvSpPr>
          <p:spPr>
            <a:xfrm>
              <a:off x="9731869" y="5155737"/>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68" name="TextBox 567">
              <a:extLst>
                <a:ext uri="{FF2B5EF4-FFF2-40B4-BE49-F238E27FC236}">
                  <a16:creationId xmlns:a16="http://schemas.microsoft.com/office/drawing/2014/main" id="{05828ACB-C54A-4ABB-B2E3-B5757E50AAC5}"/>
                </a:ext>
              </a:extLst>
            </p:cNvPr>
            <p:cNvSpPr txBox="1"/>
            <p:nvPr/>
          </p:nvSpPr>
          <p:spPr>
            <a:xfrm>
              <a:off x="11315705" y="4901763"/>
              <a:ext cx="593931"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72" name="TextBox 571">
              <a:extLst>
                <a:ext uri="{FF2B5EF4-FFF2-40B4-BE49-F238E27FC236}">
                  <a16:creationId xmlns:a16="http://schemas.microsoft.com/office/drawing/2014/main" id="{873E0F1B-0AD0-4E1E-BDE2-71705B629BEA}"/>
                </a:ext>
              </a:extLst>
            </p:cNvPr>
            <p:cNvSpPr txBox="1"/>
            <p:nvPr/>
          </p:nvSpPr>
          <p:spPr>
            <a:xfrm>
              <a:off x="8341907" y="574111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573" name="TextBox 572">
              <a:extLst>
                <a:ext uri="{FF2B5EF4-FFF2-40B4-BE49-F238E27FC236}">
                  <a16:creationId xmlns:a16="http://schemas.microsoft.com/office/drawing/2014/main" id="{9586D6C0-C57F-4047-B332-7AEFFFFCD19C}"/>
                </a:ext>
              </a:extLst>
            </p:cNvPr>
            <p:cNvSpPr txBox="1"/>
            <p:nvPr/>
          </p:nvSpPr>
          <p:spPr>
            <a:xfrm>
              <a:off x="8303807" y="5117288"/>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574" name="TextBox 573">
              <a:extLst>
                <a:ext uri="{FF2B5EF4-FFF2-40B4-BE49-F238E27FC236}">
                  <a16:creationId xmlns:a16="http://schemas.microsoft.com/office/drawing/2014/main" id="{5B4E019E-20D8-46BC-A41A-39C8FCA2B5DD}"/>
                </a:ext>
              </a:extLst>
            </p:cNvPr>
            <p:cNvSpPr txBox="1"/>
            <p:nvPr/>
          </p:nvSpPr>
          <p:spPr>
            <a:xfrm>
              <a:off x="8303807" y="4805376"/>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30</a:t>
              </a:r>
            </a:p>
          </p:txBody>
        </p:sp>
        <p:sp>
          <p:nvSpPr>
            <p:cNvPr id="575" name="TextBox 574">
              <a:extLst>
                <a:ext uri="{FF2B5EF4-FFF2-40B4-BE49-F238E27FC236}">
                  <a16:creationId xmlns:a16="http://schemas.microsoft.com/office/drawing/2014/main" id="{798FFFCD-C4AB-435F-81F7-BD2B06B3A2D4}"/>
                </a:ext>
              </a:extLst>
            </p:cNvPr>
            <p:cNvSpPr txBox="1"/>
            <p:nvPr/>
          </p:nvSpPr>
          <p:spPr>
            <a:xfrm>
              <a:off x="8303807" y="4493464"/>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576" name="TextBox 575">
              <a:extLst>
                <a:ext uri="{FF2B5EF4-FFF2-40B4-BE49-F238E27FC236}">
                  <a16:creationId xmlns:a16="http://schemas.microsoft.com/office/drawing/2014/main" id="{D62939CD-8DF6-493B-B984-677538DFBBED}"/>
                </a:ext>
              </a:extLst>
            </p:cNvPr>
            <p:cNvSpPr txBox="1"/>
            <p:nvPr/>
          </p:nvSpPr>
          <p:spPr>
            <a:xfrm>
              <a:off x="8303807" y="418155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50</a:t>
              </a:r>
            </a:p>
          </p:txBody>
        </p:sp>
        <p:sp>
          <p:nvSpPr>
            <p:cNvPr id="577" name="TextBox 576">
              <a:extLst>
                <a:ext uri="{FF2B5EF4-FFF2-40B4-BE49-F238E27FC236}">
                  <a16:creationId xmlns:a16="http://schemas.microsoft.com/office/drawing/2014/main" id="{108C9433-F20C-4530-AD75-5801A4A8F529}"/>
                </a:ext>
              </a:extLst>
            </p:cNvPr>
            <p:cNvSpPr txBox="1"/>
            <p:nvPr/>
          </p:nvSpPr>
          <p:spPr>
            <a:xfrm>
              <a:off x="8303807" y="5429200"/>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10</a:t>
              </a:r>
            </a:p>
          </p:txBody>
        </p:sp>
        <p:sp>
          <p:nvSpPr>
            <p:cNvPr id="100" name="Freeform: Shape 99">
              <a:extLst>
                <a:ext uri="{FF2B5EF4-FFF2-40B4-BE49-F238E27FC236}">
                  <a16:creationId xmlns:a16="http://schemas.microsoft.com/office/drawing/2014/main" id="{1B1BF76F-547F-4F0D-ABBC-15B8E4D9CE3A}"/>
                </a:ext>
              </a:extLst>
            </p:cNvPr>
            <p:cNvSpPr/>
            <p:nvPr/>
          </p:nvSpPr>
          <p:spPr>
            <a:xfrm>
              <a:off x="8686800" y="5774055"/>
              <a:ext cx="2948940" cy="114300"/>
            </a:xfrm>
            <a:custGeom>
              <a:avLst/>
              <a:gdLst>
                <a:gd name="connsiteX0" fmla="*/ 0 w 2948940"/>
                <a:gd name="connsiteY0" fmla="*/ 114300 h 114300"/>
                <a:gd name="connsiteX1" fmla="*/ 236220 w 2948940"/>
                <a:gd name="connsiteY1" fmla="*/ 110490 h 114300"/>
                <a:gd name="connsiteX2" fmla="*/ 472440 w 2948940"/>
                <a:gd name="connsiteY2" fmla="*/ 95250 h 114300"/>
                <a:gd name="connsiteX3" fmla="*/ 914400 w 2948940"/>
                <a:gd name="connsiteY3" fmla="*/ 87630 h 114300"/>
                <a:gd name="connsiteX4" fmla="*/ 1363980 w 2948940"/>
                <a:gd name="connsiteY4" fmla="*/ 49530 h 114300"/>
                <a:gd name="connsiteX5" fmla="*/ 1588770 w 2948940"/>
                <a:gd name="connsiteY5" fmla="*/ 45720 h 114300"/>
                <a:gd name="connsiteX6" fmla="*/ 2045970 w 2948940"/>
                <a:gd name="connsiteY6" fmla="*/ 22860 h 114300"/>
                <a:gd name="connsiteX7" fmla="*/ 2510790 w 2948940"/>
                <a:gd name="connsiteY7" fmla="*/ 22860 h 114300"/>
                <a:gd name="connsiteX8" fmla="*/ 2948940 w 294894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940" h="114300">
                  <a:moveTo>
                    <a:pt x="0" y="114300"/>
                  </a:moveTo>
                  <a:lnTo>
                    <a:pt x="236220" y="110490"/>
                  </a:lnTo>
                  <a:lnTo>
                    <a:pt x="472440" y="95250"/>
                  </a:lnTo>
                  <a:lnTo>
                    <a:pt x="914400" y="87630"/>
                  </a:lnTo>
                  <a:lnTo>
                    <a:pt x="1363980" y="49530"/>
                  </a:lnTo>
                  <a:lnTo>
                    <a:pt x="1588770" y="45720"/>
                  </a:lnTo>
                  <a:lnTo>
                    <a:pt x="2045970" y="22860"/>
                  </a:lnTo>
                  <a:lnTo>
                    <a:pt x="2510790" y="22860"/>
                  </a:lnTo>
                  <a:lnTo>
                    <a:pt x="2948940" y="0"/>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Freeform: Shape 100">
              <a:extLst>
                <a:ext uri="{FF2B5EF4-FFF2-40B4-BE49-F238E27FC236}">
                  <a16:creationId xmlns:a16="http://schemas.microsoft.com/office/drawing/2014/main" id="{8829AFBD-B5B3-4665-AE9C-CA5D5D4F8FB4}"/>
                </a:ext>
              </a:extLst>
            </p:cNvPr>
            <p:cNvSpPr/>
            <p:nvPr/>
          </p:nvSpPr>
          <p:spPr>
            <a:xfrm>
              <a:off x="8690610" y="5587365"/>
              <a:ext cx="2945130" cy="300990"/>
            </a:xfrm>
            <a:custGeom>
              <a:avLst/>
              <a:gdLst>
                <a:gd name="connsiteX0" fmla="*/ 0 w 2945130"/>
                <a:gd name="connsiteY0" fmla="*/ 300990 h 300990"/>
                <a:gd name="connsiteX1" fmla="*/ 224790 w 2945130"/>
                <a:gd name="connsiteY1" fmla="*/ 281940 h 300990"/>
                <a:gd name="connsiteX2" fmla="*/ 457200 w 2945130"/>
                <a:gd name="connsiteY2" fmla="*/ 278130 h 300990"/>
                <a:gd name="connsiteX3" fmla="*/ 902970 w 2945130"/>
                <a:gd name="connsiteY3" fmla="*/ 224790 h 300990"/>
                <a:gd name="connsiteX4" fmla="*/ 1348740 w 2945130"/>
                <a:gd name="connsiteY4" fmla="*/ 182880 h 300990"/>
                <a:gd name="connsiteX5" fmla="*/ 1584960 w 2945130"/>
                <a:gd name="connsiteY5" fmla="*/ 95250 h 300990"/>
                <a:gd name="connsiteX6" fmla="*/ 2034540 w 2945130"/>
                <a:gd name="connsiteY6" fmla="*/ 26670 h 300990"/>
                <a:gd name="connsiteX7" fmla="*/ 2487930 w 2945130"/>
                <a:gd name="connsiteY7" fmla="*/ 0 h 300990"/>
                <a:gd name="connsiteX8" fmla="*/ 2945130 w 2945130"/>
                <a:gd name="connsiteY8" fmla="*/ 11430 h 3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130" h="300990">
                  <a:moveTo>
                    <a:pt x="0" y="300990"/>
                  </a:moveTo>
                  <a:lnTo>
                    <a:pt x="224790" y="281940"/>
                  </a:lnTo>
                  <a:lnTo>
                    <a:pt x="457200" y="278130"/>
                  </a:lnTo>
                  <a:lnTo>
                    <a:pt x="902970" y="224790"/>
                  </a:lnTo>
                  <a:lnTo>
                    <a:pt x="1348740" y="182880"/>
                  </a:lnTo>
                  <a:lnTo>
                    <a:pt x="1584960" y="95250"/>
                  </a:lnTo>
                  <a:lnTo>
                    <a:pt x="2034540" y="26670"/>
                  </a:lnTo>
                  <a:lnTo>
                    <a:pt x="2487930" y="0"/>
                  </a:lnTo>
                  <a:lnTo>
                    <a:pt x="2945130" y="11430"/>
                  </a:lnTo>
                </a:path>
              </a:pathLst>
            </a:custGeom>
            <a:ln>
              <a:solidFill>
                <a:srgbClr val="930042"/>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A22B782B-F972-4CC2-97D7-A1A9BF457FCB}"/>
                </a:ext>
              </a:extLst>
            </p:cNvPr>
            <p:cNvSpPr/>
            <p:nvPr/>
          </p:nvSpPr>
          <p:spPr>
            <a:xfrm>
              <a:off x="8690610" y="5339715"/>
              <a:ext cx="2945130" cy="548640"/>
            </a:xfrm>
            <a:custGeom>
              <a:avLst/>
              <a:gdLst>
                <a:gd name="connsiteX0" fmla="*/ 0 w 2945130"/>
                <a:gd name="connsiteY0" fmla="*/ 548640 h 548640"/>
                <a:gd name="connsiteX1" fmla="*/ 251460 w 2945130"/>
                <a:gd name="connsiteY1" fmla="*/ 510540 h 548640"/>
                <a:gd name="connsiteX2" fmla="*/ 453390 w 2945130"/>
                <a:gd name="connsiteY2" fmla="*/ 441960 h 548640"/>
                <a:gd name="connsiteX3" fmla="*/ 902970 w 2945130"/>
                <a:gd name="connsiteY3" fmla="*/ 350520 h 548640"/>
                <a:gd name="connsiteX4" fmla="*/ 1360170 w 2945130"/>
                <a:gd name="connsiteY4" fmla="*/ 255270 h 548640"/>
                <a:gd name="connsiteX5" fmla="*/ 1577340 w 2945130"/>
                <a:gd name="connsiteY5" fmla="*/ 99060 h 548640"/>
                <a:gd name="connsiteX6" fmla="*/ 2042160 w 2945130"/>
                <a:gd name="connsiteY6" fmla="*/ 133350 h 548640"/>
                <a:gd name="connsiteX7" fmla="*/ 2484120 w 2945130"/>
                <a:gd name="connsiteY7" fmla="*/ 45720 h 548640"/>
                <a:gd name="connsiteX8" fmla="*/ 2945130 w 2945130"/>
                <a:gd name="connsiteY8"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130" h="548640">
                  <a:moveTo>
                    <a:pt x="0" y="548640"/>
                  </a:moveTo>
                  <a:lnTo>
                    <a:pt x="251460" y="510540"/>
                  </a:lnTo>
                  <a:lnTo>
                    <a:pt x="453390" y="441960"/>
                  </a:lnTo>
                  <a:lnTo>
                    <a:pt x="902970" y="350520"/>
                  </a:lnTo>
                  <a:lnTo>
                    <a:pt x="1360170" y="255270"/>
                  </a:lnTo>
                  <a:lnTo>
                    <a:pt x="1577340" y="99060"/>
                  </a:lnTo>
                  <a:lnTo>
                    <a:pt x="2042160" y="133350"/>
                  </a:lnTo>
                  <a:lnTo>
                    <a:pt x="2484120" y="45720"/>
                  </a:lnTo>
                  <a:lnTo>
                    <a:pt x="294513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9" name="TextBox 518">
              <a:extLst>
                <a:ext uri="{FF2B5EF4-FFF2-40B4-BE49-F238E27FC236}">
                  <a16:creationId xmlns:a16="http://schemas.microsoft.com/office/drawing/2014/main" id="{88834746-B90A-46DA-83AD-072567B22CA2}"/>
                </a:ext>
              </a:extLst>
            </p:cNvPr>
            <p:cNvSpPr txBox="1"/>
            <p:nvPr/>
          </p:nvSpPr>
          <p:spPr>
            <a:xfrm>
              <a:off x="9942028" y="5671155"/>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2</a:t>
              </a:r>
            </a:p>
          </p:txBody>
        </p:sp>
        <p:sp>
          <p:nvSpPr>
            <p:cNvPr id="578" name="TextBox 577">
              <a:extLst>
                <a:ext uri="{FF2B5EF4-FFF2-40B4-BE49-F238E27FC236}">
                  <a16:creationId xmlns:a16="http://schemas.microsoft.com/office/drawing/2014/main" id="{96F811FD-A976-44F9-9BAE-7162567B1E44}"/>
                </a:ext>
              </a:extLst>
            </p:cNvPr>
            <p:cNvSpPr txBox="1"/>
            <p:nvPr/>
          </p:nvSpPr>
          <p:spPr>
            <a:xfrm>
              <a:off x="8847115" y="5483356"/>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79" name="TextBox 578">
              <a:extLst>
                <a:ext uri="{FF2B5EF4-FFF2-40B4-BE49-F238E27FC236}">
                  <a16:creationId xmlns:a16="http://schemas.microsoft.com/office/drawing/2014/main" id="{684A586D-29A7-4CE8-B493-B300A01DB3CA}"/>
                </a:ext>
              </a:extLst>
            </p:cNvPr>
            <p:cNvSpPr txBox="1"/>
            <p:nvPr/>
          </p:nvSpPr>
          <p:spPr>
            <a:xfrm>
              <a:off x="9293299" y="5393918"/>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80" name="TextBox 579">
              <a:extLst>
                <a:ext uri="{FF2B5EF4-FFF2-40B4-BE49-F238E27FC236}">
                  <a16:creationId xmlns:a16="http://schemas.microsoft.com/office/drawing/2014/main" id="{C88EA9DE-10DD-4C23-846A-F6FC69272B45}"/>
                </a:ext>
              </a:extLst>
            </p:cNvPr>
            <p:cNvSpPr txBox="1"/>
            <p:nvPr/>
          </p:nvSpPr>
          <p:spPr>
            <a:xfrm>
              <a:off x="9960470" y="5149920"/>
              <a:ext cx="593931"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81" name="TextBox 580">
              <a:extLst>
                <a:ext uri="{FF2B5EF4-FFF2-40B4-BE49-F238E27FC236}">
                  <a16:creationId xmlns:a16="http://schemas.microsoft.com/office/drawing/2014/main" id="{7297D7DC-32D9-4B8B-AD04-D87818C706B3}"/>
                </a:ext>
              </a:extLst>
            </p:cNvPr>
            <p:cNvSpPr txBox="1"/>
            <p:nvPr/>
          </p:nvSpPr>
          <p:spPr>
            <a:xfrm>
              <a:off x="10421306" y="5173718"/>
              <a:ext cx="593931"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582" name="TextBox 581">
              <a:extLst>
                <a:ext uri="{FF2B5EF4-FFF2-40B4-BE49-F238E27FC236}">
                  <a16:creationId xmlns:a16="http://schemas.microsoft.com/office/drawing/2014/main" id="{F6153A51-71B7-40A7-BB65-FB097CA4C3D2}"/>
                </a:ext>
              </a:extLst>
            </p:cNvPr>
            <p:cNvSpPr txBox="1"/>
            <p:nvPr/>
          </p:nvSpPr>
          <p:spPr>
            <a:xfrm>
              <a:off x="10875092" y="5098835"/>
              <a:ext cx="593931" cy="155130"/>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grpSp>
          <p:nvGrpSpPr>
            <p:cNvPr id="596" name="Group 595">
              <a:extLst>
                <a:ext uri="{FF2B5EF4-FFF2-40B4-BE49-F238E27FC236}">
                  <a16:creationId xmlns:a16="http://schemas.microsoft.com/office/drawing/2014/main" id="{C3A32EB5-3F80-488A-B42D-DE6A6066178E}"/>
                </a:ext>
              </a:extLst>
            </p:cNvPr>
            <p:cNvGrpSpPr/>
            <p:nvPr/>
          </p:nvGrpSpPr>
          <p:grpSpPr>
            <a:xfrm>
              <a:off x="8653145" y="4328160"/>
              <a:ext cx="36000" cy="1559560"/>
              <a:chOff x="1034415" y="4432935"/>
              <a:chExt cx="36000" cy="1559560"/>
            </a:xfrm>
          </p:grpSpPr>
          <p:sp>
            <p:nvSpPr>
              <p:cNvPr id="597" name="Freeform: Shape 596">
                <a:extLst>
                  <a:ext uri="{FF2B5EF4-FFF2-40B4-BE49-F238E27FC236}">
                    <a16:creationId xmlns:a16="http://schemas.microsoft.com/office/drawing/2014/main" id="{8357DB75-057D-443D-A69D-E5C6C5614F68}"/>
                  </a:ext>
                </a:extLst>
              </p:cNvPr>
              <p:cNvSpPr/>
              <p:nvPr/>
            </p:nvSpPr>
            <p:spPr>
              <a:xfrm>
                <a:off x="1034415" y="443293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Freeform: Shape 597">
                <a:extLst>
                  <a:ext uri="{FF2B5EF4-FFF2-40B4-BE49-F238E27FC236}">
                    <a16:creationId xmlns:a16="http://schemas.microsoft.com/office/drawing/2014/main" id="{5E7C9C18-0887-4E37-A659-7DDB3EB1C422}"/>
                  </a:ext>
                </a:extLst>
              </p:cNvPr>
              <p:cNvSpPr/>
              <p:nvPr/>
            </p:nvSpPr>
            <p:spPr>
              <a:xfrm>
                <a:off x="1034415" y="4744847"/>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Freeform: Shape 598">
                <a:extLst>
                  <a:ext uri="{FF2B5EF4-FFF2-40B4-BE49-F238E27FC236}">
                    <a16:creationId xmlns:a16="http://schemas.microsoft.com/office/drawing/2014/main" id="{8DB23C52-5889-4AB0-B7E1-CFA080FC928F}"/>
                  </a:ext>
                </a:extLst>
              </p:cNvPr>
              <p:cNvSpPr/>
              <p:nvPr/>
            </p:nvSpPr>
            <p:spPr>
              <a:xfrm>
                <a:off x="1034415" y="5056759"/>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Freeform: Shape 599">
                <a:extLst>
                  <a:ext uri="{FF2B5EF4-FFF2-40B4-BE49-F238E27FC236}">
                    <a16:creationId xmlns:a16="http://schemas.microsoft.com/office/drawing/2014/main" id="{470B8B36-6F7E-446F-A0A9-252BF6D61E2F}"/>
                  </a:ext>
                </a:extLst>
              </p:cNvPr>
              <p:cNvSpPr/>
              <p:nvPr/>
            </p:nvSpPr>
            <p:spPr>
              <a:xfrm>
                <a:off x="1034415" y="5368671"/>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Freeform: Shape 600">
                <a:extLst>
                  <a:ext uri="{FF2B5EF4-FFF2-40B4-BE49-F238E27FC236}">
                    <a16:creationId xmlns:a16="http://schemas.microsoft.com/office/drawing/2014/main" id="{C13F6224-0C2D-49C2-9558-F55DFFBDABB2}"/>
                  </a:ext>
                </a:extLst>
              </p:cNvPr>
              <p:cNvSpPr/>
              <p:nvPr/>
            </p:nvSpPr>
            <p:spPr>
              <a:xfrm>
                <a:off x="1034415" y="5680583"/>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Freeform: Shape 601">
                <a:extLst>
                  <a:ext uri="{FF2B5EF4-FFF2-40B4-BE49-F238E27FC236}">
                    <a16:creationId xmlns:a16="http://schemas.microsoft.com/office/drawing/2014/main" id="{18DEC643-EEC3-4FF8-B172-189138E7684D}"/>
                  </a:ext>
                </a:extLst>
              </p:cNvPr>
              <p:cNvSpPr/>
              <p:nvPr/>
            </p:nvSpPr>
            <p:spPr>
              <a:xfrm>
                <a:off x="1034415" y="599249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0" name="Group 609">
              <a:extLst>
                <a:ext uri="{FF2B5EF4-FFF2-40B4-BE49-F238E27FC236}">
                  <a16:creationId xmlns:a16="http://schemas.microsoft.com/office/drawing/2014/main" id="{E3A6FD68-2FE2-441F-9910-42196AB0B687}"/>
                </a:ext>
              </a:extLst>
            </p:cNvPr>
            <p:cNvGrpSpPr/>
            <p:nvPr/>
          </p:nvGrpSpPr>
          <p:grpSpPr>
            <a:xfrm>
              <a:off x="8652377" y="5846585"/>
              <a:ext cx="68012" cy="58631"/>
              <a:chOff x="4848092" y="6469520"/>
              <a:chExt cx="68012" cy="58631"/>
            </a:xfrm>
          </p:grpSpPr>
          <p:sp>
            <p:nvSpPr>
              <p:cNvPr id="611" name="Oval 610">
                <a:extLst>
                  <a:ext uri="{FF2B5EF4-FFF2-40B4-BE49-F238E27FC236}">
                    <a16:creationId xmlns:a16="http://schemas.microsoft.com/office/drawing/2014/main" id="{2ABF72CA-80D6-40D0-AB96-E685061B0421}"/>
                  </a:ext>
                </a:extLst>
              </p:cNvPr>
              <p:cNvSpPr/>
              <p:nvPr/>
            </p:nvSpPr>
            <p:spPr>
              <a:xfrm>
                <a:off x="4855428" y="6472165"/>
                <a:ext cx="53340" cy="53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2" name="Rectangle 611">
                <a:extLst>
                  <a:ext uri="{FF2B5EF4-FFF2-40B4-BE49-F238E27FC236}">
                    <a16:creationId xmlns:a16="http://schemas.microsoft.com/office/drawing/2014/main" id="{48A86774-AFD3-4484-8D0C-9731E4D291A9}"/>
                  </a:ext>
                </a:extLst>
              </p:cNvPr>
              <p:cNvSpPr/>
              <p:nvPr/>
            </p:nvSpPr>
            <p:spPr>
              <a:xfrm>
                <a:off x="4856698" y="6473435"/>
                <a:ext cx="50800" cy="5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3" name="Isosceles Triangle 612">
                <a:extLst>
                  <a:ext uri="{FF2B5EF4-FFF2-40B4-BE49-F238E27FC236}">
                    <a16:creationId xmlns:a16="http://schemas.microsoft.com/office/drawing/2014/main" id="{C10DFA1C-BD00-49C6-BE39-BB1BCD0F639F}"/>
                  </a:ext>
                </a:extLst>
              </p:cNvPr>
              <p:cNvSpPr/>
              <p:nvPr/>
            </p:nvSpPr>
            <p:spPr>
              <a:xfrm>
                <a:off x="4848092" y="6469520"/>
                <a:ext cx="68012" cy="58631"/>
              </a:xfrm>
              <a:prstGeom prst="triangle">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38" name="Freeform: Shape 537">
              <a:extLst>
                <a:ext uri="{FF2B5EF4-FFF2-40B4-BE49-F238E27FC236}">
                  <a16:creationId xmlns:a16="http://schemas.microsoft.com/office/drawing/2014/main" id="{8E0F24EE-9C1C-4402-BA2C-3BF11D9A81FB}"/>
                </a:ext>
              </a:extLst>
            </p:cNvPr>
            <p:cNvSpPr/>
            <p:nvPr/>
          </p:nvSpPr>
          <p:spPr>
            <a:xfrm>
              <a:off x="8688070" y="4324985"/>
              <a:ext cx="2946400" cy="1564640"/>
            </a:xfrm>
            <a:custGeom>
              <a:avLst/>
              <a:gdLst>
                <a:gd name="connsiteX0" fmla="*/ 0 w 2357120"/>
                <a:gd name="connsiteY0" fmla="*/ 0 h 1564640"/>
                <a:gd name="connsiteX1" fmla="*/ 0 w 2357120"/>
                <a:gd name="connsiteY1" fmla="*/ 1564640 h 1564640"/>
                <a:gd name="connsiteX2" fmla="*/ 2357120 w 2357120"/>
                <a:gd name="connsiteY2" fmla="*/ 1564640 h 1564640"/>
              </a:gdLst>
              <a:ahLst/>
              <a:cxnLst>
                <a:cxn ang="0">
                  <a:pos x="connsiteX0" y="connsiteY0"/>
                </a:cxn>
                <a:cxn ang="0">
                  <a:pos x="connsiteX1" y="connsiteY1"/>
                </a:cxn>
                <a:cxn ang="0">
                  <a:pos x="connsiteX2" y="connsiteY2"/>
                </a:cxn>
              </a:cxnLst>
              <a:rect l="l" t="t" r="r" b="b"/>
              <a:pathLst>
                <a:path w="2357120" h="1564640">
                  <a:moveTo>
                    <a:pt x="0" y="0"/>
                  </a:moveTo>
                  <a:lnTo>
                    <a:pt x="0" y="1564640"/>
                  </a:lnTo>
                  <a:lnTo>
                    <a:pt x="2357120" y="156464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4FCD71DF-0FA1-46C5-A9D6-A26F68F06611}"/>
              </a:ext>
            </a:extLst>
          </p:cNvPr>
          <p:cNvGrpSpPr/>
          <p:nvPr/>
        </p:nvGrpSpPr>
        <p:grpSpPr>
          <a:xfrm>
            <a:off x="363305" y="1284678"/>
            <a:ext cx="3753435" cy="2229375"/>
            <a:chOff x="501480" y="4163692"/>
            <a:chExt cx="3753435" cy="2229375"/>
          </a:xfrm>
        </p:grpSpPr>
        <p:sp>
          <p:nvSpPr>
            <p:cNvPr id="432" name="TextBox 431">
              <a:extLst>
                <a:ext uri="{FF2B5EF4-FFF2-40B4-BE49-F238E27FC236}">
                  <a16:creationId xmlns:a16="http://schemas.microsoft.com/office/drawing/2014/main" id="{E483A7C4-6277-4742-B118-708D927A4DDE}"/>
                </a:ext>
              </a:extLst>
            </p:cNvPr>
            <p:cNvSpPr txBox="1"/>
            <p:nvPr/>
          </p:nvSpPr>
          <p:spPr>
            <a:xfrm>
              <a:off x="1806575" y="538542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46" name="TextBox 445">
              <a:extLst>
                <a:ext uri="{FF2B5EF4-FFF2-40B4-BE49-F238E27FC236}">
                  <a16:creationId xmlns:a16="http://schemas.microsoft.com/office/drawing/2014/main" id="{34AAF4E9-27A0-4115-B86B-717E69378F14}"/>
                </a:ext>
              </a:extLst>
            </p:cNvPr>
            <p:cNvSpPr txBox="1"/>
            <p:nvPr/>
          </p:nvSpPr>
          <p:spPr>
            <a:xfrm>
              <a:off x="2300405" y="5579734"/>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3</a:t>
              </a:r>
            </a:p>
          </p:txBody>
        </p:sp>
        <p:sp>
          <p:nvSpPr>
            <p:cNvPr id="430" name="TextBox 429">
              <a:extLst>
                <a:ext uri="{FF2B5EF4-FFF2-40B4-BE49-F238E27FC236}">
                  <a16:creationId xmlns:a16="http://schemas.microsoft.com/office/drawing/2014/main" id="{BC525390-880A-4B02-BCFB-5E33FAE90E89}"/>
                </a:ext>
              </a:extLst>
            </p:cNvPr>
            <p:cNvSpPr txBox="1"/>
            <p:nvPr/>
          </p:nvSpPr>
          <p:spPr>
            <a:xfrm>
              <a:off x="3774147" y="4927369"/>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23</a:t>
              </a:r>
            </a:p>
          </p:txBody>
        </p:sp>
        <p:sp>
          <p:nvSpPr>
            <p:cNvPr id="447" name="TextBox 446">
              <a:extLst>
                <a:ext uri="{FF2B5EF4-FFF2-40B4-BE49-F238E27FC236}">
                  <a16:creationId xmlns:a16="http://schemas.microsoft.com/office/drawing/2014/main" id="{BC01BA02-CEA3-4CB4-9F3F-15F3918F87D5}"/>
                </a:ext>
              </a:extLst>
            </p:cNvPr>
            <p:cNvSpPr txBox="1"/>
            <p:nvPr/>
          </p:nvSpPr>
          <p:spPr>
            <a:xfrm>
              <a:off x="2296354" y="5424639"/>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7</a:t>
              </a:r>
            </a:p>
          </p:txBody>
        </p:sp>
        <p:sp>
          <p:nvSpPr>
            <p:cNvPr id="448" name="TextBox 447">
              <a:extLst>
                <a:ext uri="{FF2B5EF4-FFF2-40B4-BE49-F238E27FC236}">
                  <a16:creationId xmlns:a16="http://schemas.microsoft.com/office/drawing/2014/main" id="{0EDF0E4E-6768-45E9-923A-70F1E2C2F97E}"/>
                </a:ext>
              </a:extLst>
            </p:cNvPr>
            <p:cNvSpPr txBox="1"/>
            <p:nvPr/>
          </p:nvSpPr>
          <p:spPr>
            <a:xfrm>
              <a:off x="2256802" y="5232016"/>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a:ea typeface="+mn-ea"/>
                  <a:cs typeface="+mn-cs"/>
                </a:rPr>
                <a:t>8</a:t>
              </a:r>
            </a:p>
          </p:txBody>
        </p:sp>
        <p:sp>
          <p:nvSpPr>
            <p:cNvPr id="435" name="TextBox 434">
              <a:extLst>
                <a:ext uri="{FF2B5EF4-FFF2-40B4-BE49-F238E27FC236}">
                  <a16:creationId xmlns:a16="http://schemas.microsoft.com/office/drawing/2014/main" id="{2BA7B434-E57D-466B-BFEA-B8008FB6B1AA}"/>
                </a:ext>
              </a:extLst>
            </p:cNvPr>
            <p:cNvSpPr txBox="1"/>
            <p:nvPr/>
          </p:nvSpPr>
          <p:spPr>
            <a:xfrm>
              <a:off x="2929255" y="521270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25" name="Isosceles Triangle 424">
              <a:extLst>
                <a:ext uri="{FF2B5EF4-FFF2-40B4-BE49-F238E27FC236}">
                  <a16:creationId xmlns:a16="http://schemas.microsoft.com/office/drawing/2014/main" id="{BE0C1EE1-4D45-4CDA-ADD7-0A1D4B10CD47}"/>
                </a:ext>
              </a:extLst>
            </p:cNvPr>
            <p:cNvSpPr/>
            <p:nvPr/>
          </p:nvSpPr>
          <p:spPr>
            <a:xfrm>
              <a:off x="2621280" y="534352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6" name="Isosceles Triangle 425">
              <a:extLst>
                <a:ext uri="{FF2B5EF4-FFF2-40B4-BE49-F238E27FC236}">
                  <a16:creationId xmlns:a16="http://schemas.microsoft.com/office/drawing/2014/main" id="{7B03D090-4CFA-4812-8C78-3AFBD502DE64}"/>
                </a:ext>
              </a:extLst>
            </p:cNvPr>
            <p:cNvSpPr/>
            <p:nvPr/>
          </p:nvSpPr>
          <p:spPr>
            <a:xfrm>
              <a:off x="3070860" y="535368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7" name="Isosceles Triangle 426">
              <a:extLst>
                <a:ext uri="{FF2B5EF4-FFF2-40B4-BE49-F238E27FC236}">
                  <a16:creationId xmlns:a16="http://schemas.microsoft.com/office/drawing/2014/main" id="{63AE1F70-4687-40DA-B085-6B0CF0BFBB52}"/>
                </a:ext>
              </a:extLst>
            </p:cNvPr>
            <p:cNvSpPr/>
            <p:nvPr/>
          </p:nvSpPr>
          <p:spPr>
            <a:xfrm>
              <a:off x="3522980" y="528510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8" name="Isosceles Triangle 427">
              <a:extLst>
                <a:ext uri="{FF2B5EF4-FFF2-40B4-BE49-F238E27FC236}">
                  <a16:creationId xmlns:a16="http://schemas.microsoft.com/office/drawing/2014/main" id="{E61DC008-12DE-46CC-AA52-7E3FAD8CFA37}"/>
                </a:ext>
              </a:extLst>
            </p:cNvPr>
            <p:cNvSpPr/>
            <p:nvPr/>
          </p:nvSpPr>
          <p:spPr>
            <a:xfrm>
              <a:off x="3962400" y="517080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DB95CB1A-EB96-4AD9-B5F5-2454A3A52494}"/>
                </a:ext>
              </a:extLst>
            </p:cNvPr>
            <p:cNvSpPr/>
            <p:nvPr/>
          </p:nvSpPr>
          <p:spPr>
            <a:xfrm>
              <a:off x="1056640" y="5711825"/>
              <a:ext cx="2941320" cy="167640"/>
            </a:xfrm>
            <a:custGeom>
              <a:avLst/>
              <a:gdLst>
                <a:gd name="connsiteX0" fmla="*/ 0 w 2941320"/>
                <a:gd name="connsiteY0" fmla="*/ 167640 h 167640"/>
                <a:gd name="connsiteX1" fmla="*/ 254000 w 2941320"/>
                <a:gd name="connsiteY1" fmla="*/ 162560 h 167640"/>
                <a:gd name="connsiteX2" fmla="*/ 457200 w 2941320"/>
                <a:gd name="connsiteY2" fmla="*/ 152400 h 167640"/>
                <a:gd name="connsiteX3" fmla="*/ 919480 w 2941320"/>
                <a:gd name="connsiteY3" fmla="*/ 106680 h 167640"/>
                <a:gd name="connsiteX4" fmla="*/ 1361440 w 2941320"/>
                <a:gd name="connsiteY4" fmla="*/ 81280 h 167640"/>
                <a:gd name="connsiteX5" fmla="*/ 1584960 w 2941320"/>
                <a:gd name="connsiteY5" fmla="*/ 71120 h 167640"/>
                <a:gd name="connsiteX6" fmla="*/ 2037080 w 2941320"/>
                <a:gd name="connsiteY6" fmla="*/ 25400 h 167640"/>
                <a:gd name="connsiteX7" fmla="*/ 2484120 w 2941320"/>
                <a:gd name="connsiteY7" fmla="*/ 30480 h 167640"/>
                <a:gd name="connsiteX8" fmla="*/ 2941320 w 2941320"/>
                <a:gd name="connsiteY8" fmla="*/ 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1320" h="167640">
                  <a:moveTo>
                    <a:pt x="0" y="167640"/>
                  </a:moveTo>
                  <a:lnTo>
                    <a:pt x="254000" y="162560"/>
                  </a:lnTo>
                  <a:lnTo>
                    <a:pt x="457200" y="152400"/>
                  </a:lnTo>
                  <a:lnTo>
                    <a:pt x="919480" y="106680"/>
                  </a:lnTo>
                  <a:lnTo>
                    <a:pt x="1361440" y="81280"/>
                  </a:lnTo>
                  <a:lnTo>
                    <a:pt x="1584960" y="71120"/>
                  </a:lnTo>
                  <a:lnTo>
                    <a:pt x="2037080" y="25400"/>
                  </a:lnTo>
                  <a:lnTo>
                    <a:pt x="2484120" y="30480"/>
                  </a:lnTo>
                  <a:lnTo>
                    <a:pt x="2941320" y="0"/>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E773F25E-B85A-47BB-B727-77E3112D7C6E}"/>
                </a:ext>
              </a:extLst>
            </p:cNvPr>
            <p:cNvSpPr txBox="1"/>
            <p:nvPr/>
          </p:nvSpPr>
          <p:spPr>
            <a:xfrm>
              <a:off x="718097" y="574111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105" name="TextBox 104">
              <a:extLst>
                <a:ext uri="{FF2B5EF4-FFF2-40B4-BE49-F238E27FC236}">
                  <a16:creationId xmlns:a16="http://schemas.microsoft.com/office/drawing/2014/main" id="{3C044F75-58B8-43AA-8FC3-D9E2E5230FF4}"/>
                </a:ext>
              </a:extLst>
            </p:cNvPr>
            <p:cNvSpPr txBox="1"/>
            <p:nvPr/>
          </p:nvSpPr>
          <p:spPr>
            <a:xfrm>
              <a:off x="718097" y="5117288"/>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a:t>
              </a:r>
            </a:p>
          </p:txBody>
        </p:sp>
        <p:sp>
          <p:nvSpPr>
            <p:cNvPr id="106" name="TextBox 105">
              <a:extLst>
                <a:ext uri="{FF2B5EF4-FFF2-40B4-BE49-F238E27FC236}">
                  <a16:creationId xmlns:a16="http://schemas.microsoft.com/office/drawing/2014/main" id="{A1DD0026-2089-46E0-932A-482E3C5A2D58}"/>
                </a:ext>
              </a:extLst>
            </p:cNvPr>
            <p:cNvSpPr txBox="1"/>
            <p:nvPr/>
          </p:nvSpPr>
          <p:spPr>
            <a:xfrm>
              <a:off x="718097" y="4805376"/>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30</a:t>
              </a:r>
            </a:p>
          </p:txBody>
        </p:sp>
        <p:sp>
          <p:nvSpPr>
            <p:cNvPr id="107" name="TextBox 106">
              <a:extLst>
                <a:ext uri="{FF2B5EF4-FFF2-40B4-BE49-F238E27FC236}">
                  <a16:creationId xmlns:a16="http://schemas.microsoft.com/office/drawing/2014/main" id="{28527048-FD81-43AA-90F3-FD033C1CA641}"/>
                </a:ext>
              </a:extLst>
            </p:cNvPr>
            <p:cNvSpPr txBox="1"/>
            <p:nvPr/>
          </p:nvSpPr>
          <p:spPr>
            <a:xfrm>
              <a:off x="718097" y="4493464"/>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40</a:t>
              </a:r>
            </a:p>
          </p:txBody>
        </p:sp>
        <p:sp>
          <p:nvSpPr>
            <p:cNvPr id="108" name="TextBox 107">
              <a:extLst>
                <a:ext uri="{FF2B5EF4-FFF2-40B4-BE49-F238E27FC236}">
                  <a16:creationId xmlns:a16="http://schemas.microsoft.com/office/drawing/2014/main" id="{0CA21401-B7B4-4F9A-9F26-AE4E589B6748}"/>
                </a:ext>
              </a:extLst>
            </p:cNvPr>
            <p:cNvSpPr txBox="1"/>
            <p:nvPr/>
          </p:nvSpPr>
          <p:spPr>
            <a:xfrm>
              <a:off x="718097" y="4181552"/>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50</a:t>
              </a:r>
            </a:p>
          </p:txBody>
        </p:sp>
        <p:sp>
          <p:nvSpPr>
            <p:cNvPr id="109" name="TextBox 108">
              <a:extLst>
                <a:ext uri="{FF2B5EF4-FFF2-40B4-BE49-F238E27FC236}">
                  <a16:creationId xmlns:a16="http://schemas.microsoft.com/office/drawing/2014/main" id="{F6363F9B-0161-4331-8BA2-6C8A56455150}"/>
                </a:ext>
              </a:extLst>
            </p:cNvPr>
            <p:cNvSpPr txBox="1"/>
            <p:nvPr/>
          </p:nvSpPr>
          <p:spPr>
            <a:xfrm>
              <a:off x="88065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a:t>
              </a:r>
            </a:p>
          </p:txBody>
        </p:sp>
        <p:sp>
          <p:nvSpPr>
            <p:cNvPr id="110" name="TextBox 109">
              <a:extLst>
                <a:ext uri="{FF2B5EF4-FFF2-40B4-BE49-F238E27FC236}">
                  <a16:creationId xmlns:a16="http://schemas.microsoft.com/office/drawing/2014/main" id="{9A43882F-EFFC-4AD6-B638-750919E5D4C8}"/>
                </a:ext>
              </a:extLst>
            </p:cNvPr>
            <p:cNvSpPr txBox="1"/>
            <p:nvPr/>
          </p:nvSpPr>
          <p:spPr>
            <a:xfrm>
              <a:off x="110925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a:t>
              </a:r>
            </a:p>
          </p:txBody>
        </p:sp>
        <p:sp>
          <p:nvSpPr>
            <p:cNvPr id="111" name="TextBox 110">
              <a:extLst>
                <a:ext uri="{FF2B5EF4-FFF2-40B4-BE49-F238E27FC236}">
                  <a16:creationId xmlns:a16="http://schemas.microsoft.com/office/drawing/2014/main" id="{8EBD88ED-59FC-4F57-A99E-40CD785D83D2}"/>
                </a:ext>
              </a:extLst>
            </p:cNvPr>
            <p:cNvSpPr txBox="1"/>
            <p:nvPr/>
          </p:nvSpPr>
          <p:spPr>
            <a:xfrm>
              <a:off x="134801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4</a:t>
              </a:r>
            </a:p>
          </p:txBody>
        </p:sp>
        <p:sp>
          <p:nvSpPr>
            <p:cNvPr id="112" name="TextBox 111">
              <a:extLst>
                <a:ext uri="{FF2B5EF4-FFF2-40B4-BE49-F238E27FC236}">
                  <a16:creationId xmlns:a16="http://schemas.microsoft.com/office/drawing/2014/main" id="{35E675E9-5B51-4299-8713-5A971C6BD679}"/>
                </a:ext>
              </a:extLst>
            </p:cNvPr>
            <p:cNvSpPr txBox="1"/>
            <p:nvPr/>
          </p:nvSpPr>
          <p:spPr>
            <a:xfrm>
              <a:off x="179505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a:t>
              </a:r>
            </a:p>
          </p:txBody>
        </p:sp>
        <p:sp>
          <p:nvSpPr>
            <p:cNvPr id="113" name="TextBox 112">
              <a:extLst>
                <a:ext uri="{FF2B5EF4-FFF2-40B4-BE49-F238E27FC236}">
                  <a16:creationId xmlns:a16="http://schemas.microsoft.com/office/drawing/2014/main" id="{98C428C8-1509-4912-B46B-DD520A05B9B0}"/>
                </a:ext>
              </a:extLst>
            </p:cNvPr>
            <p:cNvSpPr txBox="1"/>
            <p:nvPr/>
          </p:nvSpPr>
          <p:spPr>
            <a:xfrm>
              <a:off x="223701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12</a:t>
              </a:r>
            </a:p>
          </p:txBody>
        </p:sp>
        <p:sp>
          <p:nvSpPr>
            <p:cNvPr id="114" name="TextBox 113">
              <a:extLst>
                <a:ext uri="{FF2B5EF4-FFF2-40B4-BE49-F238E27FC236}">
                  <a16:creationId xmlns:a16="http://schemas.microsoft.com/office/drawing/2014/main" id="{13635CAB-2EF7-4BE9-AD7C-2511523C4936}"/>
                </a:ext>
              </a:extLst>
            </p:cNvPr>
            <p:cNvSpPr txBox="1"/>
            <p:nvPr/>
          </p:nvSpPr>
          <p:spPr>
            <a:xfrm>
              <a:off x="24452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14</a:t>
              </a:r>
            </a:p>
          </p:txBody>
        </p:sp>
        <p:sp>
          <p:nvSpPr>
            <p:cNvPr id="115" name="TextBox 114">
              <a:extLst>
                <a:ext uri="{FF2B5EF4-FFF2-40B4-BE49-F238E27FC236}">
                  <a16:creationId xmlns:a16="http://schemas.microsoft.com/office/drawing/2014/main" id="{EA8885C2-8A1B-4398-9544-C902639CDA0C}"/>
                </a:ext>
              </a:extLst>
            </p:cNvPr>
            <p:cNvSpPr txBox="1"/>
            <p:nvPr/>
          </p:nvSpPr>
          <p:spPr>
            <a:xfrm>
              <a:off x="290249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18</a:t>
              </a:r>
            </a:p>
          </p:txBody>
        </p:sp>
        <p:sp>
          <p:nvSpPr>
            <p:cNvPr id="116" name="TextBox 115">
              <a:extLst>
                <a:ext uri="{FF2B5EF4-FFF2-40B4-BE49-F238E27FC236}">
                  <a16:creationId xmlns:a16="http://schemas.microsoft.com/office/drawing/2014/main" id="{E0C232B2-8576-4EF4-8365-14BA336546F4}"/>
                </a:ext>
              </a:extLst>
            </p:cNvPr>
            <p:cNvSpPr txBox="1"/>
            <p:nvPr/>
          </p:nvSpPr>
          <p:spPr>
            <a:xfrm>
              <a:off x="335461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22</a:t>
              </a:r>
            </a:p>
          </p:txBody>
        </p:sp>
        <p:sp>
          <p:nvSpPr>
            <p:cNvPr id="117" name="TextBox 116">
              <a:extLst>
                <a:ext uri="{FF2B5EF4-FFF2-40B4-BE49-F238E27FC236}">
                  <a16:creationId xmlns:a16="http://schemas.microsoft.com/office/drawing/2014/main" id="{04BAFA34-6A28-4E88-8A4B-2A5AE56D9AF4}"/>
                </a:ext>
              </a:extLst>
            </p:cNvPr>
            <p:cNvSpPr txBox="1"/>
            <p:nvPr/>
          </p:nvSpPr>
          <p:spPr>
            <a:xfrm>
              <a:off x="1342696" y="4163692"/>
              <a:ext cx="2431503" cy="3077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CDAI ≤2.8</a:t>
              </a:r>
            </a:p>
          </p:txBody>
        </p:sp>
        <p:sp>
          <p:nvSpPr>
            <p:cNvPr id="118" name="TextBox 117">
              <a:extLst>
                <a:ext uri="{FF2B5EF4-FFF2-40B4-BE49-F238E27FC236}">
                  <a16:creationId xmlns:a16="http://schemas.microsoft.com/office/drawing/2014/main" id="{5C737AA2-CC8A-496F-B32E-386680D71D28}"/>
                </a:ext>
              </a:extLst>
            </p:cNvPr>
            <p:cNvSpPr txBox="1"/>
            <p:nvPr/>
          </p:nvSpPr>
          <p:spPr>
            <a:xfrm>
              <a:off x="2235705" y="6116068"/>
              <a:ext cx="704930"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Weeks</a:t>
              </a:r>
            </a:p>
          </p:txBody>
        </p:sp>
        <p:sp>
          <p:nvSpPr>
            <p:cNvPr id="122" name="Oval 121">
              <a:extLst>
                <a:ext uri="{FF2B5EF4-FFF2-40B4-BE49-F238E27FC236}">
                  <a16:creationId xmlns:a16="http://schemas.microsoft.com/office/drawing/2014/main" id="{A6D9BE57-E4C6-4B84-92AA-BA872807F11B}"/>
                </a:ext>
              </a:extLst>
            </p:cNvPr>
            <p:cNvSpPr/>
            <p:nvPr/>
          </p:nvSpPr>
          <p:spPr>
            <a:xfrm>
              <a:off x="1262380" y="58566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4" name="Isosceles Triangle 143">
              <a:extLst>
                <a:ext uri="{FF2B5EF4-FFF2-40B4-BE49-F238E27FC236}">
                  <a16:creationId xmlns:a16="http://schemas.microsoft.com/office/drawing/2014/main" id="{192C2012-448C-477A-8E19-954288C4578F}"/>
                </a:ext>
              </a:extLst>
            </p:cNvPr>
            <p:cNvSpPr/>
            <p:nvPr/>
          </p:nvSpPr>
          <p:spPr>
            <a:xfrm>
              <a:off x="1260977" y="5818995"/>
              <a:ext cx="68012" cy="586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9F8C5823-4262-43B9-BF1C-74985954442E}"/>
                </a:ext>
              </a:extLst>
            </p:cNvPr>
            <p:cNvSpPr txBox="1"/>
            <p:nvPr/>
          </p:nvSpPr>
          <p:spPr>
            <a:xfrm>
              <a:off x="1359535" y="557338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130" name="Rectangle 129">
              <a:extLst>
                <a:ext uri="{FF2B5EF4-FFF2-40B4-BE49-F238E27FC236}">
                  <a16:creationId xmlns:a16="http://schemas.microsoft.com/office/drawing/2014/main" id="{65EEA431-1174-4A09-9033-70C9CC62F1E0}"/>
                </a:ext>
              </a:extLst>
            </p:cNvPr>
            <p:cNvSpPr/>
            <p:nvPr/>
          </p:nvSpPr>
          <p:spPr>
            <a:xfrm>
              <a:off x="1267460" y="5836285"/>
              <a:ext cx="50800" cy="508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6" name="TextBox 375">
              <a:extLst>
                <a:ext uri="{FF2B5EF4-FFF2-40B4-BE49-F238E27FC236}">
                  <a16:creationId xmlns:a16="http://schemas.microsoft.com/office/drawing/2014/main" id="{DC41B0D9-3510-4E44-AA77-5F80C7EBBC0D}"/>
                </a:ext>
              </a:extLst>
            </p:cNvPr>
            <p:cNvSpPr txBox="1"/>
            <p:nvPr/>
          </p:nvSpPr>
          <p:spPr>
            <a:xfrm rot="16200000">
              <a:off x="-89354" y="4955240"/>
              <a:ext cx="1458668"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Responders (%)</a:t>
              </a:r>
            </a:p>
          </p:txBody>
        </p:sp>
        <p:sp>
          <p:nvSpPr>
            <p:cNvPr id="405" name="TextBox 404">
              <a:extLst>
                <a:ext uri="{FF2B5EF4-FFF2-40B4-BE49-F238E27FC236}">
                  <a16:creationId xmlns:a16="http://schemas.microsoft.com/office/drawing/2014/main" id="{03D53A37-DFF6-4AED-A4C5-E39910E2828A}"/>
                </a:ext>
              </a:extLst>
            </p:cNvPr>
            <p:cNvSpPr txBox="1"/>
            <p:nvPr/>
          </p:nvSpPr>
          <p:spPr>
            <a:xfrm>
              <a:off x="718097" y="5429200"/>
              <a:ext cx="381103" cy="276999"/>
            </a:xfrm>
            <a:prstGeom prst="rect">
              <a:avLst/>
            </a:prstGeom>
            <a:noFill/>
          </p:spPr>
          <p:txBody>
            <a:bodyPr wrap="square" rtlCol="0">
              <a:spAutoFit/>
            </a:bodyPr>
            <a:lstStyle/>
            <a:p>
              <a:pPr marL="0" marR="0" lvl="0" indent="0" algn="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10</a:t>
              </a:r>
            </a:p>
          </p:txBody>
        </p:sp>
        <p:sp>
          <p:nvSpPr>
            <p:cNvPr id="407" name="TextBox 406">
              <a:extLst>
                <a:ext uri="{FF2B5EF4-FFF2-40B4-BE49-F238E27FC236}">
                  <a16:creationId xmlns:a16="http://schemas.microsoft.com/office/drawing/2014/main" id="{706C754A-CE48-4238-B934-13D0B70A2FF6}"/>
                </a:ext>
              </a:extLst>
            </p:cNvPr>
            <p:cNvSpPr txBox="1"/>
            <p:nvPr/>
          </p:nvSpPr>
          <p:spPr>
            <a:xfrm>
              <a:off x="3811817" y="5883352"/>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26</a:t>
              </a:r>
            </a:p>
          </p:txBody>
        </p:sp>
        <p:sp>
          <p:nvSpPr>
            <p:cNvPr id="408" name="Oval 407">
              <a:extLst>
                <a:ext uri="{FF2B5EF4-FFF2-40B4-BE49-F238E27FC236}">
                  <a16:creationId xmlns:a16="http://schemas.microsoft.com/office/drawing/2014/main" id="{C863A339-262D-4C45-A9F8-102592C49753}"/>
                </a:ext>
              </a:extLst>
            </p:cNvPr>
            <p:cNvSpPr/>
            <p:nvPr/>
          </p:nvSpPr>
          <p:spPr>
            <a:xfrm>
              <a:off x="1490980" y="58312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09" name="Oval 408">
              <a:extLst>
                <a:ext uri="{FF2B5EF4-FFF2-40B4-BE49-F238E27FC236}">
                  <a16:creationId xmlns:a16="http://schemas.microsoft.com/office/drawing/2014/main" id="{EA3EC52C-E9F3-450B-95DF-AAE44D7F8CBA}"/>
                </a:ext>
              </a:extLst>
            </p:cNvPr>
            <p:cNvSpPr/>
            <p:nvPr/>
          </p:nvSpPr>
          <p:spPr>
            <a:xfrm>
              <a:off x="1945640" y="57931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0" name="Oval 409">
              <a:extLst>
                <a:ext uri="{FF2B5EF4-FFF2-40B4-BE49-F238E27FC236}">
                  <a16:creationId xmlns:a16="http://schemas.microsoft.com/office/drawing/2014/main" id="{D6587106-7386-418E-8013-A4E841D9CBDA}"/>
                </a:ext>
              </a:extLst>
            </p:cNvPr>
            <p:cNvSpPr/>
            <p:nvPr/>
          </p:nvSpPr>
          <p:spPr>
            <a:xfrm>
              <a:off x="2392680" y="57677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1" name="Oval 410">
              <a:extLst>
                <a:ext uri="{FF2B5EF4-FFF2-40B4-BE49-F238E27FC236}">
                  <a16:creationId xmlns:a16="http://schemas.microsoft.com/office/drawing/2014/main" id="{3EDC79D2-6CD5-4D00-A8CB-D5F645DE9F52}"/>
                </a:ext>
              </a:extLst>
            </p:cNvPr>
            <p:cNvSpPr/>
            <p:nvPr/>
          </p:nvSpPr>
          <p:spPr>
            <a:xfrm>
              <a:off x="2621280" y="576262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2" name="Oval 411">
              <a:extLst>
                <a:ext uri="{FF2B5EF4-FFF2-40B4-BE49-F238E27FC236}">
                  <a16:creationId xmlns:a16="http://schemas.microsoft.com/office/drawing/2014/main" id="{6039A990-E54E-476F-8504-BF3D3BD1EF0F}"/>
                </a:ext>
              </a:extLst>
            </p:cNvPr>
            <p:cNvSpPr/>
            <p:nvPr/>
          </p:nvSpPr>
          <p:spPr>
            <a:xfrm>
              <a:off x="3073400" y="571436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3" name="Oval 412">
              <a:extLst>
                <a:ext uri="{FF2B5EF4-FFF2-40B4-BE49-F238E27FC236}">
                  <a16:creationId xmlns:a16="http://schemas.microsoft.com/office/drawing/2014/main" id="{0EE560D4-2A96-4170-B7DC-03F6ED8965C6}"/>
                </a:ext>
              </a:extLst>
            </p:cNvPr>
            <p:cNvSpPr/>
            <p:nvPr/>
          </p:nvSpPr>
          <p:spPr>
            <a:xfrm>
              <a:off x="3520440" y="57169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4" name="Oval 413">
              <a:extLst>
                <a:ext uri="{FF2B5EF4-FFF2-40B4-BE49-F238E27FC236}">
                  <a16:creationId xmlns:a16="http://schemas.microsoft.com/office/drawing/2014/main" id="{78F375E1-AB71-40F3-A492-F55BD96D4E81}"/>
                </a:ext>
              </a:extLst>
            </p:cNvPr>
            <p:cNvSpPr/>
            <p:nvPr/>
          </p:nvSpPr>
          <p:spPr>
            <a:xfrm>
              <a:off x="3975100" y="5691505"/>
              <a:ext cx="53340" cy="53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B06B1CA1-1CF7-44AA-A1BD-59ACB353B829}"/>
                </a:ext>
              </a:extLst>
            </p:cNvPr>
            <p:cNvSpPr/>
            <p:nvPr/>
          </p:nvSpPr>
          <p:spPr>
            <a:xfrm>
              <a:off x="1064260" y="5467985"/>
              <a:ext cx="2938780" cy="421640"/>
            </a:xfrm>
            <a:custGeom>
              <a:avLst/>
              <a:gdLst>
                <a:gd name="connsiteX0" fmla="*/ 0 w 2938780"/>
                <a:gd name="connsiteY0" fmla="*/ 421640 h 421640"/>
                <a:gd name="connsiteX1" fmla="*/ 457200 w 2938780"/>
                <a:gd name="connsiteY1" fmla="*/ 358140 h 421640"/>
                <a:gd name="connsiteX2" fmla="*/ 906780 w 2938780"/>
                <a:gd name="connsiteY2" fmla="*/ 276860 h 421640"/>
                <a:gd name="connsiteX3" fmla="*/ 1353820 w 2938780"/>
                <a:gd name="connsiteY3" fmla="*/ 185420 h 421640"/>
                <a:gd name="connsiteX4" fmla="*/ 1584960 w 2938780"/>
                <a:gd name="connsiteY4" fmla="*/ 137160 h 421640"/>
                <a:gd name="connsiteX5" fmla="*/ 2034540 w 2938780"/>
                <a:gd name="connsiteY5" fmla="*/ 33020 h 421640"/>
                <a:gd name="connsiteX6" fmla="*/ 2484120 w 2938780"/>
                <a:gd name="connsiteY6" fmla="*/ 5080 h 421640"/>
                <a:gd name="connsiteX7" fmla="*/ 2938780 w 2938780"/>
                <a:gd name="connsiteY7" fmla="*/ 0 h 4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780" h="421640">
                  <a:moveTo>
                    <a:pt x="0" y="421640"/>
                  </a:moveTo>
                  <a:lnTo>
                    <a:pt x="457200" y="358140"/>
                  </a:lnTo>
                  <a:lnTo>
                    <a:pt x="906780" y="276860"/>
                  </a:lnTo>
                  <a:lnTo>
                    <a:pt x="1353820" y="185420"/>
                  </a:lnTo>
                  <a:lnTo>
                    <a:pt x="1584960" y="137160"/>
                  </a:lnTo>
                  <a:lnTo>
                    <a:pt x="2034540" y="33020"/>
                  </a:lnTo>
                  <a:lnTo>
                    <a:pt x="2484120" y="5080"/>
                  </a:lnTo>
                  <a:lnTo>
                    <a:pt x="2938780" y="0"/>
                  </a:lnTo>
                </a:path>
              </a:pathLst>
            </a:custGeom>
            <a:ln>
              <a:solidFill>
                <a:srgbClr val="930042"/>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Rectangle 414">
              <a:extLst>
                <a:ext uri="{FF2B5EF4-FFF2-40B4-BE49-F238E27FC236}">
                  <a16:creationId xmlns:a16="http://schemas.microsoft.com/office/drawing/2014/main" id="{FCABA5F2-86FC-4D49-81D3-9606ED806FCD}"/>
                </a:ext>
              </a:extLst>
            </p:cNvPr>
            <p:cNvSpPr/>
            <p:nvPr/>
          </p:nvSpPr>
          <p:spPr>
            <a:xfrm>
              <a:off x="1484497" y="5793957"/>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6" name="Rectangle 415">
              <a:extLst>
                <a:ext uri="{FF2B5EF4-FFF2-40B4-BE49-F238E27FC236}">
                  <a16:creationId xmlns:a16="http://schemas.microsoft.com/office/drawing/2014/main" id="{766FBB09-2739-41D6-99EB-C4686113B2DF}"/>
                </a:ext>
              </a:extLst>
            </p:cNvPr>
            <p:cNvSpPr/>
            <p:nvPr/>
          </p:nvSpPr>
          <p:spPr>
            <a:xfrm>
              <a:off x="1934077" y="5715217"/>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9" name="Rectangle 418">
              <a:extLst>
                <a:ext uri="{FF2B5EF4-FFF2-40B4-BE49-F238E27FC236}">
                  <a16:creationId xmlns:a16="http://schemas.microsoft.com/office/drawing/2014/main" id="{991F15F9-3754-414B-B9C7-E0417353C80C}"/>
                </a:ext>
              </a:extLst>
            </p:cNvPr>
            <p:cNvSpPr/>
            <p:nvPr/>
          </p:nvSpPr>
          <p:spPr>
            <a:xfrm>
              <a:off x="3061837" y="5473917"/>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0" name="Rectangle 419">
              <a:extLst>
                <a:ext uri="{FF2B5EF4-FFF2-40B4-BE49-F238E27FC236}">
                  <a16:creationId xmlns:a16="http://schemas.microsoft.com/office/drawing/2014/main" id="{886B69CA-2A64-4279-8B5B-D5C43EEC2112}"/>
                </a:ext>
              </a:extLst>
            </p:cNvPr>
            <p:cNvSpPr/>
            <p:nvPr/>
          </p:nvSpPr>
          <p:spPr>
            <a:xfrm>
              <a:off x="3513957" y="5448517"/>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Freeform: Shape 95">
              <a:extLst>
                <a:ext uri="{FF2B5EF4-FFF2-40B4-BE49-F238E27FC236}">
                  <a16:creationId xmlns:a16="http://schemas.microsoft.com/office/drawing/2014/main" id="{2E06A28E-3ADF-47F2-A0DF-597E326BBB37}"/>
                </a:ext>
              </a:extLst>
            </p:cNvPr>
            <p:cNvSpPr/>
            <p:nvPr/>
          </p:nvSpPr>
          <p:spPr>
            <a:xfrm>
              <a:off x="1066800" y="5188585"/>
              <a:ext cx="2928620" cy="693420"/>
            </a:xfrm>
            <a:custGeom>
              <a:avLst/>
              <a:gdLst>
                <a:gd name="connsiteX0" fmla="*/ 0 w 2928620"/>
                <a:gd name="connsiteY0" fmla="*/ 693420 h 693420"/>
                <a:gd name="connsiteX1" fmla="*/ 220980 w 2928620"/>
                <a:gd name="connsiteY1" fmla="*/ 668020 h 693420"/>
                <a:gd name="connsiteX2" fmla="*/ 449580 w 2928620"/>
                <a:gd name="connsiteY2" fmla="*/ 571500 h 693420"/>
                <a:gd name="connsiteX3" fmla="*/ 904240 w 2928620"/>
                <a:gd name="connsiteY3" fmla="*/ 408940 h 693420"/>
                <a:gd name="connsiteX4" fmla="*/ 1353820 w 2928620"/>
                <a:gd name="connsiteY4" fmla="*/ 287020 h 693420"/>
                <a:gd name="connsiteX5" fmla="*/ 1574800 w 2928620"/>
                <a:gd name="connsiteY5" fmla="*/ 177800 h 693420"/>
                <a:gd name="connsiteX6" fmla="*/ 2029460 w 2928620"/>
                <a:gd name="connsiteY6" fmla="*/ 187960 h 693420"/>
                <a:gd name="connsiteX7" fmla="*/ 2479040 w 2928620"/>
                <a:gd name="connsiteY7" fmla="*/ 119380 h 693420"/>
                <a:gd name="connsiteX8" fmla="*/ 2928620 w 2928620"/>
                <a:gd name="connsiteY8" fmla="*/ 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20" h="693420">
                  <a:moveTo>
                    <a:pt x="0" y="693420"/>
                  </a:moveTo>
                  <a:lnTo>
                    <a:pt x="220980" y="668020"/>
                  </a:lnTo>
                  <a:lnTo>
                    <a:pt x="449580" y="571500"/>
                  </a:lnTo>
                  <a:lnTo>
                    <a:pt x="904240" y="408940"/>
                  </a:lnTo>
                  <a:lnTo>
                    <a:pt x="1353820" y="287020"/>
                  </a:lnTo>
                  <a:lnTo>
                    <a:pt x="1574800" y="177800"/>
                  </a:lnTo>
                  <a:lnTo>
                    <a:pt x="2029460" y="187960"/>
                  </a:lnTo>
                  <a:lnTo>
                    <a:pt x="2479040" y="119380"/>
                  </a:lnTo>
                  <a:lnTo>
                    <a:pt x="2928620" y="0"/>
                  </a:lnTo>
                </a:path>
              </a:pathLst>
            </a:custGeom>
            <a:ln>
              <a:solidFill>
                <a:schemeClr val="accent2"/>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Isosceles Triangle 421">
              <a:extLst>
                <a:ext uri="{FF2B5EF4-FFF2-40B4-BE49-F238E27FC236}">
                  <a16:creationId xmlns:a16="http://schemas.microsoft.com/office/drawing/2014/main" id="{27B4A9AA-4FC2-4354-970C-4E917409BD52}"/>
                </a:ext>
              </a:extLst>
            </p:cNvPr>
            <p:cNvSpPr/>
            <p:nvPr/>
          </p:nvSpPr>
          <p:spPr>
            <a:xfrm>
              <a:off x="1493520" y="573468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3" name="Isosceles Triangle 422">
              <a:extLst>
                <a:ext uri="{FF2B5EF4-FFF2-40B4-BE49-F238E27FC236}">
                  <a16:creationId xmlns:a16="http://schemas.microsoft.com/office/drawing/2014/main" id="{791D6E68-EECC-45B8-911C-39D970650794}"/>
                </a:ext>
              </a:extLst>
            </p:cNvPr>
            <p:cNvSpPr/>
            <p:nvPr/>
          </p:nvSpPr>
          <p:spPr>
            <a:xfrm>
              <a:off x="1945640" y="557720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4" name="Isosceles Triangle 423">
              <a:extLst>
                <a:ext uri="{FF2B5EF4-FFF2-40B4-BE49-F238E27FC236}">
                  <a16:creationId xmlns:a16="http://schemas.microsoft.com/office/drawing/2014/main" id="{AC40FEC4-3D8B-4BA0-86D3-ABF2B104BF88}"/>
                </a:ext>
              </a:extLst>
            </p:cNvPr>
            <p:cNvSpPr/>
            <p:nvPr/>
          </p:nvSpPr>
          <p:spPr>
            <a:xfrm>
              <a:off x="2390140" y="5450205"/>
              <a:ext cx="50800" cy="50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9" name="TextBox 428">
              <a:extLst>
                <a:ext uri="{FF2B5EF4-FFF2-40B4-BE49-F238E27FC236}">
                  <a16:creationId xmlns:a16="http://schemas.microsoft.com/office/drawing/2014/main" id="{FBCB3E33-EC9C-41DA-909A-6204A9135DD2}"/>
                </a:ext>
              </a:extLst>
            </p:cNvPr>
            <p:cNvSpPr txBox="1"/>
            <p:nvPr/>
          </p:nvSpPr>
          <p:spPr>
            <a:xfrm>
              <a:off x="3809783" y="5472371"/>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a:ea typeface="+mn-ea"/>
                  <a:cs typeface="+mn-cs"/>
                </a:rPr>
                <a:t>6</a:t>
              </a:r>
            </a:p>
          </p:txBody>
        </p:sp>
        <p:sp>
          <p:nvSpPr>
            <p:cNvPr id="431" name="TextBox 430">
              <a:extLst>
                <a:ext uri="{FF2B5EF4-FFF2-40B4-BE49-F238E27FC236}">
                  <a16:creationId xmlns:a16="http://schemas.microsoft.com/office/drawing/2014/main" id="{6F9111B8-9A58-49C5-8D09-35DB59B0FC4C}"/>
                </a:ext>
              </a:extLst>
            </p:cNvPr>
            <p:cNvSpPr txBox="1"/>
            <p:nvPr/>
          </p:nvSpPr>
          <p:spPr>
            <a:xfrm>
              <a:off x="3773530" y="5206561"/>
              <a:ext cx="381103" cy="2769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930042"/>
                  </a:solidFill>
                  <a:effectLst/>
                  <a:uLnTx/>
                  <a:uFillTx/>
                  <a:latin typeface="Arial"/>
                  <a:ea typeface="+mn-ea"/>
                  <a:cs typeface="+mn-cs"/>
                </a:rPr>
                <a:t>14</a:t>
              </a:r>
            </a:p>
          </p:txBody>
        </p:sp>
        <p:sp>
          <p:nvSpPr>
            <p:cNvPr id="433" name="TextBox 432">
              <a:extLst>
                <a:ext uri="{FF2B5EF4-FFF2-40B4-BE49-F238E27FC236}">
                  <a16:creationId xmlns:a16="http://schemas.microsoft.com/office/drawing/2014/main" id="{CDEDB5D1-7F4A-494F-A51E-8B7DFC7A58E6}"/>
                </a:ext>
              </a:extLst>
            </p:cNvPr>
            <p:cNvSpPr txBox="1"/>
            <p:nvPr/>
          </p:nvSpPr>
          <p:spPr>
            <a:xfrm>
              <a:off x="2216108" y="519277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34" name="TextBox 433">
              <a:extLst>
                <a:ext uri="{FF2B5EF4-FFF2-40B4-BE49-F238E27FC236}">
                  <a16:creationId xmlns:a16="http://schemas.microsoft.com/office/drawing/2014/main" id="{FE52BEE2-0AF6-4694-AE28-67C50E9B0C6E}"/>
                </a:ext>
              </a:extLst>
            </p:cNvPr>
            <p:cNvSpPr txBox="1"/>
            <p:nvPr/>
          </p:nvSpPr>
          <p:spPr>
            <a:xfrm>
              <a:off x="2487295" y="518222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36" name="TextBox 435">
              <a:extLst>
                <a:ext uri="{FF2B5EF4-FFF2-40B4-BE49-F238E27FC236}">
                  <a16:creationId xmlns:a16="http://schemas.microsoft.com/office/drawing/2014/main" id="{DCC8DF94-BD91-4BBA-972C-DB8163E01B6D}"/>
                </a:ext>
              </a:extLst>
            </p:cNvPr>
            <p:cNvSpPr txBox="1"/>
            <p:nvPr/>
          </p:nvSpPr>
          <p:spPr>
            <a:xfrm>
              <a:off x="3386455" y="5085702"/>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37" name="TextBox 436">
              <a:extLst>
                <a:ext uri="{FF2B5EF4-FFF2-40B4-BE49-F238E27FC236}">
                  <a16:creationId xmlns:a16="http://schemas.microsoft.com/office/drawing/2014/main" id="{90F24FC2-DD46-4535-A7C9-E4D1471B06CA}"/>
                </a:ext>
              </a:extLst>
            </p:cNvPr>
            <p:cNvSpPr txBox="1"/>
            <p:nvPr/>
          </p:nvSpPr>
          <p:spPr>
            <a:xfrm>
              <a:off x="3804281" y="4907571"/>
              <a:ext cx="334176" cy="184666"/>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438" name="TextBox 437">
              <a:extLst>
                <a:ext uri="{FF2B5EF4-FFF2-40B4-BE49-F238E27FC236}">
                  <a16:creationId xmlns:a16="http://schemas.microsoft.com/office/drawing/2014/main" id="{075E8861-0C8C-493C-A067-A21BF182FCE8}"/>
                </a:ext>
              </a:extLst>
            </p:cNvPr>
            <p:cNvSpPr txBox="1"/>
            <p:nvPr/>
          </p:nvSpPr>
          <p:spPr>
            <a:xfrm>
              <a:off x="2374989" y="5056452"/>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439" name="TextBox 438">
              <a:extLst>
                <a:ext uri="{FF2B5EF4-FFF2-40B4-BE49-F238E27FC236}">
                  <a16:creationId xmlns:a16="http://schemas.microsoft.com/office/drawing/2014/main" id="{1397B985-A3B2-401A-897C-892B190C58F6}"/>
                </a:ext>
              </a:extLst>
            </p:cNvPr>
            <p:cNvSpPr txBox="1"/>
            <p:nvPr/>
          </p:nvSpPr>
          <p:spPr>
            <a:xfrm>
              <a:off x="3660984" y="4750502"/>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440" name="TextBox 439">
              <a:extLst>
                <a:ext uri="{FF2B5EF4-FFF2-40B4-BE49-F238E27FC236}">
                  <a16:creationId xmlns:a16="http://schemas.microsoft.com/office/drawing/2014/main" id="{6C691CFB-D816-405A-AC05-CA077154E15D}"/>
                </a:ext>
              </a:extLst>
            </p:cNvPr>
            <p:cNvSpPr txBox="1"/>
            <p:nvPr/>
          </p:nvSpPr>
          <p:spPr>
            <a:xfrm>
              <a:off x="1663789" y="5259652"/>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441" name="TextBox 440">
              <a:extLst>
                <a:ext uri="{FF2B5EF4-FFF2-40B4-BE49-F238E27FC236}">
                  <a16:creationId xmlns:a16="http://schemas.microsoft.com/office/drawing/2014/main" id="{2766250E-9705-4684-BB69-7AE1E0C04827}"/>
                </a:ext>
              </a:extLst>
            </p:cNvPr>
            <p:cNvSpPr txBox="1"/>
            <p:nvPr/>
          </p:nvSpPr>
          <p:spPr>
            <a:xfrm>
              <a:off x="2085562" y="5074006"/>
              <a:ext cx="593931" cy="153888"/>
            </a:xfrm>
            <a:prstGeom prst="rect">
              <a:avLst/>
            </a:prstGeom>
            <a:noFill/>
          </p:spPr>
          <p:txBody>
            <a:bodyPr wrap="square" lIns="0" tIns="0" rIns="0" bIns="0" rtlCol="0" anchor="ctr" anchorCtr="0">
              <a:spAutoFit/>
            </a:bodyPr>
            <a:lstStyle>
              <a:defPPr>
                <a:defRPr lang="en-US"/>
              </a:defPPr>
              <a:lvl1pPr algn="ctr" defTabSz="609585" fontAlgn="base">
                <a:spcBef>
                  <a:spcPct val="0"/>
                </a:spcBef>
                <a:spcAft>
                  <a:spcPct val="0"/>
                </a:spcAft>
                <a:defRPr sz="1200"/>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03" name="Group 102">
              <a:extLst>
                <a:ext uri="{FF2B5EF4-FFF2-40B4-BE49-F238E27FC236}">
                  <a16:creationId xmlns:a16="http://schemas.microsoft.com/office/drawing/2014/main" id="{B8E7A801-ACF6-49F6-AEE7-0B1C167202B3}"/>
                </a:ext>
              </a:extLst>
            </p:cNvPr>
            <p:cNvGrpSpPr/>
            <p:nvPr/>
          </p:nvGrpSpPr>
          <p:grpSpPr>
            <a:xfrm>
              <a:off x="1034415" y="4328160"/>
              <a:ext cx="36000" cy="1559560"/>
              <a:chOff x="1034415" y="4432935"/>
              <a:chExt cx="36000" cy="1559560"/>
            </a:xfrm>
          </p:grpSpPr>
          <p:sp>
            <p:nvSpPr>
              <p:cNvPr id="583" name="Freeform: Shape 582">
                <a:extLst>
                  <a:ext uri="{FF2B5EF4-FFF2-40B4-BE49-F238E27FC236}">
                    <a16:creationId xmlns:a16="http://schemas.microsoft.com/office/drawing/2014/main" id="{282FBDDC-817F-4254-A2C1-14D0FAE98CCA}"/>
                  </a:ext>
                </a:extLst>
              </p:cNvPr>
              <p:cNvSpPr/>
              <p:nvPr/>
            </p:nvSpPr>
            <p:spPr>
              <a:xfrm>
                <a:off x="1034415" y="443293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Freeform: Shape 583">
                <a:extLst>
                  <a:ext uri="{FF2B5EF4-FFF2-40B4-BE49-F238E27FC236}">
                    <a16:creationId xmlns:a16="http://schemas.microsoft.com/office/drawing/2014/main" id="{2C5C82C2-CCA3-407B-BE8C-8B090F59CB87}"/>
                  </a:ext>
                </a:extLst>
              </p:cNvPr>
              <p:cNvSpPr/>
              <p:nvPr/>
            </p:nvSpPr>
            <p:spPr>
              <a:xfrm>
                <a:off x="1034415" y="4744847"/>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Freeform: Shape 584">
                <a:extLst>
                  <a:ext uri="{FF2B5EF4-FFF2-40B4-BE49-F238E27FC236}">
                    <a16:creationId xmlns:a16="http://schemas.microsoft.com/office/drawing/2014/main" id="{7AB498DA-5390-48A0-8D23-984A8AAF0F31}"/>
                  </a:ext>
                </a:extLst>
              </p:cNvPr>
              <p:cNvSpPr/>
              <p:nvPr/>
            </p:nvSpPr>
            <p:spPr>
              <a:xfrm>
                <a:off x="1034415" y="5056759"/>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Freeform: Shape 585">
                <a:extLst>
                  <a:ext uri="{FF2B5EF4-FFF2-40B4-BE49-F238E27FC236}">
                    <a16:creationId xmlns:a16="http://schemas.microsoft.com/office/drawing/2014/main" id="{0A529B95-D4E8-42A2-BEC7-6B6F1D0B57DC}"/>
                  </a:ext>
                </a:extLst>
              </p:cNvPr>
              <p:cNvSpPr/>
              <p:nvPr/>
            </p:nvSpPr>
            <p:spPr>
              <a:xfrm>
                <a:off x="1034415" y="5368671"/>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Freeform: Shape 586">
                <a:extLst>
                  <a:ext uri="{FF2B5EF4-FFF2-40B4-BE49-F238E27FC236}">
                    <a16:creationId xmlns:a16="http://schemas.microsoft.com/office/drawing/2014/main" id="{92F08A9E-26DD-4725-9BE3-FF8199ADED99}"/>
                  </a:ext>
                </a:extLst>
              </p:cNvPr>
              <p:cNvSpPr/>
              <p:nvPr/>
            </p:nvSpPr>
            <p:spPr>
              <a:xfrm>
                <a:off x="1034415" y="5680583"/>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Freeform: Shape 587">
                <a:extLst>
                  <a:ext uri="{FF2B5EF4-FFF2-40B4-BE49-F238E27FC236}">
                    <a16:creationId xmlns:a16="http://schemas.microsoft.com/office/drawing/2014/main" id="{25909017-6579-49AA-BDC3-C9C8ED76B5DD}"/>
                  </a:ext>
                </a:extLst>
              </p:cNvPr>
              <p:cNvSpPr/>
              <p:nvPr/>
            </p:nvSpPr>
            <p:spPr>
              <a:xfrm>
                <a:off x="1034415" y="5992495"/>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06" name="Group 605">
              <a:extLst>
                <a:ext uri="{FF2B5EF4-FFF2-40B4-BE49-F238E27FC236}">
                  <a16:creationId xmlns:a16="http://schemas.microsoft.com/office/drawing/2014/main" id="{37CF4B16-8038-48DA-9EDA-7C25091C4C48}"/>
                </a:ext>
              </a:extLst>
            </p:cNvPr>
            <p:cNvGrpSpPr/>
            <p:nvPr/>
          </p:nvGrpSpPr>
          <p:grpSpPr>
            <a:xfrm>
              <a:off x="1055676" y="5845314"/>
              <a:ext cx="55230" cy="57256"/>
              <a:chOff x="4848092" y="6469520"/>
              <a:chExt cx="68012" cy="58631"/>
            </a:xfrm>
            <a:solidFill>
              <a:schemeClr val="accent2"/>
            </a:solidFill>
          </p:grpSpPr>
          <p:sp>
            <p:nvSpPr>
              <p:cNvPr id="607" name="Oval 606">
                <a:extLst>
                  <a:ext uri="{FF2B5EF4-FFF2-40B4-BE49-F238E27FC236}">
                    <a16:creationId xmlns:a16="http://schemas.microsoft.com/office/drawing/2014/main" id="{169FA7BF-4E17-48EA-AF1B-D732D0047231}"/>
                  </a:ext>
                </a:extLst>
              </p:cNvPr>
              <p:cNvSpPr/>
              <p:nvPr/>
            </p:nvSpPr>
            <p:spPr>
              <a:xfrm>
                <a:off x="4855428" y="6472165"/>
                <a:ext cx="53340" cy="53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8" name="Rectangle 607">
                <a:extLst>
                  <a:ext uri="{FF2B5EF4-FFF2-40B4-BE49-F238E27FC236}">
                    <a16:creationId xmlns:a16="http://schemas.microsoft.com/office/drawing/2014/main" id="{62BD8275-4576-45A0-B516-21EE35DAADE9}"/>
                  </a:ext>
                </a:extLst>
              </p:cNvPr>
              <p:cNvSpPr/>
              <p:nvPr/>
            </p:nvSpPr>
            <p:spPr>
              <a:xfrm>
                <a:off x="4856698" y="647343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9" name="Isosceles Triangle 608">
                <a:extLst>
                  <a:ext uri="{FF2B5EF4-FFF2-40B4-BE49-F238E27FC236}">
                    <a16:creationId xmlns:a16="http://schemas.microsoft.com/office/drawing/2014/main" id="{33360A11-1C26-44F1-ADE0-7C73101891CB}"/>
                  </a:ext>
                </a:extLst>
              </p:cNvPr>
              <p:cNvSpPr/>
              <p:nvPr/>
            </p:nvSpPr>
            <p:spPr>
              <a:xfrm>
                <a:off x="4848092" y="6469520"/>
                <a:ext cx="68012" cy="58631"/>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19" name="Freeform: Shape 118">
              <a:extLst>
                <a:ext uri="{FF2B5EF4-FFF2-40B4-BE49-F238E27FC236}">
                  <a16:creationId xmlns:a16="http://schemas.microsoft.com/office/drawing/2014/main" id="{5CCCE1A8-A11C-43D9-91A2-E3C2D9BC576C}"/>
                </a:ext>
              </a:extLst>
            </p:cNvPr>
            <p:cNvSpPr/>
            <p:nvPr/>
          </p:nvSpPr>
          <p:spPr>
            <a:xfrm>
              <a:off x="1066800" y="4324985"/>
              <a:ext cx="2946400" cy="1564640"/>
            </a:xfrm>
            <a:custGeom>
              <a:avLst/>
              <a:gdLst>
                <a:gd name="connsiteX0" fmla="*/ 0 w 2357120"/>
                <a:gd name="connsiteY0" fmla="*/ 0 h 1564640"/>
                <a:gd name="connsiteX1" fmla="*/ 0 w 2357120"/>
                <a:gd name="connsiteY1" fmla="*/ 1564640 h 1564640"/>
                <a:gd name="connsiteX2" fmla="*/ 2357120 w 2357120"/>
                <a:gd name="connsiteY2" fmla="*/ 1564640 h 1564640"/>
              </a:gdLst>
              <a:ahLst/>
              <a:cxnLst>
                <a:cxn ang="0">
                  <a:pos x="connsiteX0" y="connsiteY0"/>
                </a:cxn>
                <a:cxn ang="0">
                  <a:pos x="connsiteX1" y="connsiteY1"/>
                </a:cxn>
                <a:cxn ang="0">
                  <a:pos x="connsiteX2" y="connsiteY2"/>
                </a:cxn>
              </a:cxnLst>
              <a:rect l="l" t="t" r="r" b="b"/>
              <a:pathLst>
                <a:path w="2357120" h="1564640">
                  <a:moveTo>
                    <a:pt x="0" y="0"/>
                  </a:moveTo>
                  <a:lnTo>
                    <a:pt x="0" y="1564640"/>
                  </a:lnTo>
                  <a:lnTo>
                    <a:pt x="2357120" y="156464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Rectangle 369">
              <a:extLst>
                <a:ext uri="{FF2B5EF4-FFF2-40B4-BE49-F238E27FC236}">
                  <a16:creationId xmlns:a16="http://schemas.microsoft.com/office/drawing/2014/main" id="{1F116770-0BA7-49E0-8C85-4ADEFFA605D3}"/>
                </a:ext>
              </a:extLst>
            </p:cNvPr>
            <p:cNvSpPr/>
            <p:nvPr/>
          </p:nvSpPr>
          <p:spPr>
            <a:xfrm>
              <a:off x="3976878" y="5432415"/>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1" name="Rectangle 370">
              <a:extLst>
                <a:ext uri="{FF2B5EF4-FFF2-40B4-BE49-F238E27FC236}">
                  <a16:creationId xmlns:a16="http://schemas.microsoft.com/office/drawing/2014/main" id="{20A494C8-7502-42A2-AF79-4D30D5FFBCFF}"/>
                </a:ext>
              </a:extLst>
            </p:cNvPr>
            <p:cNvSpPr/>
            <p:nvPr/>
          </p:nvSpPr>
          <p:spPr>
            <a:xfrm>
              <a:off x="2623074" y="5576328"/>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2" name="Rectangle 371">
              <a:extLst>
                <a:ext uri="{FF2B5EF4-FFF2-40B4-BE49-F238E27FC236}">
                  <a16:creationId xmlns:a16="http://schemas.microsoft.com/office/drawing/2014/main" id="{3308245A-5B75-4908-82D0-A593241671A7}"/>
                </a:ext>
              </a:extLst>
            </p:cNvPr>
            <p:cNvSpPr/>
            <p:nvPr/>
          </p:nvSpPr>
          <p:spPr>
            <a:xfrm>
              <a:off x="2386782" y="5625956"/>
              <a:ext cx="50400" cy="50400"/>
            </a:xfrm>
            <a:prstGeom prst="rect">
              <a:avLst/>
            </a:prstGeom>
            <a:solidFill>
              <a:srgbClr val="9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68" name="Rectangle 367">
            <a:extLst>
              <a:ext uri="{FF2B5EF4-FFF2-40B4-BE49-F238E27FC236}">
                <a16:creationId xmlns:a16="http://schemas.microsoft.com/office/drawing/2014/main" id="{EC1AD61E-0993-4832-BECB-553CF1545F70}"/>
              </a:ext>
            </a:extLst>
          </p:cNvPr>
          <p:cNvSpPr/>
          <p:nvPr/>
        </p:nvSpPr>
        <p:spPr>
          <a:xfrm>
            <a:off x="347489" y="5601120"/>
            <a:ext cx="10729515" cy="648048"/>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In MTX-IR, UPAD 15 mg qd + MTX superior to ADA + MTX clinically and functionally, with JAKi safety signals. Balanced VTEs across groups</a:t>
            </a:r>
          </a:p>
        </p:txBody>
      </p:sp>
      <p:graphicFrame>
        <p:nvGraphicFramePr>
          <p:cNvPr id="95" name="Table 94">
            <a:extLst>
              <a:ext uri="{FF2B5EF4-FFF2-40B4-BE49-F238E27FC236}">
                <a16:creationId xmlns:a16="http://schemas.microsoft.com/office/drawing/2014/main" id="{94992B62-DF08-4410-BF41-2DF3DABC5C2B}"/>
              </a:ext>
            </a:extLst>
          </p:cNvPr>
          <p:cNvGraphicFramePr>
            <a:graphicFrameLocks noGrp="1"/>
          </p:cNvGraphicFramePr>
          <p:nvPr>
            <p:extLst/>
          </p:nvPr>
        </p:nvGraphicFramePr>
        <p:xfrm>
          <a:off x="369785" y="3732985"/>
          <a:ext cx="4956423" cy="1721031"/>
        </p:xfrm>
        <a:graphic>
          <a:graphicData uri="http://schemas.openxmlformats.org/drawingml/2006/table">
            <a:tbl>
              <a:tblPr firstRow="1" bandRow="1">
                <a:tableStyleId>{073A0DAA-6AF3-43AB-8588-CEC1D06C72B9}</a:tableStyleId>
              </a:tblPr>
              <a:tblGrid>
                <a:gridCol w="1296541">
                  <a:extLst>
                    <a:ext uri="{9D8B030D-6E8A-4147-A177-3AD203B41FA5}">
                      <a16:colId xmlns:a16="http://schemas.microsoft.com/office/drawing/2014/main" val="3901679981"/>
                    </a:ext>
                  </a:extLst>
                </a:gridCol>
                <a:gridCol w="1080120">
                  <a:extLst>
                    <a:ext uri="{9D8B030D-6E8A-4147-A177-3AD203B41FA5}">
                      <a16:colId xmlns:a16="http://schemas.microsoft.com/office/drawing/2014/main" val="4041079701"/>
                    </a:ext>
                  </a:extLst>
                </a:gridCol>
                <a:gridCol w="1224136">
                  <a:extLst>
                    <a:ext uri="{9D8B030D-6E8A-4147-A177-3AD203B41FA5}">
                      <a16:colId xmlns:a16="http://schemas.microsoft.com/office/drawing/2014/main" val="3523745581"/>
                    </a:ext>
                  </a:extLst>
                </a:gridCol>
                <a:gridCol w="1355626">
                  <a:extLst>
                    <a:ext uri="{9D8B030D-6E8A-4147-A177-3AD203B41FA5}">
                      <a16:colId xmlns:a16="http://schemas.microsoft.com/office/drawing/2014/main" val="2327950489"/>
                    </a:ext>
                  </a:extLst>
                </a:gridCol>
              </a:tblGrid>
              <a:tr h="341650">
                <a:tc>
                  <a:txBody>
                    <a:bodyPr/>
                    <a:lstStyle/>
                    <a:p>
                      <a:r>
                        <a:rPr lang="en-GB" sz="1200" dirty="0">
                          <a:latin typeface="+mn-lt"/>
                        </a:rPr>
                        <a:t>Patients, %</a:t>
                      </a:r>
                    </a:p>
                  </a:txBody>
                  <a:tcPr/>
                </a:tc>
                <a:tc>
                  <a:txBody>
                    <a:bodyPr/>
                    <a:lstStyle/>
                    <a:p>
                      <a:pPr algn="ctr"/>
                      <a:r>
                        <a:rPr lang="en-US" sz="1200" dirty="0">
                          <a:solidFill>
                            <a:schemeClr val="bg1"/>
                          </a:solidFill>
                          <a:latin typeface="+mn-lt"/>
                        </a:rPr>
                        <a:t>PBO</a:t>
                      </a:r>
                    </a:p>
                    <a:p>
                      <a:pPr algn="ctr"/>
                      <a:r>
                        <a:rPr lang="en-US" sz="1200" dirty="0">
                          <a:solidFill>
                            <a:schemeClr val="bg1"/>
                          </a:solidFill>
                          <a:latin typeface="+mn-lt"/>
                        </a:rPr>
                        <a:t>(n=652)</a:t>
                      </a:r>
                    </a:p>
                  </a:txBody>
                  <a:tcPr marT="34290" marB="34290"/>
                </a:tc>
                <a:tc>
                  <a:txBody>
                    <a:bodyPr/>
                    <a:lstStyle/>
                    <a:p>
                      <a:pPr algn="ctr"/>
                      <a:r>
                        <a:rPr lang="en-US" sz="1200" dirty="0">
                          <a:solidFill>
                            <a:schemeClr val="bg1"/>
                          </a:solidFill>
                          <a:latin typeface="+mn-lt"/>
                        </a:rPr>
                        <a:t>UPAD 15 mg</a:t>
                      </a:r>
                    </a:p>
                    <a:p>
                      <a:pPr algn="ctr"/>
                      <a:r>
                        <a:rPr lang="en-US" sz="1200" dirty="0">
                          <a:solidFill>
                            <a:schemeClr val="bg1"/>
                          </a:solidFill>
                          <a:latin typeface="+mn-lt"/>
                        </a:rPr>
                        <a:t>(n=650)</a:t>
                      </a:r>
                      <a:endParaRPr lang="en-US" sz="1200" baseline="30000" dirty="0">
                        <a:solidFill>
                          <a:schemeClr val="bg1"/>
                        </a:solidFill>
                        <a:latin typeface="+mn-lt"/>
                      </a:endParaRPr>
                    </a:p>
                  </a:txBody>
                  <a:tcPr marT="34290" marB="34290"/>
                </a:tc>
                <a:tc>
                  <a:txBody>
                    <a:bodyPr/>
                    <a:lstStyle/>
                    <a:p>
                      <a:pPr algn="ctr"/>
                      <a:r>
                        <a:rPr lang="en-US" sz="1200" dirty="0">
                          <a:solidFill>
                            <a:schemeClr val="bg1"/>
                          </a:solidFill>
                          <a:latin typeface="+mn-lt"/>
                        </a:rPr>
                        <a:t>ADA 40 mg</a:t>
                      </a:r>
                    </a:p>
                    <a:p>
                      <a:pPr algn="ctr"/>
                      <a:r>
                        <a:rPr lang="en-US" sz="1200" dirty="0">
                          <a:solidFill>
                            <a:schemeClr val="bg1"/>
                          </a:solidFill>
                          <a:latin typeface="+mn-lt"/>
                        </a:rPr>
                        <a:t>(n=327)</a:t>
                      </a:r>
                    </a:p>
                  </a:txBody>
                  <a:tcPr marT="34290" marB="34290"/>
                </a:tc>
                <a:extLst>
                  <a:ext uri="{0D108BD9-81ED-4DB2-BD59-A6C34878D82A}">
                    <a16:rowId xmlns:a16="http://schemas.microsoft.com/office/drawing/2014/main" val="3784595633"/>
                  </a:ext>
                </a:extLst>
              </a:tr>
              <a:tr h="220356">
                <a:tc>
                  <a:txBody>
                    <a:bodyPr/>
                    <a:lstStyle/>
                    <a:p>
                      <a:pPr marL="0" marR="0" indent="0">
                        <a:lnSpc>
                          <a:spcPct val="115000"/>
                        </a:lnSpc>
                        <a:spcBef>
                          <a:spcPts val="100"/>
                        </a:spcBef>
                        <a:spcAft>
                          <a:spcPts val="100"/>
                        </a:spcAft>
                      </a:pPr>
                      <a:r>
                        <a:rPr lang="en-US" sz="1200" b="0" dirty="0">
                          <a:solidFill>
                            <a:schemeClr val="tx1"/>
                          </a:solidFill>
                          <a:effectLst/>
                          <a:latin typeface="+mn-lt"/>
                          <a:ea typeface="Calibri"/>
                          <a:cs typeface="Times New Roman"/>
                        </a:rPr>
                        <a:t>HZ</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0.5</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0.8</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0.3</a:t>
                      </a:r>
                    </a:p>
                  </a:txBody>
                  <a:tcPr marL="12700" marR="12700" marT="0" marB="0" anchor="ctr"/>
                </a:tc>
                <a:extLst>
                  <a:ext uri="{0D108BD9-81ED-4DB2-BD59-A6C34878D82A}">
                    <a16:rowId xmlns:a16="http://schemas.microsoft.com/office/drawing/2014/main" val="3262658403"/>
                  </a:ext>
                </a:extLst>
              </a:tr>
              <a:tr h="196478">
                <a:tc>
                  <a:txBody>
                    <a:bodyPr/>
                    <a:lstStyle/>
                    <a:p>
                      <a:pPr marL="0" marR="0">
                        <a:lnSpc>
                          <a:spcPct val="115000"/>
                        </a:lnSpc>
                        <a:spcBef>
                          <a:spcPts val="100"/>
                        </a:spcBef>
                        <a:spcAft>
                          <a:spcPts val="100"/>
                        </a:spcAft>
                      </a:pPr>
                      <a:r>
                        <a:rPr lang="en-US" sz="1200" b="0" dirty="0">
                          <a:solidFill>
                            <a:schemeClr val="tx1"/>
                          </a:solidFill>
                          <a:effectLst/>
                          <a:latin typeface="+mn-lt"/>
                          <a:ea typeface="Calibri"/>
                          <a:cs typeface="Times New Roman"/>
                        </a:rPr>
                        <a:t>Hepatic disorders</a:t>
                      </a:r>
                      <a:r>
                        <a:rPr lang="en-US" sz="1200" b="0" baseline="30000" dirty="0">
                          <a:solidFill>
                            <a:schemeClr val="tx1"/>
                          </a:solidFill>
                          <a:effectLst/>
                          <a:latin typeface="+mn-lt"/>
                          <a:ea typeface="Calibri"/>
                          <a:cs typeface="Arial"/>
                        </a:rPr>
                        <a:t> </a:t>
                      </a:r>
                      <a:endParaRPr lang="en-US" sz="1200" b="0" baseline="30000" dirty="0">
                        <a:solidFill>
                          <a:schemeClr val="tx1"/>
                        </a:solidFill>
                        <a:effectLst/>
                        <a:latin typeface="+mn-lt"/>
                        <a:ea typeface="Calibri"/>
                        <a:cs typeface="Times New Roman"/>
                      </a:endParaRP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4.9</a:t>
                      </a:r>
                    </a:p>
                  </a:txBody>
                  <a:tcPr marL="12700" marR="12700" marT="0" marB="0" anchor="ctr"/>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6.6</a:t>
                      </a:r>
                    </a:p>
                  </a:txBody>
                  <a:tcPr marL="12700" marR="12700" marT="0" marB="0" anchor="ctr"/>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3.7</a:t>
                      </a:r>
                    </a:p>
                  </a:txBody>
                  <a:tcPr marL="12700" marR="12700" marT="0" marB="0" anchor="ctr"/>
                </a:tc>
                <a:extLst>
                  <a:ext uri="{0D108BD9-81ED-4DB2-BD59-A6C34878D82A}">
                    <a16:rowId xmlns:a16="http://schemas.microsoft.com/office/drawing/2014/main" val="943688682"/>
                  </a:ext>
                </a:extLst>
              </a:tr>
              <a:tr h="205964">
                <a:tc>
                  <a:txBody>
                    <a:bodyPr/>
                    <a:lstStyle/>
                    <a:p>
                      <a:pPr marL="0" marR="0">
                        <a:lnSpc>
                          <a:spcPct val="115000"/>
                        </a:lnSpc>
                        <a:spcBef>
                          <a:spcPts val="100"/>
                        </a:spcBef>
                        <a:spcAft>
                          <a:spcPts val="100"/>
                        </a:spcAft>
                      </a:pPr>
                      <a:r>
                        <a:rPr lang="en-US" sz="1200" b="0" dirty="0">
                          <a:solidFill>
                            <a:schemeClr val="tx1"/>
                          </a:solidFill>
                          <a:effectLst/>
                          <a:latin typeface="+mn-lt"/>
                          <a:ea typeface="Calibri"/>
                          <a:cs typeface="Times New Roman"/>
                        </a:rPr>
                        <a:t>GI perforations</a:t>
                      </a:r>
                    </a:p>
                  </a:txBody>
                  <a:tcPr marL="12700" marR="12700" marT="0" marB="0" anchor="ctr"/>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a:t>
                      </a:r>
                    </a:p>
                  </a:txBody>
                  <a:tcPr marL="12700" marR="12700" marT="0" marB="0" anchor="ctr"/>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0.3</a:t>
                      </a:r>
                    </a:p>
                  </a:txBody>
                  <a:tcPr marL="12700" marR="12700" marT="0" marB="0" anchor="ctr"/>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Arial"/>
                        </a:rPr>
                        <a:t>0</a:t>
                      </a:r>
                    </a:p>
                  </a:txBody>
                  <a:tcPr marL="12700" marR="12700" marT="0" marB="0" anchor="ctr"/>
                </a:tc>
                <a:extLst>
                  <a:ext uri="{0D108BD9-81ED-4DB2-BD59-A6C34878D82A}">
                    <a16:rowId xmlns:a16="http://schemas.microsoft.com/office/drawing/2014/main" val="1493285798"/>
                  </a:ext>
                </a:extLst>
              </a:tr>
              <a:tr h="522216">
                <a:tc>
                  <a:txBody>
                    <a:bodyPr/>
                    <a:lstStyle/>
                    <a:p>
                      <a:pPr marL="263525" marR="0" indent="-263525" algn="l">
                        <a:lnSpc>
                          <a:spcPct val="115000"/>
                        </a:lnSpc>
                        <a:spcBef>
                          <a:spcPts val="100"/>
                        </a:spcBef>
                        <a:spcAft>
                          <a:spcPts val="100"/>
                        </a:spcAft>
                      </a:pPr>
                      <a:r>
                        <a:rPr lang="en-US" sz="1200" b="0" dirty="0">
                          <a:solidFill>
                            <a:schemeClr val="tx1"/>
                          </a:solidFill>
                          <a:effectLst/>
                          <a:latin typeface="+mn-lt"/>
                          <a:ea typeface="Calibri"/>
                          <a:cs typeface="Times New Roman"/>
                        </a:rPr>
                        <a:t>VTE (adjudicated) </a:t>
                      </a:r>
                      <a:br>
                        <a:rPr lang="en-US" sz="1200" b="0" dirty="0">
                          <a:solidFill>
                            <a:schemeClr val="tx1"/>
                          </a:solidFill>
                          <a:effectLst/>
                          <a:latin typeface="+mn-lt"/>
                          <a:ea typeface="Calibri"/>
                          <a:cs typeface="Times New Roman"/>
                        </a:rPr>
                      </a:br>
                      <a:r>
                        <a:rPr lang="en-US" sz="1200" b="0" dirty="0">
                          <a:solidFill>
                            <a:schemeClr val="tx1"/>
                          </a:solidFill>
                          <a:effectLst/>
                          <a:latin typeface="+mn-lt"/>
                          <a:ea typeface="Calibri"/>
                          <a:cs typeface="Times New Roman"/>
                        </a:rPr>
                        <a:t>PE</a:t>
                      </a:r>
                    </a:p>
                    <a:p>
                      <a:pPr marL="0" marR="0" indent="263525" algn="l">
                        <a:lnSpc>
                          <a:spcPct val="115000"/>
                        </a:lnSpc>
                        <a:spcBef>
                          <a:spcPts val="100"/>
                        </a:spcBef>
                        <a:spcAft>
                          <a:spcPts val="100"/>
                        </a:spcAft>
                      </a:pPr>
                      <a:r>
                        <a:rPr lang="en-US" sz="1200" b="0" dirty="0">
                          <a:solidFill>
                            <a:schemeClr val="tx1"/>
                          </a:solidFill>
                          <a:effectLst/>
                          <a:latin typeface="+mn-lt"/>
                          <a:ea typeface="Calibri"/>
                          <a:cs typeface="Times New Roman"/>
                        </a:rPr>
                        <a:t>DVT</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0.2</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0.2</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0.3</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0.2</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0.2</a:t>
                      </a:r>
                    </a:p>
                  </a:txBody>
                  <a:tcPr marL="12700" marR="12700" marT="0" marB="0"/>
                </a:tc>
                <a:tc>
                  <a:txBody>
                    <a:bodyPr/>
                    <a:lstStyle/>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0.9</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0.9</a:t>
                      </a:r>
                    </a:p>
                    <a:p>
                      <a:pPr marL="0" marR="0" algn="ctr">
                        <a:lnSpc>
                          <a:spcPct val="115000"/>
                        </a:lnSpc>
                        <a:spcBef>
                          <a:spcPts val="100"/>
                        </a:spcBef>
                        <a:spcAft>
                          <a:spcPts val="100"/>
                        </a:spcAft>
                      </a:pPr>
                      <a:r>
                        <a:rPr lang="en-US" sz="1200" b="0" dirty="0">
                          <a:solidFill>
                            <a:schemeClr val="tx1"/>
                          </a:solidFill>
                          <a:effectLst/>
                          <a:latin typeface="+mn-lt"/>
                          <a:ea typeface="Calibri"/>
                          <a:cs typeface="Times New Roman"/>
                        </a:rPr>
                        <a:t>0</a:t>
                      </a:r>
                    </a:p>
                  </a:txBody>
                  <a:tcPr marL="12700" marR="12700" marT="0" marB="0"/>
                </a:tc>
                <a:extLst>
                  <a:ext uri="{0D108BD9-81ED-4DB2-BD59-A6C34878D82A}">
                    <a16:rowId xmlns:a16="http://schemas.microsoft.com/office/drawing/2014/main" val="2037342155"/>
                  </a:ext>
                </a:extLst>
              </a:tr>
            </a:tbl>
          </a:graphicData>
        </a:graphic>
      </p:graphicFrame>
      <p:graphicFrame>
        <p:nvGraphicFramePr>
          <p:cNvPr id="374" name="Table 373">
            <a:extLst>
              <a:ext uri="{FF2B5EF4-FFF2-40B4-BE49-F238E27FC236}">
                <a16:creationId xmlns:a16="http://schemas.microsoft.com/office/drawing/2014/main" id="{5790B180-535D-4325-8B05-99F7530E6167}"/>
              </a:ext>
            </a:extLst>
          </p:cNvPr>
          <p:cNvGraphicFramePr>
            <a:graphicFrameLocks noGrp="1"/>
          </p:cNvGraphicFramePr>
          <p:nvPr>
            <p:extLst/>
          </p:nvPr>
        </p:nvGraphicFramePr>
        <p:xfrm>
          <a:off x="5449383" y="3733290"/>
          <a:ext cx="6294928" cy="1710882"/>
        </p:xfrm>
        <a:graphic>
          <a:graphicData uri="http://schemas.openxmlformats.org/drawingml/2006/table">
            <a:tbl>
              <a:tblPr firstRow="1" bandRow="1">
                <a:tableStyleId>{073A0DAA-6AF3-43AB-8588-CEC1D06C72B9}</a:tableStyleId>
              </a:tblPr>
              <a:tblGrid>
                <a:gridCol w="934649">
                  <a:extLst>
                    <a:ext uri="{9D8B030D-6E8A-4147-A177-3AD203B41FA5}">
                      <a16:colId xmlns:a16="http://schemas.microsoft.com/office/drawing/2014/main" val="3901679981"/>
                    </a:ext>
                  </a:extLst>
                </a:gridCol>
                <a:gridCol w="2232248">
                  <a:extLst>
                    <a:ext uri="{9D8B030D-6E8A-4147-A177-3AD203B41FA5}">
                      <a16:colId xmlns:a16="http://schemas.microsoft.com/office/drawing/2014/main" val="1414282703"/>
                    </a:ext>
                  </a:extLst>
                </a:gridCol>
                <a:gridCol w="972000">
                  <a:extLst>
                    <a:ext uri="{9D8B030D-6E8A-4147-A177-3AD203B41FA5}">
                      <a16:colId xmlns:a16="http://schemas.microsoft.com/office/drawing/2014/main" val="4041079701"/>
                    </a:ext>
                  </a:extLst>
                </a:gridCol>
                <a:gridCol w="1116000">
                  <a:extLst>
                    <a:ext uri="{9D8B030D-6E8A-4147-A177-3AD203B41FA5}">
                      <a16:colId xmlns:a16="http://schemas.microsoft.com/office/drawing/2014/main" val="3523745581"/>
                    </a:ext>
                  </a:extLst>
                </a:gridCol>
                <a:gridCol w="1040031">
                  <a:extLst>
                    <a:ext uri="{9D8B030D-6E8A-4147-A177-3AD203B41FA5}">
                      <a16:colId xmlns:a16="http://schemas.microsoft.com/office/drawing/2014/main" val="2327950489"/>
                    </a:ext>
                  </a:extLst>
                </a:gridCol>
              </a:tblGrid>
              <a:tr h="341650">
                <a:tc>
                  <a:txBody>
                    <a:bodyPr/>
                    <a:lstStyle/>
                    <a:p>
                      <a:pPr marL="0" marR="0" indent="0">
                        <a:lnSpc>
                          <a:spcPct val="90000"/>
                        </a:lnSpc>
                        <a:spcBef>
                          <a:spcPts val="0"/>
                        </a:spcBef>
                        <a:spcAft>
                          <a:spcPts val="0"/>
                        </a:spcAft>
                      </a:pPr>
                      <a:r>
                        <a:rPr lang="en-US" sz="1200" b="1" dirty="0">
                          <a:solidFill>
                            <a:schemeClr val="bg1"/>
                          </a:solidFill>
                          <a:effectLst/>
                          <a:latin typeface="+mn-lt"/>
                        </a:rPr>
                        <a:t>Parameter, n (%)</a:t>
                      </a:r>
                      <a:endParaRPr lang="en-US" sz="1200" b="1" dirty="0">
                        <a:solidFill>
                          <a:schemeClr val="bg1"/>
                        </a:solidFill>
                        <a:effectLst/>
                        <a:latin typeface="+mn-lt"/>
                        <a:ea typeface="Calibri"/>
                        <a:cs typeface="Times New Roman"/>
                      </a:endParaRPr>
                    </a:p>
                  </a:txBody>
                  <a:tcPr marL="36000"/>
                </a:tc>
                <a:tc>
                  <a:txBody>
                    <a:bodyPr/>
                    <a:lstStyle/>
                    <a:p>
                      <a:pPr>
                        <a:lnSpc>
                          <a:spcPct val="90000"/>
                        </a:lnSpc>
                      </a:pPr>
                      <a:endParaRPr lang="en-GB" sz="1200" b="1" dirty="0">
                        <a:solidFill>
                          <a:schemeClr val="bg1"/>
                        </a:solidFill>
                        <a:latin typeface="+mn-lt"/>
                      </a:endParaRPr>
                    </a:p>
                  </a:txBody>
                  <a:tcPr/>
                </a:tc>
                <a:tc>
                  <a:txBody>
                    <a:bodyPr/>
                    <a:lstStyle/>
                    <a:p>
                      <a:pPr algn="ctr">
                        <a:lnSpc>
                          <a:spcPct val="90000"/>
                        </a:lnSpc>
                      </a:pPr>
                      <a:r>
                        <a:rPr lang="en-US" sz="1200" b="1" dirty="0">
                          <a:solidFill>
                            <a:schemeClr val="bg1"/>
                          </a:solidFill>
                          <a:latin typeface="+mn-lt"/>
                        </a:rPr>
                        <a:t>PBO</a:t>
                      </a:r>
                    </a:p>
                    <a:p>
                      <a:pPr algn="ctr">
                        <a:lnSpc>
                          <a:spcPct val="90000"/>
                        </a:lnSpc>
                      </a:pPr>
                      <a:r>
                        <a:rPr lang="en-US" sz="1200" dirty="0">
                          <a:solidFill>
                            <a:schemeClr val="bg1"/>
                          </a:solidFill>
                          <a:latin typeface="+mn-lt"/>
                        </a:rPr>
                        <a:t>(</a:t>
                      </a:r>
                      <a:r>
                        <a:rPr lang="en-US" sz="1200" b="1" dirty="0">
                          <a:solidFill>
                            <a:schemeClr val="bg1"/>
                          </a:solidFill>
                          <a:latin typeface="+mn-lt"/>
                        </a:rPr>
                        <a:t>n=650</a:t>
                      </a:r>
                    </a:p>
                  </a:txBody>
                  <a:tcPr marT="34290" marB="34290"/>
                </a:tc>
                <a:tc>
                  <a:txBody>
                    <a:bodyPr/>
                    <a:lstStyle/>
                    <a:p>
                      <a:pPr algn="ctr">
                        <a:lnSpc>
                          <a:spcPct val="90000"/>
                        </a:lnSpc>
                      </a:pPr>
                      <a:r>
                        <a:rPr lang="en-US" sz="1200" b="1" dirty="0">
                          <a:solidFill>
                            <a:schemeClr val="bg1"/>
                          </a:solidFill>
                          <a:latin typeface="+mn-lt"/>
                        </a:rPr>
                        <a:t>UPAD 15 mg</a:t>
                      </a:r>
                      <a:br>
                        <a:rPr lang="en-US" sz="1200" b="1" dirty="0">
                          <a:solidFill>
                            <a:schemeClr val="bg1"/>
                          </a:solidFill>
                          <a:latin typeface="+mn-lt"/>
                        </a:rPr>
                      </a:br>
                      <a:r>
                        <a:rPr lang="en-US" sz="1200" dirty="0">
                          <a:solidFill>
                            <a:schemeClr val="bg1"/>
                          </a:solidFill>
                          <a:latin typeface="+mn-lt"/>
                        </a:rPr>
                        <a:t>(</a:t>
                      </a:r>
                      <a:r>
                        <a:rPr lang="en-US" sz="1200" b="1" dirty="0">
                          <a:solidFill>
                            <a:schemeClr val="bg1"/>
                          </a:solidFill>
                          <a:latin typeface="+mn-lt"/>
                        </a:rPr>
                        <a:t>n=650</a:t>
                      </a:r>
                      <a:r>
                        <a:rPr lang="en-US" sz="1200" dirty="0">
                          <a:solidFill>
                            <a:schemeClr val="bg1"/>
                          </a:solidFill>
                          <a:latin typeface="+mn-lt"/>
                        </a:rPr>
                        <a:t>)</a:t>
                      </a:r>
                      <a:endParaRPr lang="en-US" sz="1200" b="1" baseline="30000" dirty="0">
                        <a:solidFill>
                          <a:schemeClr val="bg1"/>
                        </a:solidFill>
                        <a:latin typeface="+mn-lt"/>
                      </a:endParaRPr>
                    </a:p>
                  </a:txBody>
                  <a:tcPr marT="34290" marB="34290"/>
                </a:tc>
                <a:tc>
                  <a:txBody>
                    <a:bodyPr/>
                    <a:lstStyle/>
                    <a:p>
                      <a:pPr algn="ctr">
                        <a:lnSpc>
                          <a:spcPct val="90000"/>
                        </a:lnSpc>
                      </a:pPr>
                      <a:r>
                        <a:rPr lang="en-US" sz="1200" b="1" dirty="0">
                          <a:solidFill>
                            <a:schemeClr val="bg1"/>
                          </a:solidFill>
                          <a:latin typeface="+mn-lt"/>
                        </a:rPr>
                        <a:t>ADA 40 mg</a:t>
                      </a:r>
                    </a:p>
                    <a:p>
                      <a:pPr algn="ctr">
                        <a:lnSpc>
                          <a:spcPct val="90000"/>
                        </a:lnSpc>
                      </a:pPr>
                      <a:r>
                        <a:rPr lang="en-US" sz="1200" dirty="0">
                          <a:solidFill>
                            <a:schemeClr val="bg1"/>
                          </a:solidFill>
                          <a:latin typeface="+mn-lt"/>
                        </a:rPr>
                        <a:t>(</a:t>
                      </a:r>
                      <a:r>
                        <a:rPr lang="en-US" sz="1200" b="1" dirty="0">
                          <a:solidFill>
                            <a:schemeClr val="bg1"/>
                          </a:solidFill>
                          <a:latin typeface="+mn-lt"/>
                        </a:rPr>
                        <a:t>n=325</a:t>
                      </a:r>
                      <a:r>
                        <a:rPr lang="en-US" sz="1200" dirty="0">
                          <a:solidFill>
                            <a:schemeClr val="bg1"/>
                          </a:solidFill>
                          <a:latin typeface="+mn-lt"/>
                        </a:rPr>
                        <a:t>)</a:t>
                      </a:r>
                      <a:endParaRPr lang="en-US" sz="1200" b="1" dirty="0">
                        <a:solidFill>
                          <a:schemeClr val="bg1"/>
                        </a:solidFill>
                        <a:latin typeface="+mn-lt"/>
                      </a:endParaRPr>
                    </a:p>
                  </a:txBody>
                  <a:tcPr marT="34290" marB="34290"/>
                </a:tc>
                <a:extLst>
                  <a:ext uri="{0D108BD9-81ED-4DB2-BD59-A6C34878D82A}">
                    <a16:rowId xmlns:a16="http://schemas.microsoft.com/office/drawing/2014/main" val="3784595633"/>
                  </a:ext>
                </a:extLst>
              </a:tr>
              <a:tr h="220356">
                <a:tc>
                  <a:txBody>
                    <a:bodyPr/>
                    <a:lstStyle/>
                    <a:p>
                      <a:pPr marL="0" marR="0" lvl="0" indent="0" algn="l" defTabSz="685800" rtl="0" eaLnBrk="1" fontAlgn="auto" latinLnBrk="0" hangingPunct="1">
                        <a:lnSpc>
                          <a:spcPct val="90000"/>
                        </a:lnSpc>
                        <a:spcBef>
                          <a:spcPts val="100"/>
                        </a:spcBef>
                        <a:spcAft>
                          <a:spcPts val="100"/>
                        </a:spcAft>
                        <a:buClrTx/>
                        <a:buSzTx/>
                        <a:buFontTx/>
                        <a:buNone/>
                        <a:tabLst/>
                        <a:defRPr/>
                      </a:pPr>
                      <a:r>
                        <a:rPr lang="en-US" sz="1200" b="0" kern="1200" dirty="0">
                          <a:solidFill>
                            <a:schemeClr val="tx1"/>
                          </a:solidFill>
                          <a:effectLst/>
                          <a:latin typeface="+mn-lt"/>
                          <a:ea typeface="+mn-ea"/>
                          <a:cs typeface="+mn-cs"/>
                        </a:rPr>
                        <a:t>Hb</a:t>
                      </a:r>
                      <a:r>
                        <a:rPr lang="en-US" sz="1200" b="0" kern="1200" baseline="300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(g/L)</a:t>
                      </a:r>
                    </a:p>
                  </a:txBody>
                  <a:tcPr marL="12700" marR="12700" marT="0" marB="0"/>
                </a:tc>
                <a:tc>
                  <a:txBody>
                    <a:bodyPr/>
                    <a:lstStyle/>
                    <a:p>
                      <a:pPr marL="0" marR="0" indent="85725">
                        <a:lnSpc>
                          <a:spcPct val="90000"/>
                        </a:lnSpc>
                        <a:spcBef>
                          <a:spcPts val="1200"/>
                        </a:spcBef>
                        <a:spcAft>
                          <a:spcPts val="0"/>
                        </a:spcAft>
                      </a:pPr>
                      <a:r>
                        <a:rPr lang="en-US" sz="1200" b="0" dirty="0">
                          <a:solidFill>
                            <a:schemeClr val="tx1"/>
                          </a:solidFill>
                          <a:effectLst/>
                          <a:latin typeface="+mn-lt"/>
                          <a:ea typeface="Calibri"/>
                          <a:cs typeface="Times New Roman"/>
                        </a:rPr>
                        <a:t>Grade 3 (70</a:t>
                      </a:r>
                      <a:r>
                        <a:rPr lang="en-US" sz="1200" b="0" dirty="0">
                          <a:solidFill>
                            <a:schemeClr val="tx1"/>
                          </a:solidFill>
                          <a:effectLst/>
                          <a:latin typeface="+mn-lt"/>
                          <a:ea typeface="Calibri"/>
                          <a:cs typeface="Arial" panose="020B0604020202020204" pitchFamily="34" charset="0"/>
                        </a:rPr>
                        <a:t>–</a:t>
                      </a:r>
                      <a:r>
                        <a:rPr lang="en-US" sz="1200" b="0" dirty="0">
                          <a:solidFill>
                            <a:schemeClr val="tx1"/>
                          </a:solidFill>
                          <a:effectLst/>
                          <a:latin typeface="+mn-lt"/>
                          <a:ea typeface="Calibri"/>
                          <a:cs typeface="Times New Roman"/>
                        </a:rPr>
                        <a:t>&lt;80 or ↓ 21</a:t>
                      </a:r>
                      <a:r>
                        <a:rPr lang="en-US" sz="1200" b="0" dirty="0">
                          <a:solidFill>
                            <a:schemeClr val="tx1"/>
                          </a:solidFill>
                          <a:effectLst/>
                          <a:latin typeface="+mn-lt"/>
                          <a:ea typeface="Calibri"/>
                          <a:cs typeface="Arial" panose="020B0604020202020204" pitchFamily="34" charset="0"/>
                        </a:rPr>
                        <a:t>–</a:t>
                      </a:r>
                      <a:r>
                        <a:rPr lang="en-US" sz="1200" b="0" dirty="0">
                          <a:solidFill>
                            <a:schemeClr val="tx1"/>
                          </a:solidFill>
                          <a:effectLst/>
                          <a:latin typeface="+mn-lt"/>
                          <a:ea typeface="Calibri"/>
                          <a:cs typeface="Times New Roman"/>
                        </a:rPr>
                        <a:t>&lt;30)</a:t>
                      </a:r>
                    </a:p>
                    <a:p>
                      <a:pPr marL="0" marR="0" indent="85725">
                        <a:lnSpc>
                          <a:spcPct val="90000"/>
                        </a:lnSpc>
                        <a:spcBef>
                          <a:spcPts val="0"/>
                        </a:spcBef>
                        <a:spcAft>
                          <a:spcPts val="0"/>
                        </a:spcAft>
                      </a:pPr>
                      <a:r>
                        <a:rPr lang="en-US" sz="1200" b="0" dirty="0">
                          <a:solidFill>
                            <a:schemeClr val="tx1"/>
                          </a:solidFill>
                          <a:effectLst/>
                          <a:latin typeface="+mn-lt"/>
                          <a:ea typeface="Calibri"/>
                          <a:cs typeface="Times New Roman"/>
                        </a:rPr>
                        <a:t>Grade 4 (&lt;70 or ↓ ≥30)</a:t>
                      </a:r>
                    </a:p>
                  </a:txBody>
                  <a:tcPr marL="12700" marR="12700" marT="0" marB="0" anchor="ctr"/>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19</a:t>
                      </a:r>
                      <a:r>
                        <a:rPr lang="en-US" sz="1200" b="0" baseline="0" dirty="0">
                          <a:solidFill>
                            <a:schemeClr val="tx1"/>
                          </a:solidFill>
                          <a:effectLst/>
                          <a:latin typeface="+mn-lt"/>
                          <a:ea typeface="MS Mincho"/>
                        </a:rPr>
                        <a:t> (2.9)</a:t>
                      </a:r>
                    </a:p>
                    <a:p>
                      <a:pPr marL="0" marR="0" algn="ctr">
                        <a:lnSpc>
                          <a:spcPct val="115000"/>
                        </a:lnSpc>
                        <a:spcBef>
                          <a:spcPts val="0"/>
                        </a:spcBef>
                        <a:spcAft>
                          <a:spcPts val="0"/>
                        </a:spcAft>
                      </a:pPr>
                      <a:r>
                        <a:rPr lang="en-US" sz="1200" b="0" baseline="0" dirty="0">
                          <a:solidFill>
                            <a:schemeClr val="tx1"/>
                          </a:solidFill>
                          <a:effectLst/>
                          <a:latin typeface="+mn-lt"/>
                          <a:ea typeface="MS Mincho"/>
                        </a:rPr>
                        <a:t>6 (0.9)</a:t>
                      </a:r>
                      <a:endParaRPr lang="en-US" sz="1200" b="0" dirty="0">
                        <a:solidFill>
                          <a:schemeClr val="tx1"/>
                        </a:solidFill>
                        <a:effectLst/>
                        <a:latin typeface="+mn-lt"/>
                        <a:ea typeface="MS Mincho"/>
                      </a:endParaRP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24 (3.7)</a:t>
                      </a:r>
                    </a:p>
                    <a:p>
                      <a:pPr marL="0" marR="0" algn="ctr">
                        <a:lnSpc>
                          <a:spcPct val="115000"/>
                        </a:lnSpc>
                        <a:spcBef>
                          <a:spcPts val="0"/>
                        </a:spcBef>
                        <a:spcAft>
                          <a:spcPts val="0"/>
                        </a:spcAft>
                      </a:pPr>
                      <a:r>
                        <a:rPr lang="en-US" sz="1200" b="0" dirty="0">
                          <a:solidFill>
                            <a:schemeClr val="tx1"/>
                          </a:solidFill>
                          <a:effectLst/>
                          <a:latin typeface="+mn-lt"/>
                          <a:ea typeface="MS Mincho"/>
                        </a:rPr>
                        <a:t>5</a:t>
                      </a:r>
                      <a:r>
                        <a:rPr lang="en-US" sz="1200" b="0" baseline="0" dirty="0">
                          <a:solidFill>
                            <a:schemeClr val="tx1"/>
                          </a:solidFill>
                          <a:effectLst/>
                          <a:latin typeface="+mn-lt"/>
                          <a:ea typeface="MS Mincho"/>
                        </a:rPr>
                        <a:t> (0.8)</a:t>
                      </a:r>
                      <a:endParaRPr lang="en-US" sz="1200" b="0" dirty="0">
                        <a:solidFill>
                          <a:schemeClr val="tx1"/>
                        </a:solidFill>
                        <a:effectLst/>
                        <a:latin typeface="+mn-lt"/>
                        <a:ea typeface="MS Mincho"/>
                      </a:endParaRP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6 (1.8)</a:t>
                      </a:r>
                    </a:p>
                    <a:p>
                      <a:pPr marL="0" marR="0" algn="ctr">
                        <a:lnSpc>
                          <a:spcPct val="115000"/>
                        </a:lnSpc>
                        <a:spcBef>
                          <a:spcPts val="0"/>
                        </a:spcBef>
                        <a:spcAft>
                          <a:spcPts val="0"/>
                        </a:spcAft>
                      </a:pPr>
                      <a:r>
                        <a:rPr lang="en-US" sz="1200" b="0" dirty="0">
                          <a:solidFill>
                            <a:schemeClr val="tx1"/>
                          </a:solidFill>
                          <a:effectLst/>
                          <a:latin typeface="+mn-lt"/>
                          <a:ea typeface="MS Mincho"/>
                        </a:rPr>
                        <a:t>2 (0.6)</a:t>
                      </a:r>
                    </a:p>
                  </a:txBody>
                  <a:tcPr marL="73025" marR="73025" marT="27305" marB="0"/>
                </a:tc>
                <a:extLst>
                  <a:ext uri="{0D108BD9-81ED-4DB2-BD59-A6C34878D82A}">
                    <a16:rowId xmlns:a16="http://schemas.microsoft.com/office/drawing/2014/main" val="3262658403"/>
                  </a:ext>
                </a:extLst>
              </a:tr>
              <a:tr h="196478">
                <a:tc>
                  <a:txBody>
                    <a:bodyPr/>
                    <a:lstStyle/>
                    <a:p>
                      <a:pPr marL="0" marR="0" lvl="0" indent="0" algn="l" defTabSz="685800" rtl="0" eaLnBrk="1" fontAlgn="auto" latinLnBrk="0" hangingPunct="1">
                        <a:lnSpc>
                          <a:spcPct val="90000"/>
                        </a:lnSpc>
                        <a:spcBef>
                          <a:spcPts val="100"/>
                        </a:spcBef>
                        <a:spcAft>
                          <a:spcPts val="100"/>
                        </a:spcAft>
                        <a:buClrTx/>
                        <a:buSzTx/>
                        <a:buFontTx/>
                        <a:buNone/>
                        <a:tabLst/>
                        <a:defRPr/>
                      </a:pPr>
                      <a:r>
                        <a:rPr lang="en-US" sz="1200" b="0" dirty="0">
                          <a:solidFill>
                            <a:schemeClr val="tx1"/>
                          </a:solidFill>
                          <a:effectLst/>
                          <a:latin typeface="+mn-lt"/>
                        </a:rPr>
                        <a:t>Lymphocytes </a:t>
                      </a:r>
                      <a:r>
                        <a:rPr lang="en-US" sz="1200" b="0" baseline="30000" dirty="0">
                          <a:solidFill>
                            <a:schemeClr val="tx1"/>
                          </a:solidFill>
                          <a:effectLst/>
                          <a:latin typeface="+mn-lt"/>
                        </a:rPr>
                        <a:t>  </a:t>
                      </a:r>
                      <a:r>
                        <a:rPr lang="en-US" sz="1200" b="0" dirty="0">
                          <a:solidFill>
                            <a:schemeClr val="tx1"/>
                          </a:solidFill>
                          <a:effectLst/>
                          <a:latin typeface="+mn-lt"/>
                        </a:rPr>
                        <a:t>(×10</a:t>
                      </a:r>
                      <a:r>
                        <a:rPr lang="en-US" sz="1200" b="0" baseline="30000" dirty="0">
                          <a:solidFill>
                            <a:schemeClr val="tx1"/>
                          </a:solidFill>
                          <a:effectLst/>
                          <a:latin typeface="+mn-lt"/>
                        </a:rPr>
                        <a:t>9</a:t>
                      </a:r>
                      <a:r>
                        <a:rPr lang="en-US" sz="1200" b="0" dirty="0">
                          <a:solidFill>
                            <a:schemeClr val="tx1"/>
                          </a:solidFill>
                          <a:effectLst/>
                          <a:latin typeface="+mn-lt"/>
                        </a:rPr>
                        <a:t>/L)</a:t>
                      </a:r>
                    </a:p>
                  </a:txBody>
                  <a:tcPr marL="12700" marR="12700" marT="0" marB="0"/>
                </a:tc>
                <a:tc>
                  <a:txBody>
                    <a:bodyPr/>
                    <a:lstStyle/>
                    <a:p>
                      <a:pPr marL="0" marR="0">
                        <a:lnSpc>
                          <a:spcPct val="90000"/>
                        </a:lnSpc>
                        <a:spcBef>
                          <a:spcPts val="0"/>
                        </a:spcBef>
                        <a:spcAft>
                          <a:spcPts val="0"/>
                        </a:spcAft>
                      </a:pPr>
                      <a:r>
                        <a:rPr lang="en-US" sz="1200" b="0" dirty="0">
                          <a:solidFill>
                            <a:schemeClr val="tx1"/>
                          </a:solidFill>
                          <a:effectLst/>
                          <a:latin typeface="+mn-lt"/>
                        </a:rPr>
                        <a:t>Grade 3 (0.5</a:t>
                      </a:r>
                      <a:r>
                        <a:rPr lang="en-US" sz="1200" b="0" dirty="0">
                          <a:solidFill>
                            <a:schemeClr val="tx1"/>
                          </a:solidFill>
                          <a:effectLst/>
                          <a:latin typeface="+mn-lt"/>
                          <a:ea typeface="Calibri"/>
                          <a:cs typeface="Arial" panose="020B0604020202020204" pitchFamily="34" charset="0"/>
                        </a:rPr>
                        <a:t>–</a:t>
                      </a:r>
                      <a:r>
                        <a:rPr lang="en-US" sz="1200" b="0" dirty="0">
                          <a:solidFill>
                            <a:schemeClr val="tx1"/>
                          </a:solidFill>
                          <a:effectLst/>
                          <a:latin typeface="+mn-lt"/>
                        </a:rPr>
                        <a:t>&lt;1.0)</a:t>
                      </a:r>
                    </a:p>
                    <a:p>
                      <a:pPr marL="0" marR="0">
                        <a:lnSpc>
                          <a:spcPct val="90000"/>
                        </a:lnSpc>
                        <a:spcBef>
                          <a:spcPts val="0"/>
                        </a:spcBef>
                        <a:spcAft>
                          <a:spcPts val="0"/>
                        </a:spcAft>
                      </a:pPr>
                      <a:r>
                        <a:rPr lang="en-US" sz="1200" b="0" dirty="0">
                          <a:solidFill>
                            <a:schemeClr val="tx1"/>
                          </a:solidFill>
                          <a:effectLst/>
                          <a:latin typeface="+mn-lt"/>
                        </a:rPr>
                        <a:t>Grade 4 (&lt;0.5)</a:t>
                      </a:r>
                      <a:endParaRPr lang="en-US" sz="1200" b="0" dirty="0">
                        <a:solidFill>
                          <a:schemeClr val="tx1"/>
                        </a:solidFill>
                        <a:effectLst/>
                        <a:latin typeface="+mn-lt"/>
                        <a:ea typeface="Calibri"/>
                        <a:cs typeface="Times New Roman"/>
                      </a:endParaRPr>
                    </a:p>
                  </a:txBody>
                  <a:tcPr marL="73025" marR="73025" marT="27305" marB="0" anchor="ctr"/>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95 (14.6)</a:t>
                      </a:r>
                    </a:p>
                    <a:p>
                      <a:pPr marL="0" marR="0" algn="ctr">
                        <a:lnSpc>
                          <a:spcPct val="115000"/>
                        </a:lnSpc>
                        <a:spcBef>
                          <a:spcPts val="0"/>
                        </a:spcBef>
                        <a:spcAft>
                          <a:spcPts val="0"/>
                        </a:spcAft>
                      </a:pPr>
                      <a:r>
                        <a:rPr lang="en-US" sz="1200" b="0" dirty="0">
                          <a:solidFill>
                            <a:schemeClr val="tx1"/>
                          </a:solidFill>
                          <a:effectLst/>
                          <a:latin typeface="+mn-lt"/>
                          <a:ea typeface="MS Mincho"/>
                        </a:rPr>
                        <a:t>6 (0.9)</a:t>
                      </a: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116 (17.8)</a:t>
                      </a:r>
                    </a:p>
                    <a:p>
                      <a:pPr marL="0" marR="0" algn="ctr">
                        <a:lnSpc>
                          <a:spcPct val="115000"/>
                        </a:lnSpc>
                        <a:spcBef>
                          <a:spcPts val="0"/>
                        </a:spcBef>
                        <a:spcAft>
                          <a:spcPts val="0"/>
                        </a:spcAft>
                      </a:pPr>
                      <a:r>
                        <a:rPr lang="en-US" sz="1200" b="0" dirty="0">
                          <a:solidFill>
                            <a:schemeClr val="tx1"/>
                          </a:solidFill>
                          <a:effectLst/>
                          <a:latin typeface="+mn-lt"/>
                          <a:ea typeface="MS Mincho"/>
                        </a:rPr>
                        <a:t>8 (1.2)</a:t>
                      </a: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18 (5.5)</a:t>
                      </a:r>
                    </a:p>
                    <a:p>
                      <a:pPr marL="0" marR="0" algn="ctr">
                        <a:lnSpc>
                          <a:spcPct val="115000"/>
                        </a:lnSpc>
                        <a:spcBef>
                          <a:spcPts val="0"/>
                        </a:spcBef>
                        <a:spcAft>
                          <a:spcPts val="0"/>
                        </a:spcAft>
                      </a:pPr>
                      <a:r>
                        <a:rPr lang="en-US" sz="1200" b="0" dirty="0">
                          <a:solidFill>
                            <a:schemeClr val="tx1"/>
                          </a:solidFill>
                          <a:effectLst/>
                          <a:latin typeface="+mn-lt"/>
                          <a:ea typeface="MS Mincho"/>
                        </a:rPr>
                        <a:t>0</a:t>
                      </a:r>
                    </a:p>
                  </a:txBody>
                  <a:tcPr marL="73025" marR="73025" marT="27305" marB="0"/>
                </a:tc>
                <a:extLst>
                  <a:ext uri="{0D108BD9-81ED-4DB2-BD59-A6C34878D82A}">
                    <a16:rowId xmlns:a16="http://schemas.microsoft.com/office/drawing/2014/main" val="943688682"/>
                  </a:ext>
                </a:extLst>
              </a:tr>
              <a:tr h="0">
                <a:tc>
                  <a:txBody>
                    <a:bodyPr/>
                    <a:lstStyle/>
                    <a:p>
                      <a:pPr marL="0" marR="0" lvl="0" indent="0" algn="l" defTabSz="685800" rtl="0" eaLnBrk="1" fontAlgn="auto" latinLnBrk="0" hangingPunct="1">
                        <a:lnSpc>
                          <a:spcPct val="90000"/>
                        </a:lnSpc>
                        <a:spcBef>
                          <a:spcPts val="100"/>
                        </a:spcBef>
                        <a:spcAft>
                          <a:spcPts val="100"/>
                        </a:spcAft>
                        <a:buClrTx/>
                        <a:buSzTx/>
                        <a:buFontTx/>
                        <a:buNone/>
                        <a:tabLst/>
                        <a:defRPr/>
                      </a:pPr>
                      <a:r>
                        <a:rPr lang="en-US" sz="1200" b="0" dirty="0">
                          <a:solidFill>
                            <a:schemeClr val="tx1"/>
                          </a:solidFill>
                          <a:effectLst/>
                          <a:latin typeface="+mn-lt"/>
                        </a:rPr>
                        <a:t>Neutrophils</a:t>
                      </a:r>
                      <a:r>
                        <a:rPr lang="en-US" sz="1200" b="0" baseline="30000" dirty="0">
                          <a:solidFill>
                            <a:schemeClr val="tx1"/>
                          </a:solidFill>
                          <a:effectLst/>
                          <a:latin typeface="+mn-lt"/>
                        </a:rPr>
                        <a:t>  </a:t>
                      </a:r>
                      <a:r>
                        <a:rPr lang="en-US" sz="1200" b="0" dirty="0">
                          <a:solidFill>
                            <a:schemeClr val="tx1"/>
                          </a:solidFill>
                          <a:effectLst/>
                          <a:latin typeface="+mn-lt"/>
                        </a:rPr>
                        <a:t>(×10</a:t>
                      </a:r>
                      <a:r>
                        <a:rPr lang="en-US" sz="1200" b="0" baseline="30000" dirty="0">
                          <a:solidFill>
                            <a:schemeClr val="tx1"/>
                          </a:solidFill>
                          <a:effectLst/>
                          <a:latin typeface="+mn-lt"/>
                        </a:rPr>
                        <a:t>9</a:t>
                      </a:r>
                      <a:r>
                        <a:rPr lang="en-US" sz="1200" b="0" dirty="0">
                          <a:solidFill>
                            <a:schemeClr val="tx1"/>
                          </a:solidFill>
                          <a:effectLst/>
                          <a:latin typeface="+mn-lt"/>
                        </a:rPr>
                        <a:t>/L)</a:t>
                      </a:r>
                      <a:endParaRPr lang="en-US" sz="1200" b="0" dirty="0">
                        <a:solidFill>
                          <a:schemeClr val="tx1"/>
                        </a:solidFill>
                        <a:effectLst/>
                        <a:latin typeface="+mn-lt"/>
                        <a:ea typeface="Calibri"/>
                        <a:cs typeface="Times New Roman"/>
                      </a:endParaRPr>
                    </a:p>
                  </a:txBody>
                  <a:tcPr marL="12700" marR="12700" marT="0" marB="0" anchor="ctr"/>
                </a:tc>
                <a:tc>
                  <a:txBody>
                    <a:bodyPr/>
                    <a:lstStyle/>
                    <a:p>
                      <a:pPr marL="0" marR="0">
                        <a:lnSpc>
                          <a:spcPct val="90000"/>
                        </a:lnSpc>
                        <a:spcBef>
                          <a:spcPts val="0"/>
                        </a:spcBef>
                        <a:spcAft>
                          <a:spcPts val="0"/>
                        </a:spcAft>
                      </a:pPr>
                      <a:r>
                        <a:rPr lang="en-US" sz="1200" b="0" dirty="0">
                          <a:solidFill>
                            <a:schemeClr val="tx1"/>
                          </a:solidFill>
                          <a:effectLst/>
                          <a:latin typeface="+mn-lt"/>
                        </a:rPr>
                        <a:t>Grade 3 (0.5</a:t>
                      </a:r>
                      <a:r>
                        <a:rPr lang="en-US" sz="1200" b="0" dirty="0">
                          <a:solidFill>
                            <a:schemeClr val="tx1"/>
                          </a:solidFill>
                          <a:effectLst/>
                          <a:latin typeface="+mn-lt"/>
                          <a:ea typeface="Calibri"/>
                          <a:cs typeface="Arial" panose="020B0604020202020204" pitchFamily="34" charset="0"/>
                        </a:rPr>
                        <a:t>–</a:t>
                      </a:r>
                      <a:r>
                        <a:rPr lang="en-US" sz="1200" b="0" dirty="0">
                          <a:solidFill>
                            <a:schemeClr val="tx1"/>
                          </a:solidFill>
                          <a:effectLst/>
                          <a:latin typeface="+mn-lt"/>
                        </a:rPr>
                        <a:t>&lt;1.0)</a:t>
                      </a:r>
                    </a:p>
                    <a:p>
                      <a:pPr marL="0" marR="0">
                        <a:lnSpc>
                          <a:spcPct val="90000"/>
                        </a:lnSpc>
                        <a:spcBef>
                          <a:spcPts val="0"/>
                        </a:spcBef>
                        <a:spcAft>
                          <a:spcPts val="0"/>
                        </a:spcAft>
                      </a:pPr>
                      <a:r>
                        <a:rPr lang="en-US" sz="1200" b="0" dirty="0">
                          <a:solidFill>
                            <a:schemeClr val="tx1"/>
                          </a:solidFill>
                          <a:effectLst/>
                          <a:latin typeface="+mn-lt"/>
                        </a:rPr>
                        <a:t>Grade 4 (&lt;0.5)</a:t>
                      </a:r>
                      <a:endParaRPr lang="en-US" sz="1200" b="0" dirty="0">
                        <a:solidFill>
                          <a:schemeClr val="tx1"/>
                        </a:solidFill>
                        <a:effectLst/>
                        <a:latin typeface="+mn-lt"/>
                        <a:ea typeface="Calibri"/>
                        <a:cs typeface="Times New Roman"/>
                      </a:endParaRPr>
                    </a:p>
                  </a:txBody>
                  <a:tcPr marL="73025" marR="73025" marT="27305" marB="0" anchor="ctr"/>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1 (0.2)</a:t>
                      </a:r>
                    </a:p>
                    <a:p>
                      <a:pPr marL="0" marR="0" algn="ctr">
                        <a:lnSpc>
                          <a:spcPct val="115000"/>
                        </a:lnSpc>
                        <a:spcBef>
                          <a:spcPts val="0"/>
                        </a:spcBef>
                        <a:spcAft>
                          <a:spcPts val="0"/>
                        </a:spcAft>
                      </a:pPr>
                      <a:r>
                        <a:rPr lang="en-US" sz="1200" b="0" dirty="0">
                          <a:solidFill>
                            <a:schemeClr val="tx1"/>
                          </a:solidFill>
                          <a:effectLst/>
                          <a:latin typeface="+mn-lt"/>
                          <a:ea typeface="MS Mincho"/>
                        </a:rPr>
                        <a:t>0</a:t>
                      </a: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4 (0.6)</a:t>
                      </a:r>
                    </a:p>
                    <a:p>
                      <a:pPr marL="0" marR="0" algn="ctr">
                        <a:lnSpc>
                          <a:spcPct val="115000"/>
                        </a:lnSpc>
                        <a:spcBef>
                          <a:spcPts val="0"/>
                        </a:spcBef>
                        <a:spcAft>
                          <a:spcPts val="0"/>
                        </a:spcAft>
                      </a:pPr>
                      <a:r>
                        <a:rPr lang="en-US" sz="1200" b="0" dirty="0">
                          <a:solidFill>
                            <a:schemeClr val="tx1"/>
                          </a:solidFill>
                          <a:effectLst/>
                          <a:latin typeface="+mn-lt"/>
                          <a:ea typeface="MS Mincho"/>
                        </a:rPr>
                        <a:t>3 (0.5)</a:t>
                      </a:r>
                    </a:p>
                  </a:txBody>
                  <a:tcPr marL="73025" marR="73025" marT="27305" marB="0"/>
                </a:tc>
                <a:tc>
                  <a:txBody>
                    <a:bodyPr/>
                    <a:lstStyle/>
                    <a:p>
                      <a:pPr marL="0" marR="0" algn="ctr">
                        <a:lnSpc>
                          <a:spcPct val="115000"/>
                        </a:lnSpc>
                        <a:spcBef>
                          <a:spcPts val="0"/>
                        </a:spcBef>
                        <a:spcAft>
                          <a:spcPts val="0"/>
                        </a:spcAft>
                      </a:pPr>
                      <a:r>
                        <a:rPr lang="en-US" sz="1200" b="0" dirty="0">
                          <a:solidFill>
                            <a:schemeClr val="tx1"/>
                          </a:solidFill>
                          <a:effectLst/>
                          <a:latin typeface="+mn-lt"/>
                          <a:ea typeface="MS Mincho"/>
                        </a:rPr>
                        <a:t>1 (0.3)</a:t>
                      </a:r>
                    </a:p>
                    <a:p>
                      <a:pPr marL="0" marR="0" algn="ctr">
                        <a:lnSpc>
                          <a:spcPct val="115000"/>
                        </a:lnSpc>
                        <a:spcBef>
                          <a:spcPts val="0"/>
                        </a:spcBef>
                        <a:spcAft>
                          <a:spcPts val="0"/>
                        </a:spcAft>
                      </a:pPr>
                      <a:r>
                        <a:rPr lang="en-US" sz="1200" b="0" dirty="0">
                          <a:solidFill>
                            <a:schemeClr val="tx1"/>
                          </a:solidFill>
                          <a:effectLst/>
                          <a:latin typeface="+mn-lt"/>
                          <a:ea typeface="MS Mincho"/>
                        </a:rPr>
                        <a:t>0</a:t>
                      </a:r>
                    </a:p>
                  </a:txBody>
                  <a:tcPr marL="73025" marR="73025" marT="27305" marB="0"/>
                </a:tc>
                <a:extLst>
                  <a:ext uri="{0D108BD9-81ED-4DB2-BD59-A6C34878D82A}">
                    <a16:rowId xmlns:a16="http://schemas.microsoft.com/office/drawing/2014/main" val="1493285798"/>
                  </a:ext>
                </a:extLst>
              </a:tr>
            </a:tbl>
          </a:graphicData>
        </a:graphic>
      </p:graphicFrame>
      <p:sp>
        <p:nvSpPr>
          <p:cNvPr id="2" name="Rectangle 1">
            <a:extLst>
              <a:ext uri="{FF2B5EF4-FFF2-40B4-BE49-F238E27FC236}">
                <a16:creationId xmlns:a16="http://schemas.microsoft.com/office/drawing/2014/main" id="{34A41E9F-5178-4488-920F-B38E612264F4}"/>
              </a:ext>
            </a:extLst>
          </p:cNvPr>
          <p:cNvSpPr/>
          <p:nvPr/>
        </p:nvSpPr>
        <p:spPr>
          <a:xfrm>
            <a:off x="369785" y="4793688"/>
            <a:ext cx="4934381" cy="659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5" name="Freeform: Shape 244">
            <a:extLst>
              <a:ext uri="{FF2B5EF4-FFF2-40B4-BE49-F238E27FC236}">
                <a16:creationId xmlns:a16="http://schemas.microsoft.com/office/drawing/2014/main" id="{10F077E3-B5BB-4352-B15A-55C0CA5C6CB8}"/>
              </a:ext>
            </a:extLst>
          </p:cNvPr>
          <p:cNvSpPr/>
          <p:nvPr/>
        </p:nvSpPr>
        <p:spPr>
          <a:xfrm rot="5400000">
            <a:off x="4659255" y="3055143"/>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Freeform: Shape 245">
            <a:extLst>
              <a:ext uri="{FF2B5EF4-FFF2-40B4-BE49-F238E27FC236}">
                <a16:creationId xmlns:a16="http://schemas.microsoft.com/office/drawing/2014/main" id="{8D871FE7-D52F-42D0-907F-4ACE81849C7D}"/>
              </a:ext>
            </a:extLst>
          </p:cNvPr>
          <p:cNvSpPr/>
          <p:nvPr/>
        </p:nvSpPr>
        <p:spPr>
          <a:xfrm rot="5400000">
            <a:off x="4885160" y="3049567"/>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A9C100DA-4C82-4F1B-B92A-E60DCB98F25A}"/>
              </a:ext>
            </a:extLst>
          </p:cNvPr>
          <p:cNvSpPr/>
          <p:nvPr/>
        </p:nvSpPr>
        <p:spPr>
          <a:xfrm rot="5400000">
            <a:off x="5110105" y="3051120"/>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9502AA4F-0247-40B2-8F8F-8CF7C8583218}"/>
              </a:ext>
            </a:extLst>
          </p:cNvPr>
          <p:cNvSpPr/>
          <p:nvPr/>
        </p:nvSpPr>
        <p:spPr>
          <a:xfrm rot="5400000">
            <a:off x="5569004" y="3049198"/>
            <a:ext cx="36000" cy="0"/>
          </a:xfrm>
          <a:custGeom>
            <a:avLst/>
            <a:gdLst>
              <a:gd name="connsiteX0" fmla="*/ 0 w 78105"/>
              <a:gd name="connsiteY0" fmla="*/ 0 h 0"/>
              <a:gd name="connsiteX1" fmla="*/ 78105 w 78105"/>
              <a:gd name="connsiteY1" fmla="*/ 0 h 0"/>
            </a:gdLst>
            <a:ahLst/>
            <a:cxnLst>
              <a:cxn ang="0">
                <a:pos x="connsiteX0" y="connsiteY0"/>
              </a:cxn>
              <a:cxn ang="0">
                <a:pos x="connsiteX1" y="connsiteY1"/>
              </a:cxn>
            </a:cxnLst>
            <a:rect l="l" t="t" r="r" b="b"/>
            <a:pathLst>
              <a:path w="78105">
                <a:moveTo>
                  <a:pt x="0" y="0"/>
                </a:moveTo>
                <a:lnTo>
                  <a:pt x="78105" y="0"/>
                </a:ln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0BDAFF96-C462-4421-B3A9-7B1ACF259FCA}"/>
              </a:ext>
            </a:extLst>
          </p:cNvPr>
          <p:cNvCxnSpPr>
            <a:cxnSpLocks/>
          </p:cNvCxnSpPr>
          <p:nvPr/>
        </p:nvCxnSpPr>
        <p:spPr>
          <a:xfrm>
            <a:off x="6024952" y="3028867"/>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C22BC4F6-F5B7-481D-AE42-862752A84066}"/>
              </a:ext>
            </a:extLst>
          </p:cNvPr>
          <p:cNvCxnSpPr>
            <a:cxnSpLocks/>
          </p:cNvCxnSpPr>
          <p:nvPr/>
        </p:nvCxnSpPr>
        <p:spPr>
          <a:xfrm>
            <a:off x="6251766" y="3026907"/>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DE2B1124-5E06-4DD6-96CF-99942DB62D8C}"/>
              </a:ext>
            </a:extLst>
          </p:cNvPr>
          <p:cNvCxnSpPr>
            <a:cxnSpLocks/>
          </p:cNvCxnSpPr>
          <p:nvPr/>
        </p:nvCxnSpPr>
        <p:spPr>
          <a:xfrm>
            <a:off x="6698328" y="302584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51730DE5-9CE6-404F-AD70-DC3307DE7512}"/>
              </a:ext>
            </a:extLst>
          </p:cNvPr>
          <p:cNvCxnSpPr>
            <a:cxnSpLocks/>
          </p:cNvCxnSpPr>
          <p:nvPr/>
        </p:nvCxnSpPr>
        <p:spPr>
          <a:xfrm>
            <a:off x="7150926" y="302584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4D140237-2344-4A65-BCDE-2B17F2D4488F}"/>
              </a:ext>
            </a:extLst>
          </p:cNvPr>
          <p:cNvCxnSpPr>
            <a:cxnSpLocks/>
          </p:cNvCxnSpPr>
          <p:nvPr/>
        </p:nvCxnSpPr>
        <p:spPr>
          <a:xfrm>
            <a:off x="7590194" y="3028461"/>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34A683C-102E-4D4E-964D-4778943E9ADA}"/>
              </a:ext>
            </a:extLst>
          </p:cNvPr>
          <p:cNvCxnSpPr>
            <a:stCxn id="109" idx="1"/>
            <a:endCxn id="109" idx="1"/>
          </p:cNvCxnSpPr>
          <p:nvPr/>
        </p:nvCxnSpPr>
        <p:spPr>
          <a:xfrm>
            <a:off x="742482" y="31428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ACDCD-4F7D-4599-A409-BEFAF5D8B646}"/>
              </a:ext>
            </a:extLst>
          </p:cNvPr>
          <p:cNvCxnSpPr>
            <a:cxnSpLocks/>
          </p:cNvCxnSpPr>
          <p:nvPr/>
        </p:nvCxnSpPr>
        <p:spPr>
          <a:xfrm>
            <a:off x="928886" y="300784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45CBA9BC-3FBB-4592-92C4-5E887D9B71BD}"/>
              </a:ext>
            </a:extLst>
          </p:cNvPr>
          <p:cNvCxnSpPr>
            <a:cxnSpLocks/>
          </p:cNvCxnSpPr>
          <p:nvPr/>
        </p:nvCxnSpPr>
        <p:spPr>
          <a:xfrm>
            <a:off x="1155103" y="3010461"/>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C20A2057-2F78-46FF-B8F3-BE67CFC5AE70}"/>
              </a:ext>
            </a:extLst>
          </p:cNvPr>
          <p:cNvCxnSpPr>
            <a:cxnSpLocks/>
          </p:cNvCxnSpPr>
          <p:nvPr/>
        </p:nvCxnSpPr>
        <p:spPr>
          <a:xfrm>
            <a:off x="1379303" y="3014920"/>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A1C2A459-C954-447A-846D-E45476A3E00B}"/>
              </a:ext>
            </a:extLst>
          </p:cNvPr>
          <p:cNvCxnSpPr>
            <a:cxnSpLocks/>
          </p:cNvCxnSpPr>
          <p:nvPr/>
        </p:nvCxnSpPr>
        <p:spPr>
          <a:xfrm>
            <a:off x="1830310" y="3010768"/>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B38664A3-26B6-44AD-A5A9-D5FBF0CABB46}"/>
              </a:ext>
            </a:extLst>
          </p:cNvPr>
          <p:cNvCxnSpPr>
            <a:cxnSpLocks/>
          </p:cNvCxnSpPr>
          <p:nvPr/>
        </p:nvCxnSpPr>
        <p:spPr>
          <a:xfrm>
            <a:off x="2275648" y="300784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A40E820B-0ABB-476A-A6F2-424988C6929B}"/>
              </a:ext>
            </a:extLst>
          </p:cNvPr>
          <p:cNvCxnSpPr>
            <a:cxnSpLocks/>
          </p:cNvCxnSpPr>
          <p:nvPr/>
        </p:nvCxnSpPr>
        <p:spPr>
          <a:xfrm>
            <a:off x="2513183" y="3014920"/>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58F4D24E-1768-45E2-8CB2-013849932070}"/>
              </a:ext>
            </a:extLst>
          </p:cNvPr>
          <p:cNvCxnSpPr>
            <a:cxnSpLocks/>
          </p:cNvCxnSpPr>
          <p:nvPr/>
        </p:nvCxnSpPr>
        <p:spPr>
          <a:xfrm>
            <a:off x="2958085" y="301736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5016C346-5E0A-48DD-8903-FDC5493ECED3}"/>
              </a:ext>
            </a:extLst>
          </p:cNvPr>
          <p:cNvCxnSpPr>
            <a:cxnSpLocks/>
          </p:cNvCxnSpPr>
          <p:nvPr/>
        </p:nvCxnSpPr>
        <p:spPr>
          <a:xfrm>
            <a:off x="3415368" y="3015408"/>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BBEF1576-1B0C-4A3B-A87B-FEA91FB3B539}"/>
              </a:ext>
            </a:extLst>
          </p:cNvPr>
          <p:cNvCxnSpPr>
            <a:cxnSpLocks/>
          </p:cNvCxnSpPr>
          <p:nvPr/>
        </p:nvCxnSpPr>
        <p:spPr>
          <a:xfrm>
            <a:off x="3868280" y="3017850"/>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77F6C13-823C-4CBB-897B-C412B44A5A62}"/>
              </a:ext>
            </a:extLst>
          </p:cNvPr>
          <p:cNvCxnSpPr/>
          <p:nvPr/>
        </p:nvCxnSpPr>
        <p:spPr>
          <a:xfrm>
            <a:off x="8517234" y="306650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77" name="Straight Connector 376">
            <a:extLst>
              <a:ext uri="{FF2B5EF4-FFF2-40B4-BE49-F238E27FC236}">
                <a16:creationId xmlns:a16="http://schemas.microsoft.com/office/drawing/2014/main" id="{2C26852F-62E1-422C-B3A9-E644C388E5E7}"/>
              </a:ext>
            </a:extLst>
          </p:cNvPr>
          <p:cNvCxnSpPr/>
          <p:nvPr/>
        </p:nvCxnSpPr>
        <p:spPr>
          <a:xfrm>
            <a:off x="8739556" y="3057755"/>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78" name="Straight Connector 377">
            <a:extLst>
              <a:ext uri="{FF2B5EF4-FFF2-40B4-BE49-F238E27FC236}">
                <a16:creationId xmlns:a16="http://schemas.microsoft.com/office/drawing/2014/main" id="{B65229B2-3CA0-4F4E-B608-04705001E0C4}"/>
              </a:ext>
            </a:extLst>
          </p:cNvPr>
          <p:cNvCxnSpPr/>
          <p:nvPr/>
        </p:nvCxnSpPr>
        <p:spPr>
          <a:xfrm>
            <a:off x="8965657" y="3060751"/>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id="{0C7A34E7-C366-4266-B143-057D0721C71A}"/>
              </a:ext>
            </a:extLst>
          </p:cNvPr>
          <p:cNvCxnSpPr/>
          <p:nvPr/>
        </p:nvCxnSpPr>
        <p:spPr>
          <a:xfrm>
            <a:off x="9417001" y="3057755"/>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F657D3E6-5F23-41D3-90A4-C6488F1F7828}"/>
              </a:ext>
            </a:extLst>
          </p:cNvPr>
          <p:cNvCxnSpPr/>
          <p:nvPr/>
        </p:nvCxnSpPr>
        <p:spPr>
          <a:xfrm>
            <a:off x="9863547" y="306650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E560BD1F-A3F0-4E37-A6C7-A8998C609726}"/>
              </a:ext>
            </a:extLst>
          </p:cNvPr>
          <p:cNvCxnSpPr/>
          <p:nvPr/>
        </p:nvCxnSpPr>
        <p:spPr>
          <a:xfrm>
            <a:off x="10099342" y="3068125"/>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39D8F1AF-1A01-42A0-AA77-0D436337A043}"/>
              </a:ext>
            </a:extLst>
          </p:cNvPr>
          <p:cNvCxnSpPr/>
          <p:nvPr/>
        </p:nvCxnSpPr>
        <p:spPr>
          <a:xfrm>
            <a:off x="10549982" y="3066502"/>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497B59EB-CD16-4DA4-BD89-7CE1E46A7572}"/>
              </a:ext>
            </a:extLst>
          </p:cNvPr>
          <p:cNvCxnSpPr/>
          <p:nvPr/>
        </p:nvCxnSpPr>
        <p:spPr>
          <a:xfrm>
            <a:off x="11001550" y="3057755"/>
            <a:ext cx="0" cy="36000"/>
          </a:xfrm>
          <a:prstGeom prst="line">
            <a:avLst/>
          </a:prstGeom>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11F8D14D-A4E7-44F3-8898-06818443978C}"/>
              </a:ext>
            </a:extLst>
          </p:cNvPr>
          <p:cNvCxnSpPr/>
          <p:nvPr/>
        </p:nvCxnSpPr>
        <p:spPr>
          <a:xfrm>
            <a:off x="11452259" y="3057755"/>
            <a:ext cx="0" cy="36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336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395D3740-D209-4255-A7C8-68353168B8B1}"/>
              </a:ext>
            </a:extLst>
          </p:cNvPr>
          <p:cNvGrpSpPr/>
          <p:nvPr/>
        </p:nvGrpSpPr>
        <p:grpSpPr>
          <a:xfrm>
            <a:off x="5807968" y="1363930"/>
            <a:ext cx="6049070" cy="2974332"/>
            <a:chOff x="6400537" y="1328801"/>
            <a:chExt cx="5456103" cy="2353399"/>
          </a:xfrm>
        </p:grpSpPr>
        <p:graphicFrame>
          <p:nvGraphicFramePr>
            <p:cNvPr id="54" name="Chart 53">
              <a:extLst>
                <a:ext uri="{FF2B5EF4-FFF2-40B4-BE49-F238E27FC236}">
                  <a16:creationId xmlns:a16="http://schemas.microsoft.com/office/drawing/2014/main" id="{7628B777-8844-4ED4-86A8-2322879F0C5F}"/>
                </a:ext>
              </a:extLst>
            </p:cNvPr>
            <p:cNvGraphicFramePr/>
            <p:nvPr>
              <p:extLst/>
            </p:nvPr>
          </p:nvGraphicFramePr>
          <p:xfrm>
            <a:off x="6400537" y="1328801"/>
            <a:ext cx="5456103" cy="2353399"/>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a:extLst>
                <a:ext uri="{FF2B5EF4-FFF2-40B4-BE49-F238E27FC236}">
                  <a16:creationId xmlns:a16="http://schemas.microsoft.com/office/drawing/2014/main" id="{90D18396-5DA5-4BC4-A686-BB8EB2FE22BD}"/>
                </a:ext>
              </a:extLst>
            </p:cNvPr>
            <p:cNvSpPr txBox="1"/>
            <p:nvPr/>
          </p:nvSpPr>
          <p:spPr>
            <a:xfrm>
              <a:off x="7107319" y="1554856"/>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TextBox 57">
              <a:extLst>
                <a:ext uri="{FF2B5EF4-FFF2-40B4-BE49-F238E27FC236}">
                  <a16:creationId xmlns:a16="http://schemas.microsoft.com/office/drawing/2014/main" id="{26BE1F02-2E52-4211-B19F-50972731034F}"/>
                </a:ext>
              </a:extLst>
            </p:cNvPr>
            <p:cNvSpPr txBox="1"/>
            <p:nvPr/>
          </p:nvSpPr>
          <p:spPr>
            <a:xfrm>
              <a:off x="7299594" y="1402035"/>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TextBox 58">
              <a:extLst>
                <a:ext uri="{FF2B5EF4-FFF2-40B4-BE49-F238E27FC236}">
                  <a16:creationId xmlns:a16="http://schemas.microsoft.com/office/drawing/2014/main" id="{2A4CE47A-8CDB-4295-828C-B1F4B969E086}"/>
                </a:ext>
              </a:extLst>
            </p:cNvPr>
            <p:cNvSpPr txBox="1"/>
            <p:nvPr/>
          </p:nvSpPr>
          <p:spPr>
            <a:xfrm>
              <a:off x="8102855" y="2108957"/>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TextBox 59">
              <a:extLst>
                <a:ext uri="{FF2B5EF4-FFF2-40B4-BE49-F238E27FC236}">
                  <a16:creationId xmlns:a16="http://schemas.microsoft.com/office/drawing/2014/main" id="{EAD393D9-26EB-4536-B550-FFB475769E5D}"/>
                </a:ext>
              </a:extLst>
            </p:cNvPr>
            <p:cNvSpPr txBox="1"/>
            <p:nvPr/>
          </p:nvSpPr>
          <p:spPr>
            <a:xfrm>
              <a:off x="9322287" y="2302287"/>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TextBox 60">
              <a:extLst>
                <a:ext uri="{FF2B5EF4-FFF2-40B4-BE49-F238E27FC236}">
                  <a16:creationId xmlns:a16="http://schemas.microsoft.com/office/drawing/2014/main" id="{B318F48D-8985-4CAC-9B01-10D5AFE2CBF3}"/>
                </a:ext>
              </a:extLst>
            </p:cNvPr>
            <p:cNvSpPr txBox="1"/>
            <p:nvPr/>
          </p:nvSpPr>
          <p:spPr>
            <a:xfrm>
              <a:off x="10105614" y="1993724"/>
              <a:ext cx="242231"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TextBox 61">
              <a:extLst>
                <a:ext uri="{FF2B5EF4-FFF2-40B4-BE49-F238E27FC236}">
                  <a16:creationId xmlns:a16="http://schemas.microsoft.com/office/drawing/2014/main" id="{5C7047BE-6335-4466-8E78-0AA21A5F5EBF}"/>
                </a:ext>
              </a:extLst>
            </p:cNvPr>
            <p:cNvSpPr txBox="1"/>
            <p:nvPr/>
          </p:nvSpPr>
          <p:spPr>
            <a:xfrm>
              <a:off x="10373694" y="1924291"/>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TextBox 62">
              <a:extLst>
                <a:ext uri="{FF2B5EF4-FFF2-40B4-BE49-F238E27FC236}">
                  <a16:creationId xmlns:a16="http://schemas.microsoft.com/office/drawing/2014/main" id="{26AD68D5-E9E3-4CA6-AA18-6B93232716BF}"/>
                </a:ext>
              </a:extLst>
            </p:cNvPr>
            <p:cNvSpPr txBox="1"/>
            <p:nvPr/>
          </p:nvSpPr>
          <p:spPr>
            <a:xfrm>
              <a:off x="11426030" y="2320835"/>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TextBox 63">
              <a:extLst>
                <a:ext uri="{FF2B5EF4-FFF2-40B4-BE49-F238E27FC236}">
                  <a16:creationId xmlns:a16="http://schemas.microsoft.com/office/drawing/2014/main" id="{F8533B45-E9CC-4786-B581-E7E583E087EB}"/>
                </a:ext>
              </a:extLst>
            </p:cNvPr>
            <p:cNvSpPr txBox="1"/>
            <p:nvPr/>
          </p:nvSpPr>
          <p:spPr>
            <a:xfrm>
              <a:off x="11157379" y="2244096"/>
              <a:ext cx="216024" cy="2922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74D218AD-02C8-450E-A770-ACC6846EE86B}"/>
              </a:ext>
            </a:extLst>
          </p:cNvPr>
          <p:cNvGrpSpPr/>
          <p:nvPr/>
        </p:nvGrpSpPr>
        <p:grpSpPr>
          <a:xfrm>
            <a:off x="5701529" y="3859583"/>
            <a:ext cx="2445909" cy="2631259"/>
            <a:chOff x="6405858" y="3289405"/>
            <a:chExt cx="3948560" cy="2631259"/>
          </a:xfrm>
        </p:grpSpPr>
        <p:graphicFrame>
          <p:nvGraphicFramePr>
            <p:cNvPr id="34" name="Chart 33">
              <a:extLst>
                <a:ext uri="{FF2B5EF4-FFF2-40B4-BE49-F238E27FC236}">
                  <a16:creationId xmlns:a16="http://schemas.microsoft.com/office/drawing/2014/main" id="{7EB476C2-EB32-46C4-88A9-48B314E7FE2F}"/>
                </a:ext>
              </a:extLst>
            </p:cNvPr>
            <p:cNvGraphicFramePr/>
            <p:nvPr>
              <p:extLst/>
            </p:nvPr>
          </p:nvGraphicFramePr>
          <p:xfrm>
            <a:off x="6405858" y="3289405"/>
            <a:ext cx="3948560" cy="2631259"/>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99656614-795A-49F7-9519-62EB22F2C4EA}"/>
                </a:ext>
              </a:extLst>
            </p:cNvPr>
            <p:cNvSpPr txBox="1"/>
            <p:nvPr/>
          </p:nvSpPr>
          <p:spPr>
            <a:xfrm>
              <a:off x="9251420" y="5105974"/>
              <a:ext cx="21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6DFFE831-DDC6-4FA1-9500-70E989DA5C4E}"/>
                </a:ext>
              </a:extLst>
            </p:cNvPr>
            <p:cNvSpPr txBox="1"/>
            <p:nvPr/>
          </p:nvSpPr>
          <p:spPr>
            <a:xfrm>
              <a:off x="8558032" y="4970814"/>
              <a:ext cx="21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ECE40197-B8D2-4229-B127-288375380E3E}"/>
              </a:ext>
            </a:extLst>
          </p:cNvPr>
          <p:cNvSpPr>
            <a:spLocks noGrp="1"/>
          </p:cNvSpPr>
          <p:nvPr>
            <p:ph type="title"/>
          </p:nvPr>
        </p:nvSpPr>
        <p:spPr/>
        <p:txBody>
          <a:bodyPr/>
          <a:lstStyle/>
          <a:p>
            <a:r>
              <a:rPr lang="en-US" sz="2400" noProof="0" dirty="0"/>
              <a:t>Filgotinib (FILG; selective JAK1 inhibitor): FINCH 2 </a:t>
            </a:r>
            <a:br>
              <a:rPr lang="en-US" sz="2400" noProof="0" dirty="0"/>
            </a:br>
            <a:r>
              <a:rPr lang="en-US" sz="2400" noProof="0" dirty="0"/>
              <a:t>Efficacy and safety in RA patients with IR or intolerance to ≥1 bDMARDs</a:t>
            </a:r>
          </a:p>
        </p:txBody>
      </p:sp>
      <p:sp>
        <p:nvSpPr>
          <p:cNvPr id="3" name="Content Placeholder 2">
            <a:extLst>
              <a:ext uri="{FF2B5EF4-FFF2-40B4-BE49-F238E27FC236}">
                <a16:creationId xmlns:a16="http://schemas.microsoft.com/office/drawing/2014/main" id="{FC8A2981-61D4-4C04-B7F2-F1AD669D93D9}"/>
              </a:ext>
            </a:extLst>
          </p:cNvPr>
          <p:cNvSpPr>
            <a:spLocks noGrp="1"/>
          </p:cNvSpPr>
          <p:nvPr>
            <p:ph sz="half" idx="1"/>
          </p:nvPr>
        </p:nvSpPr>
        <p:spPr>
          <a:xfrm>
            <a:off x="416050" y="1268417"/>
            <a:ext cx="5181897" cy="4248815"/>
          </a:xfrm>
        </p:spPr>
        <p:txBody>
          <a:bodyPr/>
          <a:lstStyle/>
          <a:p>
            <a:r>
              <a:rPr lang="en-US" sz="1800" noProof="0" dirty="0"/>
              <a:t>24-week, Phase 3 RDBPCT (n=448)</a:t>
            </a:r>
          </a:p>
          <a:p>
            <a:r>
              <a:rPr lang="en-US" sz="1800" noProof="0" dirty="0"/>
              <a:t>FILG 100/200 mg or PBO qd + csDMARDs </a:t>
            </a:r>
          </a:p>
          <a:p>
            <a:r>
              <a:rPr lang="en-US" sz="1800" noProof="0" dirty="0"/>
              <a:t>1° endpoint: ACR20 Week 12</a:t>
            </a:r>
          </a:p>
          <a:p>
            <a:r>
              <a:rPr lang="en-US" sz="1800" noProof="0" dirty="0"/>
              <a:t>Unusual design characteristics</a:t>
            </a:r>
            <a:r>
              <a:rPr lang="en-US" noProof="0" dirty="0"/>
              <a:t>	</a:t>
            </a:r>
          </a:p>
          <a:p>
            <a:pPr lvl="1"/>
            <a:r>
              <a:rPr lang="en-US" sz="1600" noProof="0" dirty="0"/>
              <a:t>No rescue: at Week 14, patients with &lt;20% improvement from BL in both SJC and TJC discontinued study drug to receive SOC</a:t>
            </a:r>
          </a:p>
          <a:p>
            <a:pPr lvl="2"/>
            <a:r>
              <a:rPr lang="en-US" noProof="0" dirty="0"/>
              <a:t>Requested by the FDA</a:t>
            </a:r>
          </a:p>
          <a:p>
            <a:pPr lvl="1"/>
            <a:r>
              <a:rPr lang="en-US" sz="1600" noProof="0" dirty="0"/>
              <a:t>Patients could have failed &gt;3 bDMARDs </a:t>
            </a:r>
            <a:br>
              <a:rPr lang="en-US" sz="1600" noProof="0" dirty="0"/>
            </a:br>
            <a:r>
              <a:rPr lang="en-US" sz="1600" noProof="0" dirty="0"/>
              <a:t>(25% did) with no differences observed in </a:t>
            </a:r>
            <a:br>
              <a:rPr lang="en-US" sz="1600" noProof="0" dirty="0"/>
            </a:br>
            <a:r>
              <a:rPr lang="en-US" sz="1600" noProof="0" dirty="0"/>
              <a:t>ACR20 response</a:t>
            </a:r>
          </a:p>
          <a:p>
            <a:r>
              <a:rPr lang="en-US" sz="1800" noProof="0" dirty="0"/>
              <a:t>Clinical efficacy observed by 2 weeks</a:t>
            </a:r>
          </a:p>
          <a:p>
            <a:r>
              <a:rPr lang="en-US" sz="1800" noProof="0" dirty="0"/>
              <a:t>Safety signals similar to other JAKi</a:t>
            </a:r>
          </a:p>
          <a:p>
            <a:endParaRPr lang="en-US" noProof="0" dirty="0"/>
          </a:p>
          <a:p>
            <a:endParaRPr lang="en-US" noProof="0" dirty="0"/>
          </a:p>
          <a:p>
            <a:pPr marL="0" indent="0">
              <a:buNone/>
            </a:pPr>
            <a:endParaRPr lang="en-US" noProof="0" dirty="0"/>
          </a:p>
        </p:txBody>
      </p:sp>
      <p:sp>
        <p:nvSpPr>
          <p:cNvPr id="5" name="Text Placeholder 4">
            <a:extLst>
              <a:ext uri="{FF2B5EF4-FFF2-40B4-BE49-F238E27FC236}">
                <a16:creationId xmlns:a16="http://schemas.microsoft.com/office/drawing/2014/main" id="{0AB41DE4-678D-4451-B2F5-CD4AB3908991}"/>
              </a:ext>
            </a:extLst>
          </p:cNvPr>
          <p:cNvSpPr>
            <a:spLocks noGrp="1"/>
          </p:cNvSpPr>
          <p:nvPr>
            <p:ph type="body" sz="quarter" idx="10"/>
          </p:nvPr>
        </p:nvSpPr>
        <p:spPr>
          <a:xfrm>
            <a:off x="245421" y="6062272"/>
            <a:ext cx="8306907" cy="751104"/>
          </a:xfrm>
        </p:spPr>
        <p:txBody>
          <a:bodyPr/>
          <a:lstStyle/>
          <a:p>
            <a:endParaRPr lang="en-US" noProof="0" dirty="0"/>
          </a:p>
          <a:p>
            <a:r>
              <a:rPr lang="en-US" noProof="0" dirty="0"/>
              <a:t>SOC, standard of care</a:t>
            </a:r>
          </a:p>
          <a:p>
            <a:r>
              <a:rPr lang="en-US" noProof="0" dirty="0"/>
              <a:t>Genovese M, et al. ACR 2018, Chicago, #L06</a:t>
            </a:r>
          </a:p>
        </p:txBody>
      </p:sp>
      <p:sp>
        <p:nvSpPr>
          <p:cNvPr id="11" name="TextBox 10">
            <a:extLst>
              <a:ext uri="{FF2B5EF4-FFF2-40B4-BE49-F238E27FC236}">
                <a16:creationId xmlns:a16="http://schemas.microsoft.com/office/drawing/2014/main" id="{D787B2F2-2CF1-4297-9E7D-E8793BEE6B2D}"/>
              </a:ext>
            </a:extLst>
          </p:cNvPr>
          <p:cNvSpPr txBox="1"/>
          <p:nvPr/>
        </p:nvSpPr>
        <p:spPr>
          <a:xfrm>
            <a:off x="5934021" y="6212824"/>
            <a:ext cx="23006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Arial"/>
                <a:ea typeface="+mn-ea"/>
                <a:cs typeface="+mn-cs"/>
              </a:rPr>
              <a:t>*</a:t>
            </a:r>
            <a:r>
              <a:rPr kumimoji="0" lang="en-US" sz="1400" b="0" i="0" u="none" strike="noStrike" kern="1200" cap="none" spc="0" normalizeH="0" baseline="0" noProof="0" dirty="0">
                <a:ln>
                  <a:noFill/>
                </a:ln>
                <a:solidFill>
                  <a:prstClr val="black"/>
                </a:solidFill>
                <a:effectLst/>
                <a:uLnTx/>
                <a:uFillTx/>
                <a:latin typeface="Arial"/>
                <a:ea typeface="+mn-ea"/>
                <a:cs typeface="+mn-cs"/>
              </a:rPr>
              <a:t>P&lt;0.01, </a:t>
            </a:r>
            <a:r>
              <a:rPr kumimoji="0" lang="en-US" sz="1400" b="0" i="0" u="none" strike="noStrike" kern="1200" cap="none" spc="0" normalizeH="0" baseline="30000" noProof="0" dirty="0">
                <a:ln>
                  <a:noFill/>
                </a:ln>
                <a:solidFill>
                  <a:prstClr val="black"/>
                </a:solidFill>
                <a:effectLst/>
                <a:uLnTx/>
                <a:uFillTx/>
                <a:latin typeface="Arial"/>
                <a:ea typeface="+mn-ea"/>
                <a:cs typeface="+mn-cs"/>
              </a:rPr>
              <a:t>†</a:t>
            </a:r>
            <a:r>
              <a:rPr kumimoji="0" lang="en-US" sz="1400" b="0" i="0" u="none" strike="noStrike" kern="1200" cap="none" spc="0" normalizeH="0" baseline="0" noProof="0" dirty="0">
                <a:ln>
                  <a:noFill/>
                </a:ln>
                <a:solidFill>
                  <a:prstClr val="black"/>
                </a:solidFill>
                <a:effectLst/>
                <a:uLnTx/>
                <a:uFillTx/>
                <a:latin typeface="Arial"/>
                <a:ea typeface="+mn-ea"/>
                <a:cs typeface="+mn-cs"/>
              </a:rPr>
              <a:t>P&lt;0.001 vs PBO</a:t>
            </a:r>
          </a:p>
        </p:txBody>
      </p:sp>
      <p:grpSp>
        <p:nvGrpSpPr>
          <p:cNvPr id="36" name="Group 35">
            <a:extLst>
              <a:ext uri="{FF2B5EF4-FFF2-40B4-BE49-F238E27FC236}">
                <a16:creationId xmlns:a16="http://schemas.microsoft.com/office/drawing/2014/main" id="{B0ED172A-3DA4-45AE-B0DE-E6D08192A2A9}"/>
              </a:ext>
            </a:extLst>
          </p:cNvPr>
          <p:cNvGrpSpPr/>
          <p:nvPr/>
        </p:nvGrpSpPr>
        <p:grpSpPr>
          <a:xfrm>
            <a:off x="8262690" y="3870502"/>
            <a:ext cx="3674649" cy="2476687"/>
            <a:chOff x="6311257" y="3101659"/>
            <a:chExt cx="5456103" cy="2476687"/>
          </a:xfrm>
        </p:grpSpPr>
        <p:graphicFrame>
          <p:nvGraphicFramePr>
            <p:cNvPr id="15" name="Chart 14">
              <a:extLst>
                <a:ext uri="{FF2B5EF4-FFF2-40B4-BE49-F238E27FC236}">
                  <a16:creationId xmlns:a16="http://schemas.microsoft.com/office/drawing/2014/main" id="{B5698E76-C323-4613-8614-6CA1BE31B380}"/>
                </a:ext>
              </a:extLst>
            </p:cNvPr>
            <p:cNvGraphicFramePr/>
            <p:nvPr>
              <p:extLst/>
            </p:nvPr>
          </p:nvGraphicFramePr>
          <p:xfrm>
            <a:off x="6311257" y="3101659"/>
            <a:ext cx="5456103" cy="2476687"/>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C964F674-117E-48D5-97C6-DCC10531E1EA}"/>
                </a:ext>
              </a:extLst>
            </p:cNvPr>
            <p:cNvSpPr txBox="1"/>
            <p:nvPr/>
          </p:nvSpPr>
          <p:spPr>
            <a:xfrm>
              <a:off x="7401708" y="4422552"/>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36A33EED-97ED-4A16-9C55-B0A52FEB6693}"/>
                </a:ext>
              </a:extLst>
            </p:cNvPr>
            <p:cNvSpPr txBox="1"/>
            <p:nvPr/>
          </p:nvSpPr>
          <p:spPr>
            <a:xfrm>
              <a:off x="7875593" y="3688453"/>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0938E024-0A51-4F1F-8EDD-CB0BEAF5D4DD}"/>
                </a:ext>
              </a:extLst>
            </p:cNvPr>
            <p:cNvSpPr txBox="1"/>
            <p:nvPr/>
          </p:nvSpPr>
          <p:spPr>
            <a:xfrm>
              <a:off x="8328967" y="3636895"/>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xtBox 30">
              <a:extLst>
                <a:ext uri="{FF2B5EF4-FFF2-40B4-BE49-F238E27FC236}">
                  <a16:creationId xmlns:a16="http://schemas.microsoft.com/office/drawing/2014/main" id="{90405498-9800-48C1-9690-2F76B4CC618D}"/>
                </a:ext>
              </a:extLst>
            </p:cNvPr>
            <p:cNvSpPr txBox="1"/>
            <p:nvPr/>
          </p:nvSpPr>
          <p:spPr>
            <a:xfrm>
              <a:off x="10775350" y="3442397"/>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6F3C8706-6F99-44DD-8A39-A363B6407C67}"/>
                </a:ext>
              </a:extLst>
            </p:cNvPr>
            <p:cNvSpPr txBox="1"/>
            <p:nvPr/>
          </p:nvSpPr>
          <p:spPr>
            <a:xfrm>
              <a:off x="10331473" y="3540896"/>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t>
              </a:r>
            </a:p>
          </p:txBody>
        </p:sp>
      </p:grpSp>
      <p:sp>
        <p:nvSpPr>
          <p:cNvPr id="40" name="TextBox 39">
            <a:extLst>
              <a:ext uri="{FF2B5EF4-FFF2-40B4-BE49-F238E27FC236}">
                <a16:creationId xmlns:a16="http://schemas.microsoft.com/office/drawing/2014/main" id="{73C591E2-1E8E-446F-AF90-B2C146282663}"/>
              </a:ext>
            </a:extLst>
          </p:cNvPr>
          <p:cNvSpPr txBox="1"/>
          <p:nvPr/>
        </p:nvSpPr>
        <p:spPr>
          <a:xfrm>
            <a:off x="7457243" y="1243038"/>
            <a:ext cx="3160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Efficacy outcomes, Week 12</a:t>
            </a:r>
          </a:p>
        </p:txBody>
      </p:sp>
      <p:sp>
        <p:nvSpPr>
          <p:cNvPr id="35" name="TextBox 34">
            <a:extLst>
              <a:ext uri="{FF2B5EF4-FFF2-40B4-BE49-F238E27FC236}">
                <a16:creationId xmlns:a16="http://schemas.microsoft.com/office/drawing/2014/main" id="{1697B406-ADB3-461B-8A25-AF7DDF632B06}"/>
              </a:ext>
            </a:extLst>
          </p:cNvPr>
          <p:cNvSpPr txBox="1"/>
          <p:nvPr/>
        </p:nvSpPr>
        <p:spPr>
          <a:xfrm rot="16200000">
            <a:off x="4894727" y="2463818"/>
            <a:ext cx="13506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Patients (%)</a:t>
            </a:r>
          </a:p>
        </p:txBody>
      </p:sp>
      <p:sp>
        <p:nvSpPr>
          <p:cNvPr id="39" name="TextBox 38">
            <a:extLst>
              <a:ext uri="{FF2B5EF4-FFF2-40B4-BE49-F238E27FC236}">
                <a16:creationId xmlns:a16="http://schemas.microsoft.com/office/drawing/2014/main" id="{976E787F-9C6C-47B5-9D1B-F5E5B0E38499}"/>
              </a:ext>
            </a:extLst>
          </p:cNvPr>
          <p:cNvSpPr txBox="1"/>
          <p:nvPr/>
        </p:nvSpPr>
        <p:spPr>
          <a:xfrm>
            <a:off x="7958318" y="2053943"/>
            <a:ext cx="239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a:ea typeface="+mn-ea"/>
                <a:cs typeface="+mn-cs"/>
              </a:rPr>
              <a:t>†</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id="{031A9BCE-5BC3-4C19-A740-E6ACF319A3AA}"/>
              </a:ext>
            </a:extLst>
          </p:cNvPr>
          <p:cNvSpPr txBox="1"/>
          <p:nvPr/>
        </p:nvSpPr>
        <p:spPr>
          <a:xfrm rot="16200000">
            <a:off x="4693055" y="4983582"/>
            <a:ext cx="16554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Mean change</a:t>
            </a:r>
          </a:p>
        </p:txBody>
      </p:sp>
    </p:spTree>
    <p:extLst>
      <p:ext uri="{BB962C8B-B14F-4D97-AF65-F5344CB8AC3E}">
        <p14:creationId xmlns:p14="http://schemas.microsoft.com/office/powerpoint/2010/main" val="201562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97-B8D2-4229-B127-288375380E3E}"/>
              </a:ext>
            </a:extLst>
          </p:cNvPr>
          <p:cNvSpPr>
            <a:spLocks noGrp="1"/>
          </p:cNvSpPr>
          <p:nvPr>
            <p:ph type="title"/>
          </p:nvPr>
        </p:nvSpPr>
        <p:spPr/>
        <p:txBody>
          <a:bodyPr/>
          <a:lstStyle/>
          <a:p>
            <a:r>
              <a:rPr lang="en-US" sz="2400" noProof="0" dirty="0"/>
              <a:t>Filgotinib (FILG; selective JAK1 inhibitor): FINCH 2 </a:t>
            </a:r>
            <a:br>
              <a:rPr lang="en-US" sz="2400" noProof="0" dirty="0"/>
            </a:br>
            <a:r>
              <a:rPr lang="en-US" sz="2400" noProof="0" dirty="0"/>
              <a:t>Efficacy and safety in RA patients with IR or intolerance to ≥1 bDMARDs</a:t>
            </a:r>
          </a:p>
        </p:txBody>
      </p:sp>
      <p:sp>
        <p:nvSpPr>
          <p:cNvPr id="5" name="Text Placeholder 4">
            <a:extLst>
              <a:ext uri="{FF2B5EF4-FFF2-40B4-BE49-F238E27FC236}">
                <a16:creationId xmlns:a16="http://schemas.microsoft.com/office/drawing/2014/main" id="{0AB41DE4-678D-4451-B2F5-CD4AB3908991}"/>
              </a:ext>
            </a:extLst>
          </p:cNvPr>
          <p:cNvSpPr>
            <a:spLocks noGrp="1"/>
          </p:cNvSpPr>
          <p:nvPr>
            <p:ph type="body" sz="quarter" idx="10"/>
          </p:nvPr>
        </p:nvSpPr>
        <p:spPr>
          <a:xfrm>
            <a:off x="245421" y="6298234"/>
            <a:ext cx="8306907" cy="515142"/>
          </a:xfrm>
        </p:spPr>
        <p:txBody>
          <a:bodyPr/>
          <a:lstStyle/>
          <a:p>
            <a:endParaRPr lang="en-US" noProof="0" dirty="0"/>
          </a:p>
          <a:p>
            <a:r>
              <a:rPr lang="en-US" noProof="0" dirty="0"/>
              <a:t>Genovese M, et al. ACR 2018, Chicago, #L06</a:t>
            </a:r>
          </a:p>
        </p:txBody>
      </p:sp>
      <p:sp>
        <p:nvSpPr>
          <p:cNvPr id="7" name="Rectangle 6">
            <a:extLst>
              <a:ext uri="{FF2B5EF4-FFF2-40B4-BE49-F238E27FC236}">
                <a16:creationId xmlns:a16="http://schemas.microsoft.com/office/drawing/2014/main" id="{8ADFAC0B-615C-42E1-8D08-FA78EE6A392D}"/>
              </a:ext>
            </a:extLst>
          </p:cNvPr>
          <p:cNvSpPr/>
          <p:nvPr/>
        </p:nvSpPr>
        <p:spPr>
          <a:xfrm>
            <a:off x="335360" y="5589241"/>
            <a:ext cx="10729515" cy="648048"/>
          </a:xfrm>
          <a:prstGeom prst="rect">
            <a:avLst/>
          </a:prstGeom>
          <a:solidFill>
            <a:srgbClr val="000000"/>
          </a:solidFill>
          <a:ln w="25400" cap="flat" cmpd="sng" algn="ctr">
            <a:solidFill>
              <a:srgbClr val="B2B2B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FILG effective. Is the dose 100 or 200 mg </a:t>
            </a:r>
            <a:r>
              <a:rPr kumimoji="0" lang="en-US" sz="2000" b="0" i="0" u="none" strike="noStrike" kern="1200" cap="none" spc="0" normalizeH="0" baseline="0" noProof="0" dirty="0" err="1">
                <a:ln>
                  <a:noFill/>
                </a:ln>
                <a:solidFill>
                  <a:prstClr val="white"/>
                </a:solidFill>
                <a:effectLst/>
                <a:uLnTx/>
                <a:uFillTx/>
                <a:latin typeface="Arial"/>
                <a:ea typeface="+mn-ea"/>
                <a:cs typeface="+mn-cs"/>
              </a:rPr>
              <a:t>qd</a:t>
            </a:r>
            <a:r>
              <a:rPr kumimoji="0" lang="en-US" sz="2000" b="0" i="0" u="none" strike="noStrike" kern="1200" cap="none" spc="0" normalizeH="0" baseline="0" noProof="0" dirty="0">
                <a:ln>
                  <a:noFill/>
                </a:ln>
                <a:solidFill>
                  <a:prstClr val="white"/>
                </a:solidFill>
                <a:effectLst/>
                <a:uLnTx/>
                <a:uFillTx/>
                <a:latin typeface="Arial"/>
                <a:ea typeface="+mn-ea"/>
                <a:cs typeface="+mn-cs"/>
              </a:rPr>
              <a:t>? Is safety different from other JAKi?</a:t>
            </a:r>
          </a:p>
        </p:txBody>
      </p:sp>
      <p:graphicFrame>
        <p:nvGraphicFramePr>
          <p:cNvPr id="39" name="Table 38">
            <a:extLst>
              <a:ext uri="{FF2B5EF4-FFF2-40B4-BE49-F238E27FC236}">
                <a16:creationId xmlns:a16="http://schemas.microsoft.com/office/drawing/2014/main" id="{061DEB25-26EB-46BD-9750-5270EC3B50BE}"/>
              </a:ext>
            </a:extLst>
          </p:cNvPr>
          <p:cNvGraphicFramePr>
            <a:graphicFrameLocks noGrp="1"/>
          </p:cNvGraphicFramePr>
          <p:nvPr>
            <p:extLst/>
          </p:nvPr>
        </p:nvGraphicFramePr>
        <p:xfrm>
          <a:off x="6020232" y="1890861"/>
          <a:ext cx="5836805" cy="3267219"/>
        </p:xfrm>
        <a:graphic>
          <a:graphicData uri="http://schemas.openxmlformats.org/drawingml/2006/table">
            <a:tbl>
              <a:tblPr firstRow="1" bandRow="1">
                <a:tableStyleId>{073A0DAA-6AF3-43AB-8588-CEC1D06C72B9}</a:tableStyleId>
              </a:tblPr>
              <a:tblGrid>
                <a:gridCol w="1481688">
                  <a:extLst>
                    <a:ext uri="{9D8B030D-6E8A-4147-A177-3AD203B41FA5}">
                      <a16:colId xmlns:a16="http://schemas.microsoft.com/office/drawing/2014/main" val="776850019"/>
                    </a:ext>
                  </a:extLst>
                </a:gridCol>
                <a:gridCol w="622160">
                  <a:extLst>
                    <a:ext uri="{9D8B030D-6E8A-4147-A177-3AD203B41FA5}">
                      <a16:colId xmlns:a16="http://schemas.microsoft.com/office/drawing/2014/main" val="1723630388"/>
                    </a:ext>
                  </a:extLst>
                </a:gridCol>
                <a:gridCol w="777699">
                  <a:extLst>
                    <a:ext uri="{9D8B030D-6E8A-4147-A177-3AD203B41FA5}">
                      <a16:colId xmlns:a16="http://schemas.microsoft.com/office/drawing/2014/main" val="3876572884"/>
                    </a:ext>
                  </a:extLst>
                </a:gridCol>
                <a:gridCol w="699930">
                  <a:extLst>
                    <a:ext uri="{9D8B030D-6E8A-4147-A177-3AD203B41FA5}">
                      <a16:colId xmlns:a16="http://schemas.microsoft.com/office/drawing/2014/main" val="2207791032"/>
                    </a:ext>
                  </a:extLst>
                </a:gridCol>
                <a:gridCol w="699930">
                  <a:extLst>
                    <a:ext uri="{9D8B030D-6E8A-4147-A177-3AD203B41FA5}">
                      <a16:colId xmlns:a16="http://schemas.microsoft.com/office/drawing/2014/main" val="1960498032"/>
                    </a:ext>
                  </a:extLst>
                </a:gridCol>
                <a:gridCol w="709400">
                  <a:extLst>
                    <a:ext uri="{9D8B030D-6E8A-4147-A177-3AD203B41FA5}">
                      <a16:colId xmlns:a16="http://schemas.microsoft.com/office/drawing/2014/main" val="3378841035"/>
                    </a:ext>
                  </a:extLst>
                </a:gridCol>
                <a:gridCol w="845998">
                  <a:extLst>
                    <a:ext uri="{9D8B030D-6E8A-4147-A177-3AD203B41FA5}">
                      <a16:colId xmlns:a16="http://schemas.microsoft.com/office/drawing/2014/main" val="3284356414"/>
                    </a:ext>
                  </a:extLst>
                </a:gridCol>
              </a:tblGrid>
              <a:tr h="354584">
                <a:tc rowSpan="2">
                  <a:txBody>
                    <a:bodyPr/>
                    <a:lstStyle/>
                    <a:p>
                      <a:pPr>
                        <a:lnSpc>
                          <a:spcPct val="90000"/>
                        </a:lnSpc>
                      </a:pPr>
                      <a:r>
                        <a:rPr lang="en-US" sz="1400" dirty="0"/>
                        <a:t>Lab abs, %</a:t>
                      </a:r>
                    </a:p>
                  </a:txBody>
                  <a:tcPr/>
                </a:tc>
                <a:tc gridSpan="2">
                  <a:txBody>
                    <a:bodyPr/>
                    <a:lstStyle/>
                    <a:p>
                      <a:pPr algn="ctr">
                        <a:lnSpc>
                          <a:spcPct val="90000"/>
                        </a:lnSpc>
                      </a:pPr>
                      <a:r>
                        <a:rPr lang="en-US" sz="1400" dirty="0"/>
                        <a:t>PBO</a:t>
                      </a:r>
                      <a:br>
                        <a:rPr lang="en-US" sz="1400" dirty="0"/>
                      </a:br>
                      <a:r>
                        <a:rPr lang="en-US" sz="1400" dirty="0"/>
                        <a:t>(n=148)</a:t>
                      </a:r>
                    </a:p>
                  </a:txBody>
                  <a:tcPr/>
                </a:tc>
                <a:tc hMerge="1">
                  <a:txBody>
                    <a:bodyPr/>
                    <a:lstStyle/>
                    <a:p>
                      <a:pPr algn="ctr">
                        <a:lnSpc>
                          <a:spcPct val="90000"/>
                        </a:lnSpc>
                      </a:pPr>
                      <a:endParaRPr lang="en-US" sz="1400" dirty="0"/>
                    </a:p>
                  </a:txBody>
                  <a:tcPr/>
                </a:tc>
                <a:tc gridSpan="2">
                  <a:txBody>
                    <a:bodyPr/>
                    <a:lstStyle/>
                    <a:p>
                      <a:pPr algn="ctr">
                        <a:lnSpc>
                          <a:spcPct val="90000"/>
                        </a:lnSpc>
                      </a:pPr>
                      <a:r>
                        <a:rPr lang="en-US" sz="1400" dirty="0"/>
                        <a:t>FILG</a:t>
                      </a:r>
                      <a:r>
                        <a:rPr lang="en-US" sz="1400" baseline="0" dirty="0"/>
                        <a:t> 100 </a:t>
                      </a:r>
                      <a:r>
                        <a:rPr lang="en-US" sz="1400" dirty="0"/>
                        <a:t>(</a:t>
                      </a:r>
                      <a:r>
                        <a:rPr lang="en-US" sz="1400" baseline="0" dirty="0"/>
                        <a:t>n=153</a:t>
                      </a:r>
                      <a:r>
                        <a:rPr lang="en-US" sz="1400" dirty="0"/>
                        <a:t>)</a:t>
                      </a:r>
                    </a:p>
                  </a:txBody>
                  <a:tcPr/>
                </a:tc>
                <a:tc hMerge="1">
                  <a:txBody>
                    <a:bodyPr/>
                    <a:lstStyle/>
                    <a:p>
                      <a:endParaRPr lang="en-GB"/>
                    </a:p>
                  </a:txBody>
                  <a:tcPr/>
                </a:tc>
                <a:tc gridSpan="2">
                  <a:txBody>
                    <a:bodyPr/>
                    <a:lstStyle/>
                    <a:p>
                      <a:pPr algn="ctr">
                        <a:lnSpc>
                          <a:spcPct val="90000"/>
                        </a:lnSpc>
                      </a:pPr>
                      <a:r>
                        <a:rPr lang="en-US" sz="1400" dirty="0"/>
                        <a:t>FILG 200</a:t>
                      </a:r>
                      <a:br>
                        <a:rPr lang="en-US" sz="1400" dirty="0"/>
                      </a:br>
                      <a:r>
                        <a:rPr lang="en-US" sz="1400" dirty="0"/>
                        <a:t>(n=147)</a:t>
                      </a:r>
                    </a:p>
                  </a:txBody>
                  <a:tcPr/>
                </a:tc>
                <a:tc hMerge="1">
                  <a:txBody>
                    <a:bodyPr/>
                    <a:lstStyle/>
                    <a:p>
                      <a:pPr algn="ctr">
                        <a:lnSpc>
                          <a:spcPct val="90000"/>
                        </a:lnSpc>
                      </a:pPr>
                      <a:endParaRPr lang="en-US" sz="1400" dirty="0"/>
                    </a:p>
                  </a:txBody>
                  <a:tcPr/>
                </a:tc>
                <a:extLst>
                  <a:ext uri="{0D108BD9-81ED-4DB2-BD59-A6C34878D82A}">
                    <a16:rowId xmlns:a16="http://schemas.microsoft.com/office/drawing/2014/main" val="1934700436"/>
                  </a:ext>
                </a:extLst>
              </a:tr>
              <a:tr h="0">
                <a:tc vMerge="1">
                  <a:txBody>
                    <a:bodyPr/>
                    <a:lstStyle/>
                    <a:p>
                      <a:endParaRPr lang="en-GB"/>
                    </a:p>
                  </a:txBody>
                  <a:tcPr/>
                </a:tc>
                <a:tc>
                  <a:txBody>
                    <a:bodyPr/>
                    <a:lstStyle/>
                    <a:p>
                      <a:pPr algn="ctr">
                        <a:lnSpc>
                          <a:spcPct val="90000"/>
                        </a:lnSpc>
                      </a:pPr>
                      <a:r>
                        <a:rPr lang="en-US" sz="1400" b="1" dirty="0"/>
                        <a:t>Any</a:t>
                      </a:r>
                    </a:p>
                  </a:txBody>
                  <a:tcPr/>
                </a:tc>
                <a:tc>
                  <a:txBody>
                    <a:bodyPr/>
                    <a:lstStyle/>
                    <a:p>
                      <a:pPr algn="ctr"/>
                      <a:r>
                        <a:rPr lang="en-US" sz="1400" b="1" dirty="0"/>
                        <a:t>Grade 3/4</a:t>
                      </a:r>
                      <a:endParaRPr lang="en-GB" b="1" dirty="0"/>
                    </a:p>
                  </a:txBody>
                  <a:tcPr/>
                </a:tc>
                <a:tc>
                  <a:txBody>
                    <a:bodyPr/>
                    <a:lstStyle/>
                    <a:p>
                      <a:pPr algn="ctr"/>
                      <a:r>
                        <a:rPr lang="en-US" sz="1400" b="1"/>
                        <a:t>Any</a:t>
                      </a:r>
                      <a:endParaRPr lang="en-GB" b="1"/>
                    </a:p>
                  </a:txBody>
                  <a:tcPr/>
                </a:tc>
                <a:tc>
                  <a:txBody>
                    <a:bodyPr/>
                    <a:lstStyle/>
                    <a:p>
                      <a:pPr algn="ctr"/>
                      <a:r>
                        <a:rPr lang="en-US" sz="1400" b="1" dirty="0"/>
                        <a:t>Grade 3/4</a:t>
                      </a:r>
                      <a:endParaRPr lang="en-GB" b="1" dirty="0"/>
                    </a:p>
                  </a:txBody>
                  <a:tcPr/>
                </a:tc>
                <a:tc>
                  <a:txBody>
                    <a:bodyPr/>
                    <a:lstStyle/>
                    <a:p>
                      <a:pPr algn="ctr"/>
                      <a:r>
                        <a:rPr lang="en-US" sz="1400" b="1"/>
                        <a:t>Any</a:t>
                      </a:r>
                      <a:endParaRPr lang="en-GB" b="1"/>
                    </a:p>
                  </a:txBody>
                  <a:tcPr/>
                </a:tc>
                <a:tc>
                  <a:txBody>
                    <a:bodyPr/>
                    <a:lstStyle/>
                    <a:p>
                      <a:pPr algn="ctr"/>
                      <a:r>
                        <a:rPr lang="en-US" sz="1400" b="1" dirty="0"/>
                        <a:t>Grade 3/4</a:t>
                      </a:r>
                      <a:endParaRPr lang="en-GB" b="1" dirty="0"/>
                    </a:p>
                  </a:txBody>
                  <a:tcPr/>
                </a:tc>
                <a:extLst>
                  <a:ext uri="{0D108BD9-81ED-4DB2-BD59-A6C34878D82A}">
                    <a16:rowId xmlns:a16="http://schemas.microsoft.com/office/drawing/2014/main" val="3223726482"/>
                  </a:ext>
                </a:extLst>
              </a:tr>
              <a:tr h="0">
                <a:tc>
                  <a:txBody>
                    <a:bodyPr/>
                    <a:lstStyle/>
                    <a:p>
                      <a:pPr>
                        <a:lnSpc>
                          <a:spcPct val="90000"/>
                        </a:lnSpc>
                      </a:pPr>
                      <a:r>
                        <a:rPr lang="en-US" sz="1400" dirty="0"/>
                        <a:t>↓ Hb</a:t>
                      </a:r>
                    </a:p>
                  </a:txBody>
                  <a:tcPr/>
                </a:tc>
                <a:tc>
                  <a:txBody>
                    <a:bodyPr/>
                    <a:lstStyle/>
                    <a:p>
                      <a:pPr algn="ctr">
                        <a:lnSpc>
                          <a:spcPct val="90000"/>
                        </a:lnSpc>
                      </a:pPr>
                      <a:r>
                        <a:rPr lang="en-US" sz="1400" dirty="0"/>
                        <a:t>29.1</a:t>
                      </a:r>
                    </a:p>
                  </a:txBody>
                  <a:tcPr/>
                </a:tc>
                <a:tc>
                  <a:txBody>
                    <a:bodyPr/>
                    <a:lstStyle/>
                    <a:p>
                      <a:pPr algn="ctr">
                        <a:lnSpc>
                          <a:spcPct val="90000"/>
                        </a:lnSpc>
                      </a:pPr>
                      <a:r>
                        <a:rPr lang="en-US" sz="1400" dirty="0"/>
                        <a:t>1.4</a:t>
                      </a:r>
                    </a:p>
                  </a:txBody>
                  <a:tcPr/>
                </a:tc>
                <a:tc>
                  <a:txBody>
                    <a:bodyPr/>
                    <a:lstStyle/>
                    <a:p>
                      <a:pPr algn="ctr">
                        <a:lnSpc>
                          <a:spcPct val="90000"/>
                        </a:lnSpc>
                      </a:pPr>
                      <a:r>
                        <a:rPr lang="en-US" sz="1400" dirty="0"/>
                        <a:t>15.7</a:t>
                      </a:r>
                    </a:p>
                  </a:txBody>
                  <a:tcPr/>
                </a:tc>
                <a:tc>
                  <a:txBody>
                    <a:bodyPr/>
                    <a:lstStyle/>
                    <a:p>
                      <a:pPr algn="ctr">
                        <a:lnSpc>
                          <a:spcPct val="90000"/>
                        </a:lnSpc>
                      </a:pPr>
                      <a:r>
                        <a:rPr lang="en-US" sz="1400" dirty="0"/>
                        <a:t>0.7</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19.0</a:t>
                      </a:r>
                    </a:p>
                  </a:txBody>
                  <a:tcPr/>
                </a:tc>
                <a:tc>
                  <a:txBody>
                    <a:bodyPr/>
                    <a:lstStyle/>
                    <a:p>
                      <a:pPr algn="ctr">
                        <a:lnSpc>
                          <a:spcPct val="90000"/>
                        </a:lnSpc>
                      </a:pPr>
                      <a:r>
                        <a:rPr lang="en-US" sz="1400" dirty="0"/>
                        <a:t>0.7</a:t>
                      </a:r>
                    </a:p>
                  </a:txBody>
                  <a:tcPr/>
                </a:tc>
                <a:extLst>
                  <a:ext uri="{0D108BD9-81ED-4DB2-BD59-A6C34878D82A}">
                    <a16:rowId xmlns:a16="http://schemas.microsoft.com/office/drawing/2014/main" val="2328050651"/>
                  </a:ext>
                </a:extLst>
              </a:tr>
              <a:tr h="289323">
                <a:tc>
                  <a:txBody>
                    <a:bodyPr/>
                    <a:lstStyle/>
                    <a:p>
                      <a:pPr>
                        <a:lnSpc>
                          <a:spcPct val="90000"/>
                        </a:lnSpc>
                      </a:pPr>
                      <a:r>
                        <a:rPr lang="en-US" sz="1400" dirty="0"/>
                        <a:t>↓ Neutrophils</a:t>
                      </a:r>
                    </a:p>
                  </a:txBody>
                  <a:tcPr/>
                </a:tc>
                <a:tc>
                  <a:txBody>
                    <a:bodyPr/>
                    <a:lstStyle/>
                    <a:p>
                      <a:pPr algn="ctr">
                        <a:lnSpc>
                          <a:spcPct val="90000"/>
                        </a:lnSpc>
                      </a:pPr>
                      <a:r>
                        <a:rPr lang="en-US" sz="1400" dirty="0"/>
                        <a:t>4.7</a:t>
                      </a:r>
                    </a:p>
                  </a:txBody>
                  <a:tcPr/>
                </a:tc>
                <a:tc>
                  <a:txBody>
                    <a:bodyPr/>
                    <a:lstStyle/>
                    <a:p>
                      <a:pPr algn="ctr">
                        <a:lnSpc>
                          <a:spcPct val="90000"/>
                        </a:lnSpc>
                      </a:pPr>
                      <a:r>
                        <a:rPr lang="en-US" sz="1400" dirty="0"/>
                        <a:t>0.7</a:t>
                      </a:r>
                    </a:p>
                  </a:txBody>
                  <a:tcPr/>
                </a:tc>
                <a:tc>
                  <a:txBody>
                    <a:bodyPr/>
                    <a:lstStyle/>
                    <a:p>
                      <a:pPr algn="ctr">
                        <a:lnSpc>
                          <a:spcPct val="90000"/>
                        </a:lnSpc>
                      </a:pPr>
                      <a:r>
                        <a:rPr lang="en-US" sz="1400" dirty="0"/>
                        <a:t>5.2</a:t>
                      </a:r>
                    </a:p>
                  </a:txBody>
                  <a:tcPr/>
                </a:tc>
                <a:tc>
                  <a:txBody>
                    <a:bodyPr/>
                    <a:lstStyle/>
                    <a:p>
                      <a:pPr algn="ctr">
                        <a:lnSpc>
                          <a:spcPct val="90000"/>
                        </a:lnSpc>
                      </a:pPr>
                      <a:r>
                        <a:rPr lang="en-US" sz="1400" dirty="0"/>
                        <a:t>0</a:t>
                      </a:r>
                    </a:p>
                  </a:txBody>
                  <a:tcPr/>
                </a:tc>
                <a:tc>
                  <a:txBody>
                    <a:bodyPr/>
                    <a:lstStyle/>
                    <a:p>
                      <a:pPr algn="ctr">
                        <a:lnSpc>
                          <a:spcPct val="90000"/>
                        </a:lnSpc>
                      </a:pPr>
                      <a:r>
                        <a:rPr lang="en-US" sz="1400" dirty="0"/>
                        <a:t>11.6</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a:t>1.4</a:t>
                      </a:r>
                      <a:endParaRPr lang="en-US" sz="1400" dirty="0"/>
                    </a:p>
                  </a:txBody>
                  <a:tcPr/>
                </a:tc>
                <a:extLst>
                  <a:ext uri="{0D108BD9-81ED-4DB2-BD59-A6C34878D82A}">
                    <a16:rowId xmlns:a16="http://schemas.microsoft.com/office/drawing/2014/main" val="3460122485"/>
                  </a:ext>
                </a:extLst>
              </a:tr>
              <a:tr h="243848">
                <a:tc>
                  <a:txBody>
                    <a:bodyPr/>
                    <a:lstStyle/>
                    <a:p>
                      <a:pPr>
                        <a:lnSpc>
                          <a:spcPct val="90000"/>
                        </a:lnSpc>
                      </a:pPr>
                      <a:r>
                        <a:rPr lang="en-US" sz="1400" dirty="0"/>
                        <a:t>↓ Lymphocytes</a:t>
                      </a:r>
                    </a:p>
                  </a:txBody>
                  <a:tcPr/>
                </a:tc>
                <a:tc>
                  <a:txBody>
                    <a:bodyPr/>
                    <a:lstStyle/>
                    <a:p>
                      <a:pPr algn="ctr">
                        <a:lnSpc>
                          <a:spcPct val="90000"/>
                        </a:lnSpc>
                      </a:pPr>
                      <a:r>
                        <a:rPr lang="en-US" sz="1400" dirty="0"/>
                        <a:t>12.8</a:t>
                      </a:r>
                    </a:p>
                  </a:txBody>
                  <a:tcPr/>
                </a:tc>
                <a:tc>
                  <a:txBody>
                    <a:bodyPr/>
                    <a:lstStyle/>
                    <a:p>
                      <a:pPr algn="ctr">
                        <a:lnSpc>
                          <a:spcPct val="90000"/>
                        </a:lnSpc>
                      </a:pPr>
                      <a:r>
                        <a:rPr lang="en-US" sz="1400" dirty="0"/>
                        <a:t>2.0</a:t>
                      </a:r>
                    </a:p>
                  </a:txBody>
                  <a:tcPr/>
                </a:tc>
                <a:tc>
                  <a:txBody>
                    <a:bodyPr/>
                    <a:lstStyle/>
                    <a:p>
                      <a:pPr algn="ctr">
                        <a:lnSpc>
                          <a:spcPct val="90000"/>
                        </a:lnSpc>
                      </a:pPr>
                      <a:r>
                        <a:rPr lang="en-US" sz="1400" dirty="0"/>
                        <a:t>7.2</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0.7</a:t>
                      </a:r>
                    </a:p>
                  </a:txBody>
                  <a:tcPr/>
                </a:tc>
                <a:tc>
                  <a:txBody>
                    <a:bodyPr/>
                    <a:lstStyle/>
                    <a:p>
                      <a:pPr algn="ctr">
                        <a:lnSpc>
                          <a:spcPct val="90000"/>
                        </a:lnSpc>
                      </a:pPr>
                      <a:r>
                        <a:rPr lang="en-US" sz="1400" dirty="0"/>
                        <a:t>14.3</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2.7</a:t>
                      </a:r>
                    </a:p>
                  </a:txBody>
                  <a:tcPr/>
                </a:tc>
                <a:extLst>
                  <a:ext uri="{0D108BD9-81ED-4DB2-BD59-A6C34878D82A}">
                    <a16:rowId xmlns:a16="http://schemas.microsoft.com/office/drawing/2014/main" val="2186966142"/>
                  </a:ext>
                </a:extLst>
              </a:tr>
              <a:tr h="248416">
                <a:tc>
                  <a:txBody>
                    <a:bodyPr/>
                    <a:lstStyle/>
                    <a:p>
                      <a:pPr>
                        <a:lnSpc>
                          <a:spcPct val="90000"/>
                        </a:lnSpc>
                      </a:pPr>
                      <a:r>
                        <a:rPr lang="en-US" sz="1400" dirty="0"/>
                        <a:t>↓ Platelets</a:t>
                      </a:r>
                    </a:p>
                  </a:txBody>
                  <a:tcPr/>
                </a:tc>
                <a:tc>
                  <a:txBody>
                    <a:bodyPr/>
                    <a:lstStyle/>
                    <a:p>
                      <a:pPr algn="ctr">
                        <a:lnSpc>
                          <a:spcPct val="90000"/>
                        </a:lnSpc>
                      </a:pPr>
                      <a:r>
                        <a:rPr lang="en-US" sz="1400" dirty="0"/>
                        <a:t>2.7</a:t>
                      </a:r>
                    </a:p>
                  </a:txBody>
                  <a:tcPr/>
                </a:tc>
                <a:tc>
                  <a:txBody>
                    <a:bodyPr/>
                    <a:lstStyle/>
                    <a:p>
                      <a:pPr algn="ctr">
                        <a:lnSpc>
                          <a:spcPct val="90000"/>
                        </a:lnSpc>
                      </a:pPr>
                      <a:r>
                        <a:rPr lang="en-US" sz="1400" dirty="0"/>
                        <a:t>0</a:t>
                      </a:r>
                    </a:p>
                  </a:txBody>
                  <a:tcPr/>
                </a:tc>
                <a:tc>
                  <a:txBody>
                    <a:bodyPr/>
                    <a:lstStyle/>
                    <a:p>
                      <a:pPr algn="ctr">
                        <a:lnSpc>
                          <a:spcPct val="90000"/>
                        </a:lnSpc>
                      </a:pPr>
                      <a:r>
                        <a:rPr lang="en-US" sz="1400" dirty="0"/>
                        <a:t>0.7</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tc>
                  <a:txBody>
                    <a:bodyPr/>
                    <a:lstStyle/>
                    <a:p>
                      <a:pPr algn="ctr">
                        <a:lnSpc>
                          <a:spcPct val="90000"/>
                        </a:lnSpc>
                      </a:pPr>
                      <a:r>
                        <a:rPr lang="en-US" sz="1400" dirty="0"/>
                        <a:t>0.7</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extLst>
                  <a:ext uri="{0D108BD9-81ED-4DB2-BD59-A6C34878D82A}">
                    <a16:rowId xmlns:a16="http://schemas.microsoft.com/office/drawing/2014/main" val="3802406101"/>
                  </a:ext>
                </a:extLst>
              </a:tr>
              <a:tr h="252984">
                <a:tc>
                  <a:txBody>
                    <a:bodyPr/>
                    <a:lstStyle/>
                    <a:p>
                      <a:pPr>
                        <a:lnSpc>
                          <a:spcPct val="90000"/>
                        </a:lnSpc>
                      </a:pPr>
                      <a:r>
                        <a:rPr lang="en-US" sz="1400" dirty="0"/>
                        <a:t>↑ ALT</a:t>
                      </a:r>
                    </a:p>
                  </a:txBody>
                  <a:tcPr/>
                </a:tc>
                <a:tc>
                  <a:txBody>
                    <a:bodyPr/>
                    <a:lstStyle/>
                    <a:p>
                      <a:pPr algn="ctr">
                        <a:lnSpc>
                          <a:spcPct val="90000"/>
                        </a:lnSpc>
                      </a:pPr>
                      <a:r>
                        <a:rPr lang="en-US" sz="1400" dirty="0"/>
                        <a:t>14.2</a:t>
                      </a:r>
                    </a:p>
                  </a:txBody>
                  <a:tcPr/>
                </a:tc>
                <a:tc>
                  <a:txBody>
                    <a:bodyPr/>
                    <a:lstStyle/>
                    <a:p>
                      <a:pPr algn="ctr">
                        <a:lnSpc>
                          <a:spcPct val="90000"/>
                        </a:lnSpc>
                      </a:pPr>
                      <a:r>
                        <a:rPr lang="en-US" sz="1400" dirty="0"/>
                        <a:t>0</a:t>
                      </a:r>
                    </a:p>
                  </a:txBody>
                  <a:tcPr/>
                </a:tc>
                <a:tc>
                  <a:txBody>
                    <a:bodyPr/>
                    <a:lstStyle/>
                    <a:p>
                      <a:pPr algn="ctr">
                        <a:lnSpc>
                          <a:spcPct val="90000"/>
                        </a:lnSpc>
                      </a:pPr>
                      <a:r>
                        <a:rPr lang="en-US" sz="1400" dirty="0"/>
                        <a:t>19.6</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tc>
                  <a:txBody>
                    <a:bodyPr/>
                    <a:lstStyle/>
                    <a:p>
                      <a:pPr algn="ctr">
                        <a:lnSpc>
                          <a:spcPct val="90000"/>
                        </a:lnSpc>
                      </a:pPr>
                      <a:r>
                        <a:rPr lang="en-US" sz="1400" dirty="0"/>
                        <a:t>23.1</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a:t>0</a:t>
                      </a:r>
                      <a:endParaRPr lang="en-US" sz="1400" dirty="0"/>
                    </a:p>
                  </a:txBody>
                  <a:tcPr/>
                </a:tc>
                <a:extLst>
                  <a:ext uri="{0D108BD9-81ED-4DB2-BD59-A6C34878D82A}">
                    <a16:rowId xmlns:a16="http://schemas.microsoft.com/office/drawing/2014/main" val="836398252"/>
                  </a:ext>
                </a:extLst>
              </a:tr>
              <a:tr h="257552">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US" sz="1400" dirty="0"/>
                        <a:t>↑ AST</a:t>
                      </a:r>
                    </a:p>
                  </a:txBody>
                  <a:tcPr/>
                </a:tc>
                <a:tc>
                  <a:txBody>
                    <a:bodyPr/>
                    <a:lstStyle/>
                    <a:p>
                      <a:pPr algn="ctr">
                        <a:lnSpc>
                          <a:spcPct val="90000"/>
                        </a:lnSpc>
                      </a:pPr>
                      <a:r>
                        <a:rPr lang="en-US" sz="1400" dirty="0"/>
                        <a:t>12.2</a:t>
                      </a:r>
                    </a:p>
                  </a:txBody>
                  <a:tcPr/>
                </a:tc>
                <a:tc>
                  <a:txBody>
                    <a:bodyPr/>
                    <a:lstStyle/>
                    <a:p>
                      <a:pPr algn="ctr">
                        <a:lnSpc>
                          <a:spcPct val="90000"/>
                        </a:lnSpc>
                      </a:pPr>
                      <a:r>
                        <a:rPr lang="en-US" sz="1400" dirty="0"/>
                        <a:t>0</a:t>
                      </a:r>
                    </a:p>
                  </a:txBody>
                  <a:tcPr/>
                </a:tc>
                <a:tc>
                  <a:txBody>
                    <a:bodyPr/>
                    <a:lstStyle/>
                    <a:p>
                      <a:pPr algn="ctr">
                        <a:lnSpc>
                          <a:spcPct val="90000"/>
                        </a:lnSpc>
                      </a:pPr>
                      <a:r>
                        <a:rPr lang="en-US" sz="1400" dirty="0"/>
                        <a:t>19.6</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tc>
                  <a:txBody>
                    <a:bodyPr/>
                    <a:lstStyle/>
                    <a:p>
                      <a:pPr algn="ctr">
                        <a:lnSpc>
                          <a:spcPct val="90000"/>
                        </a:lnSpc>
                      </a:pPr>
                      <a:r>
                        <a:rPr lang="en-US" sz="1400" dirty="0"/>
                        <a:t>25.9</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a:t>0</a:t>
                      </a:r>
                      <a:endParaRPr lang="en-US" sz="1400" dirty="0"/>
                    </a:p>
                  </a:txBody>
                  <a:tcPr/>
                </a:tc>
                <a:extLst>
                  <a:ext uri="{0D108BD9-81ED-4DB2-BD59-A6C34878D82A}">
                    <a16:rowId xmlns:a16="http://schemas.microsoft.com/office/drawing/2014/main" val="3041748169"/>
                  </a:ext>
                </a:extLst>
              </a:tr>
              <a:tr h="262120">
                <a:tc>
                  <a:txBody>
                    <a:bodyPr/>
                    <a:lstStyle/>
                    <a:p>
                      <a:pPr>
                        <a:lnSpc>
                          <a:spcPct val="90000"/>
                        </a:lnSpc>
                      </a:pPr>
                      <a:r>
                        <a:rPr lang="en-US" sz="1400" dirty="0"/>
                        <a:t>↑ Creatinine</a:t>
                      </a:r>
                    </a:p>
                  </a:txBody>
                  <a:tcPr/>
                </a:tc>
                <a:tc>
                  <a:txBody>
                    <a:bodyPr/>
                    <a:lstStyle/>
                    <a:p>
                      <a:pPr algn="ctr">
                        <a:lnSpc>
                          <a:spcPct val="90000"/>
                        </a:lnSpc>
                      </a:pPr>
                      <a:r>
                        <a:rPr lang="en-US" sz="1400" dirty="0"/>
                        <a:t>2.0</a:t>
                      </a:r>
                    </a:p>
                  </a:txBody>
                  <a:tcPr/>
                </a:tc>
                <a:tc>
                  <a:txBody>
                    <a:bodyPr/>
                    <a:lstStyle/>
                    <a:p>
                      <a:pPr algn="ctr">
                        <a:lnSpc>
                          <a:spcPct val="90000"/>
                        </a:lnSpc>
                      </a:pPr>
                      <a:r>
                        <a:rPr lang="en-US" sz="1400" dirty="0"/>
                        <a:t>0</a:t>
                      </a:r>
                    </a:p>
                  </a:txBody>
                  <a:tcPr/>
                </a:tc>
                <a:tc>
                  <a:txBody>
                    <a:bodyPr/>
                    <a:lstStyle/>
                    <a:p>
                      <a:pPr algn="ctr">
                        <a:lnSpc>
                          <a:spcPct val="90000"/>
                        </a:lnSpc>
                      </a:pPr>
                      <a:r>
                        <a:rPr lang="en-US" sz="1400" dirty="0"/>
                        <a:t>2.6</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tc>
                  <a:txBody>
                    <a:bodyPr/>
                    <a:lstStyle/>
                    <a:p>
                      <a:pPr algn="ctr">
                        <a:lnSpc>
                          <a:spcPct val="90000"/>
                        </a:lnSpc>
                      </a:pPr>
                      <a:r>
                        <a:rPr lang="en-US" sz="1400" dirty="0"/>
                        <a:t>8.2</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a:t>0</a:t>
                      </a:r>
                      <a:endParaRPr lang="en-US" sz="1400" dirty="0"/>
                    </a:p>
                  </a:txBody>
                  <a:tcPr/>
                </a:tc>
                <a:extLst>
                  <a:ext uri="{0D108BD9-81ED-4DB2-BD59-A6C34878D82A}">
                    <a16:rowId xmlns:a16="http://schemas.microsoft.com/office/drawing/2014/main" val="912531338"/>
                  </a:ext>
                </a:extLst>
              </a:tr>
              <a:tr h="196715">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US" sz="1400" dirty="0"/>
                        <a:t>↑ CPK</a:t>
                      </a:r>
                    </a:p>
                  </a:txBody>
                  <a:tcPr/>
                </a:tc>
                <a:tc>
                  <a:txBody>
                    <a:bodyPr/>
                    <a:lstStyle/>
                    <a:p>
                      <a:pPr algn="ctr">
                        <a:lnSpc>
                          <a:spcPct val="90000"/>
                        </a:lnSpc>
                      </a:pPr>
                      <a:r>
                        <a:rPr lang="en-US" sz="1400" dirty="0"/>
                        <a:t>10.8</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0.7</a:t>
                      </a:r>
                    </a:p>
                  </a:txBody>
                  <a:tcPr/>
                </a:tc>
                <a:tc>
                  <a:txBody>
                    <a:bodyPr/>
                    <a:lstStyle/>
                    <a:p>
                      <a:pPr algn="ctr">
                        <a:lnSpc>
                          <a:spcPct val="90000"/>
                        </a:lnSpc>
                      </a:pPr>
                      <a:r>
                        <a:rPr lang="en-US" sz="1400" dirty="0"/>
                        <a:t>14.4</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2.0</a:t>
                      </a:r>
                    </a:p>
                  </a:txBody>
                  <a:tcPr/>
                </a:tc>
                <a:tc>
                  <a:txBody>
                    <a:bodyPr/>
                    <a:lstStyle/>
                    <a:p>
                      <a:pPr algn="ctr">
                        <a:lnSpc>
                          <a:spcPct val="90000"/>
                        </a:lnSpc>
                      </a:pPr>
                      <a:r>
                        <a:rPr lang="en-US" sz="1400" dirty="0"/>
                        <a:t>29.3</a:t>
                      </a:r>
                    </a:p>
                  </a:txBody>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400" dirty="0"/>
                        <a:t>0</a:t>
                      </a:r>
                    </a:p>
                  </a:txBody>
                  <a:tcPr/>
                </a:tc>
                <a:extLst>
                  <a:ext uri="{0D108BD9-81ED-4DB2-BD59-A6C34878D82A}">
                    <a16:rowId xmlns:a16="http://schemas.microsoft.com/office/drawing/2014/main" val="4110287823"/>
                  </a:ext>
                </a:extLst>
              </a:tr>
            </a:tbl>
          </a:graphicData>
        </a:graphic>
      </p:graphicFrame>
      <p:graphicFrame>
        <p:nvGraphicFramePr>
          <p:cNvPr id="52" name="Content Placeholder 8">
            <a:extLst>
              <a:ext uri="{FF2B5EF4-FFF2-40B4-BE49-F238E27FC236}">
                <a16:creationId xmlns:a16="http://schemas.microsoft.com/office/drawing/2014/main" id="{FECD8963-3578-4A89-AAC7-D9A0782363F9}"/>
              </a:ext>
            </a:extLst>
          </p:cNvPr>
          <p:cNvGraphicFramePr>
            <a:graphicFrameLocks/>
          </p:cNvGraphicFramePr>
          <p:nvPr>
            <p:extLst/>
          </p:nvPr>
        </p:nvGraphicFramePr>
        <p:xfrm>
          <a:off x="356593" y="1890861"/>
          <a:ext cx="5479259" cy="2864104"/>
        </p:xfrm>
        <a:graphic>
          <a:graphicData uri="http://schemas.openxmlformats.org/drawingml/2006/table">
            <a:tbl>
              <a:tblPr firstRow="1" bandRow="1">
                <a:tableStyleId>{073A0DAA-6AF3-43AB-8588-CEC1D06C72B9}</a:tableStyleId>
              </a:tblPr>
              <a:tblGrid>
                <a:gridCol w="1335323">
                  <a:extLst>
                    <a:ext uri="{9D8B030D-6E8A-4147-A177-3AD203B41FA5}">
                      <a16:colId xmlns:a16="http://schemas.microsoft.com/office/drawing/2014/main" val="2068873130"/>
                    </a:ext>
                  </a:extLst>
                </a:gridCol>
                <a:gridCol w="1381312">
                  <a:extLst>
                    <a:ext uri="{9D8B030D-6E8A-4147-A177-3AD203B41FA5}">
                      <a16:colId xmlns:a16="http://schemas.microsoft.com/office/drawing/2014/main" val="106345885"/>
                    </a:ext>
                  </a:extLst>
                </a:gridCol>
                <a:gridCol w="1381312">
                  <a:extLst>
                    <a:ext uri="{9D8B030D-6E8A-4147-A177-3AD203B41FA5}">
                      <a16:colId xmlns:a16="http://schemas.microsoft.com/office/drawing/2014/main" val="1943989997"/>
                    </a:ext>
                  </a:extLst>
                </a:gridCol>
                <a:gridCol w="1381312">
                  <a:extLst>
                    <a:ext uri="{9D8B030D-6E8A-4147-A177-3AD203B41FA5}">
                      <a16:colId xmlns:a16="http://schemas.microsoft.com/office/drawing/2014/main" val="1740274328"/>
                    </a:ext>
                  </a:extLst>
                </a:gridCol>
              </a:tblGrid>
              <a:tr h="404622">
                <a:tc>
                  <a:txBody>
                    <a:bodyPr/>
                    <a:lstStyle/>
                    <a:p>
                      <a:pPr>
                        <a:lnSpc>
                          <a:spcPct val="70000"/>
                        </a:lnSpc>
                      </a:pPr>
                      <a:endParaRPr lang="en-US" sz="1600" dirty="0"/>
                    </a:p>
                  </a:txBody>
                  <a:tcPr anchor="ctr"/>
                </a:tc>
                <a:tc>
                  <a:txBody>
                    <a:bodyPr/>
                    <a:lstStyle/>
                    <a:p>
                      <a:pPr algn="ctr">
                        <a:lnSpc>
                          <a:spcPct val="70000"/>
                        </a:lnSpc>
                      </a:pPr>
                      <a:r>
                        <a:rPr lang="en-US" sz="1600" dirty="0"/>
                        <a:t>PBO</a:t>
                      </a:r>
                      <a:br>
                        <a:rPr lang="en-US" sz="1600" dirty="0"/>
                      </a:br>
                      <a:r>
                        <a:rPr lang="en-US" sz="1600" dirty="0"/>
                        <a:t>(n=148)</a:t>
                      </a:r>
                    </a:p>
                  </a:txBody>
                  <a:tcPr anchor="ctr"/>
                </a:tc>
                <a:tc>
                  <a:txBody>
                    <a:bodyPr/>
                    <a:lstStyle/>
                    <a:p>
                      <a:pPr algn="ctr">
                        <a:lnSpc>
                          <a:spcPct val="70000"/>
                        </a:lnSpc>
                      </a:pPr>
                      <a:r>
                        <a:rPr lang="en-US" sz="1600" dirty="0"/>
                        <a:t>FILG 100</a:t>
                      </a:r>
                      <a:br>
                        <a:rPr lang="en-US" sz="1600" dirty="0"/>
                      </a:br>
                      <a:r>
                        <a:rPr lang="en-US" sz="1600" dirty="0"/>
                        <a:t>(n=153)</a:t>
                      </a:r>
                    </a:p>
                  </a:txBody>
                  <a:tcPr anchor="ctr"/>
                </a:tc>
                <a:tc>
                  <a:txBody>
                    <a:bodyPr/>
                    <a:lstStyle/>
                    <a:p>
                      <a:pPr algn="ctr">
                        <a:lnSpc>
                          <a:spcPct val="70000"/>
                        </a:lnSpc>
                      </a:pPr>
                      <a:r>
                        <a:rPr lang="en-US" sz="1600" dirty="0"/>
                        <a:t>FILG 200</a:t>
                      </a:r>
                      <a:br>
                        <a:rPr lang="en-US" sz="1600" dirty="0"/>
                      </a:br>
                      <a:r>
                        <a:rPr lang="en-US" sz="1600" dirty="0"/>
                        <a:t>(n=147)</a:t>
                      </a:r>
                    </a:p>
                  </a:txBody>
                  <a:tcPr anchor="ctr"/>
                </a:tc>
                <a:extLst>
                  <a:ext uri="{0D108BD9-81ED-4DB2-BD59-A6C34878D82A}">
                    <a16:rowId xmlns:a16="http://schemas.microsoft.com/office/drawing/2014/main" val="2660111429"/>
                  </a:ext>
                </a:extLst>
              </a:tr>
              <a:tr h="404622">
                <a:tc>
                  <a:txBody>
                    <a:bodyPr/>
                    <a:lstStyle/>
                    <a:p>
                      <a:pPr>
                        <a:lnSpc>
                          <a:spcPct val="70000"/>
                        </a:lnSpc>
                      </a:pPr>
                      <a:r>
                        <a:rPr lang="en-US" sz="1600" dirty="0"/>
                        <a:t>SAE</a:t>
                      </a:r>
                    </a:p>
                  </a:txBody>
                  <a:tcPr anchor="ctr"/>
                </a:tc>
                <a:tc>
                  <a:txBody>
                    <a:bodyPr/>
                    <a:lstStyle/>
                    <a:p>
                      <a:pPr algn="ctr">
                        <a:lnSpc>
                          <a:spcPct val="70000"/>
                        </a:lnSpc>
                      </a:pPr>
                      <a:r>
                        <a:rPr lang="en-US" sz="1600" dirty="0"/>
                        <a:t>3.4%</a:t>
                      </a:r>
                    </a:p>
                  </a:txBody>
                  <a:tcPr anchor="ctr"/>
                </a:tc>
                <a:tc>
                  <a:txBody>
                    <a:bodyPr/>
                    <a:lstStyle/>
                    <a:p>
                      <a:pPr algn="ctr">
                        <a:lnSpc>
                          <a:spcPct val="70000"/>
                        </a:lnSpc>
                      </a:pPr>
                      <a:r>
                        <a:rPr lang="en-US" sz="1600" dirty="0"/>
                        <a:t>5.2%</a:t>
                      </a:r>
                    </a:p>
                  </a:txBody>
                  <a:tcPr anchor="ctr"/>
                </a:tc>
                <a:tc>
                  <a:txBody>
                    <a:bodyPr/>
                    <a:lstStyle/>
                    <a:p>
                      <a:pPr algn="ctr">
                        <a:lnSpc>
                          <a:spcPct val="70000"/>
                        </a:lnSpc>
                      </a:pPr>
                      <a:r>
                        <a:rPr lang="en-US" sz="1600" dirty="0"/>
                        <a:t>4.1%</a:t>
                      </a:r>
                    </a:p>
                  </a:txBody>
                  <a:tcPr anchor="ctr"/>
                </a:tc>
                <a:extLst>
                  <a:ext uri="{0D108BD9-81ED-4DB2-BD59-A6C34878D82A}">
                    <a16:rowId xmlns:a16="http://schemas.microsoft.com/office/drawing/2014/main" val="1107765838"/>
                  </a:ext>
                </a:extLst>
              </a:tr>
              <a:tr h="404622">
                <a:tc>
                  <a:txBody>
                    <a:bodyPr/>
                    <a:lstStyle/>
                    <a:p>
                      <a:pPr>
                        <a:lnSpc>
                          <a:spcPct val="70000"/>
                        </a:lnSpc>
                      </a:pPr>
                      <a:r>
                        <a:rPr lang="en-US" sz="1600" dirty="0"/>
                        <a:t>SIE</a:t>
                      </a:r>
                    </a:p>
                  </a:txBody>
                  <a:tcPr anchor="ctr"/>
                </a:tc>
                <a:tc>
                  <a:txBody>
                    <a:bodyPr/>
                    <a:lstStyle/>
                    <a:p>
                      <a:pPr algn="ctr">
                        <a:lnSpc>
                          <a:spcPct val="70000"/>
                        </a:lnSpc>
                      </a:pPr>
                      <a:r>
                        <a:rPr lang="en-US" sz="1600" dirty="0"/>
                        <a:t>1.4%</a:t>
                      </a:r>
                    </a:p>
                  </a:txBody>
                  <a:tcPr anchor="ctr"/>
                </a:tc>
                <a:tc>
                  <a:txBody>
                    <a:bodyPr/>
                    <a:lstStyle/>
                    <a:p>
                      <a:pPr algn="ctr">
                        <a:lnSpc>
                          <a:spcPct val="70000"/>
                        </a:lnSpc>
                      </a:pPr>
                      <a:r>
                        <a:rPr lang="en-US" sz="1600" dirty="0"/>
                        <a:t>2.0%</a:t>
                      </a:r>
                    </a:p>
                  </a:txBody>
                  <a:tcPr anchor="ctr"/>
                </a:tc>
                <a:tc>
                  <a:txBody>
                    <a:bodyPr/>
                    <a:lstStyle/>
                    <a:p>
                      <a:pPr algn="ctr">
                        <a:lnSpc>
                          <a:spcPct val="70000"/>
                        </a:lnSpc>
                      </a:pPr>
                      <a:r>
                        <a:rPr lang="en-US" sz="1600" dirty="0"/>
                        <a:t>0.7%</a:t>
                      </a:r>
                    </a:p>
                  </a:txBody>
                  <a:tcPr anchor="ctr"/>
                </a:tc>
                <a:extLst>
                  <a:ext uri="{0D108BD9-81ED-4DB2-BD59-A6C34878D82A}">
                    <a16:rowId xmlns:a16="http://schemas.microsoft.com/office/drawing/2014/main" val="3995640250"/>
                  </a:ext>
                </a:extLst>
              </a:tr>
              <a:tr h="404622">
                <a:tc>
                  <a:txBody>
                    <a:bodyPr/>
                    <a:lstStyle/>
                    <a:p>
                      <a:pPr>
                        <a:lnSpc>
                          <a:spcPct val="70000"/>
                        </a:lnSpc>
                      </a:pPr>
                      <a:r>
                        <a:rPr lang="en-US" sz="1600" dirty="0"/>
                        <a:t>HZ</a:t>
                      </a:r>
                    </a:p>
                  </a:txBody>
                  <a:tcPr anchor="ctr"/>
                </a:tc>
                <a:tc>
                  <a:txBody>
                    <a:bodyPr/>
                    <a:lstStyle/>
                    <a:p>
                      <a:pPr algn="ctr">
                        <a:lnSpc>
                          <a:spcPct val="70000"/>
                        </a:lnSpc>
                      </a:pPr>
                      <a:r>
                        <a:rPr lang="en-US" sz="1600" dirty="0"/>
                        <a:t>0</a:t>
                      </a:r>
                    </a:p>
                  </a:txBody>
                  <a:tcPr anchor="ctr"/>
                </a:tc>
                <a:tc>
                  <a:txBody>
                    <a:bodyPr/>
                    <a:lstStyle/>
                    <a:p>
                      <a:pPr algn="ctr">
                        <a:lnSpc>
                          <a:spcPct val="70000"/>
                        </a:lnSpc>
                      </a:pPr>
                      <a:r>
                        <a:rPr lang="en-US" sz="1600" dirty="0"/>
                        <a:t>1.3%</a:t>
                      </a:r>
                    </a:p>
                  </a:txBody>
                  <a:tcPr anchor="ctr"/>
                </a:tc>
                <a:tc>
                  <a:txBody>
                    <a:bodyPr/>
                    <a:lstStyle/>
                    <a:p>
                      <a:pPr algn="ctr">
                        <a:lnSpc>
                          <a:spcPct val="70000"/>
                        </a:lnSpc>
                      </a:pPr>
                      <a:r>
                        <a:rPr lang="en-US" sz="1600" dirty="0"/>
                        <a:t>1.4%</a:t>
                      </a:r>
                    </a:p>
                  </a:txBody>
                  <a:tcPr anchor="ctr"/>
                </a:tc>
                <a:extLst>
                  <a:ext uri="{0D108BD9-81ED-4DB2-BD59-A6C34878D82A}">
                    <a16:rowId xmlns:a16="http://schemas.microsoft.com/office/drawing/2014/main" val="3283483648"/>
                  </a:ext>
                </a:extLst>
              </a:tr>
              <a:tr h="404622">
                <a:tc>
                  <a:txBody>
                    <a:bodyPr/>
                    <a:lstStyle/>
                    <a:p>
                      <a:pPr>
                        <a:lnSpc>
                          <a:spcPct val="70000"/>
                        </a:lnSpc>
                      </a:pPr>
                      <a:r>
                        <a:rPr lang="en-US" sz="1600" dirty="0"/>
                        <a:t>VTE</a:t>
                      </a:r>
                    </a:p>
                  </a:txBody>
                  <a:tcPr anchor="ctr"/>
                </a:tc>
                <a:tc>
                  <a:txBody>
                    <a:bodyPr/>
                    <a:lstStyle/>
                    <a:p>
                      <a:pPr algn="ctr">
                        <a:lnSpc>
                          <a:spcPct val="70000"/>
                        </a:lnSpc>
                      </a:pPr>
                      <a:r>
                        <a:rPr lang="en-GB" sz="1600" dirty="0"/>
                        <a:t>0</a:t>
                      </a:r>
                    </a:p>
                  </a:txBody>
                  <a:tcPr anchor="ctr"/>
                </a:tc>
                <a:tc>
                  <a:txBody>
                    <a:bodyPr/>
                    <a:lstStyle/>
                    <a:p>
                      <a:pPr algn="ctr">
                        <a:lnSpc>
                          <a:spcPct val="70000"/>
                        </a:lnSpc>
                      </a:pPr>
                      <a:r>
                        <a:rPr lang="en-GB" sz="1600" dirty="0"/>
                        <a:t>0</a:t>
                      </a:r>
                    </a:p>
                  </a:txBody>
                  <a:tcPr anchor="ctr"/>
                </a:tc>
                <a:tc>
                  <a:txBody>
                    <a:bodyPr/>
                    <a:lstStyle/>
                    <a:p>
                      <a:pPr algn="ctr">
                        <a:lnSpc>
                          <a:spcPct val="70000"/>
                        </a:lnSpc>
                      </a:pPr>
                      <a:r>
                        <a:rPr lang="en-US" sz="1600" dirty="0"/>
                        <a:t>0.7%</a:t>
                      </a:r>
                    </a:p>
                  </a:txBody>
                  <a:tcPr anchor="ctr"/>
                </a:tc>
                <a:extLst>
                  <a:ext uri="{0D108BD9-81ED-4DB2-BD59-A6C34878D82A}">
                    <a16:rowId xmlns:a16="http://schemas.microsoft.com/office/drawing/2014/main" val="3560101867"/>
                  </a:ext>
                </a:extLst>
              </a:tr>
              <a:tr h="404622">
                <a:tc>
                  <a:txBody>
                    <a:bodyPr/>
                    <a:lstStyle/>
                    <a:p>
                      <a:pPr>
                        <a:lnSpc>
                          <a:spcPct val="70000"/>
                        </a:lnSpc>
                      </a:pPr>
                      <a:r>
                        <a:rPr lang="en-US" sz="1600" dirty="0"/>
                        <a:t>MACE</a:t>
                      </a:r>
                    </a:p>
                  </a:txBody>
                  <a:tcPr anchor="ctr"/>
                </a:tc>
                <a:tc>
                  <a:txBody>
                    <a:bodyPr/>
                    <a:lstStyle/>
                    <a:p>
                      <a:pPr algn="ctr">
                        <a:lnSpc>
                          <a:spcPct val="70000"/>
                        </a:lnSpc>
                      </a:pPr>
                      <a:r>
                        <a:rPr lang="en-US" sz="1600" dirty="0"/>
                        <a:t>0.7%</a:t>
                      </a:r>
                    </a:p>
                  </a:txBody>
                  <a:tcPr anchor="ctr"/>
                </a:tc>
                <a:tc>
                  <a:txBody>
                    <a:bodyPr/>
                    <a:lstStyle/>
                    <a:p>
                      <a:pPr algn="ctr">
                        <a:lnSpc>
                          <a:spcPct val="70000"/>
                        </a:lnSpc>
                      </a:pPr>
                      <a:r>
                        <a:rPr lang="en-US" sz="1600" dirty="0"/>
                        <a:t>0.7%</a:t>
                      </a:r>
                    </a:p>
                  </a:txBody>
                  <a:tcPr anchor="ctr"/>
                </a:tc>
                <a:tc>
                  <a:txBody>
                    <a:bodyPr/>
                    <a:lstStyle/>
                    <a:p>
                      <a:pPr algn="ctr">
                        <a:lnSpc>
                          <a:spcPct val="70000"/>
                        </a:lnSpc>
                      </a:pPr>
                      <a:r>
                        <a:rPr lang="en-US" sz="1600" dirty="0"/>
                        <a:t>0</a:t>
                      </a:r>
                    </a:p>
                  </a:txBody>
                  <a:tcPr anchor="ctr"/>
                </a:tc>
                <a:extLst>
                  <a:ext uri="{0D108BD9-81ED-4DB2-BD59-A6C34878D82A}">
                    <a16:rowId xmlns:a16="http://schemas.microsoft.com/office/drawing/2014/main" val="3948379699"/>
                  </a:ext>
                </a:extLst>
              </a:tr>
              <a:tr h="404622">
                <a:tc>
                  <a:txBody>
                    <a:bodyPr/>
                    <a:lstStyle/>
                    <a:p>
                      <a:pPr>
                        <a:lnSpc>
                          <a:spcPct val="70000"/>
                        </a:lnSpc>
                      </a:pPr>
                      <a:r>
                        <a:rPr lang="en-US" sz="1600" dirty="0"/>
                        <a:t>Deaths</a:t>
                      </a:r>
                    </a:p>
                  </a:txBody>
                  <a:tcPr anchor="ctr"/>
                </a:tc>
                <a:tc>
                  <a:txBody>
                    <a:bodyPr/>
                    <a:lstStyle/>
                    <a:p>
                      <a:pPr algn="ctr">
                        <a:lnSpc>
                          <a:spcPct val="70000"/>
                        </a:lnSpc>
                      </a:pPr>
                      <a:r>
                        <a:rPr lang="en-US" sz="1600" dirty="0"/>
                        <a:t>0</a:t>
                      </a:r>
                    </a:p>
                  </a:txBody>
                  <a:tcPr anchor="ctr"/>
                </a:tc>
                <a:tc>
                  <a:txBody>
                    <a:bodyPr/>
                    <a:lstStyle/>
                    <a:p>
                      <a:pPr algn="ctr">
                        <a:lnSpc>
                          <a:spcPct val="70000"/>
                        </a:lnSpc>
                      </a:pPr>
                      <a:r>
                        <a:rPr lang="en-US" sz="1600" dirty="0"/>
                        <a:t>0</a:t>
                      </a:r>
                    </a:p>
                  </a:txBody>
                  <a:tcPr anchor="ctr"/>
                </a:tc>
                <a:tc>
                  <a:txBody>
                    <a:bodyPr/>
                    <a:lstStyle/>
                    <a:p>
                      <a:pPr algn="ctr">
                        <a:lnSpc>
                          <a:spcPct val="70000"/>
                        </a:lnSpc>
                      </a:pPr>
                      <a:r>
                        <a:rPr lang="en-US" sz="1600" dirty="0"/>
                        <a:t>0</a:t>
                      </a:r>
                    </a:p>
                  </a:txBody>
                  <a:tcPr anchor="ctr"/>
                </a:tc>
                <a:extLst>
                  <a:ext uri="{0D108BD9-81ED-4DB2-BD59-A6C34878D82A}">
                    <a16:rowId xmlns:a16="http://schemas.microsoft.com/office/drawing/2014/main" val="3250282115"/>
                  </a:ext>
                </a:extLst>
              </a:tr>
            </a:tbl>
          </a:graphicData>
        </a:graphic>
      </p:graphicFrame>
      <p:sp>
        <p:nvSpPr>
          <p:cNvPr id="66" name="TextBox 65">
            <a:extLst>
              <a:ext uri="{FF2B5EF4-FFF2-40B4-BE49-F238E27FC236}">
                <a16:creationId xmlns:a16="http://schemas.microsoft.com/office/drawing/2014/main" id="{AF87BF08-004F-46DE-89C7-723D9B1A16DB}"/>
              </a:ext>
            </a:extLst>
          </p:cNvPr>
          <p:cNvSpPr txBox="1"/>
          <p:nvPr/>
        </p:nvSpPr>
        <p:spPr>
          <a:xfrm>
            <a:off x="1714649" y="1428891"/>
            <a:ext cx="27585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Safety outcomes, Week 24</a:t>
            </a:r>
          </a:p>
        </p:txBody>
      </p:sp>
      <p:sp>
        <p:nvSpPr>
          <p:cNvPr id="67" name="TextBox 66">
            <a:extLst>
              <a:ext uri="{FF2B5EF4-FFF2-40B4-BE49-F238E27FC236}">
                <a16:creationId xmlns:a16="http://schemas.microsoft.com/office/drawing/2014/main" id="{C46A94B9-3B34-45EF-83BB-FEB1E784316B}"/>
              </a:ext>
            </a:extLst>
          </p:cNvPr>
          <p:cNvSpPr txBox="1"/>
          <p:nvPr/>
        </p:nvSpPr>
        <p:spPr>
          <a:xfrm>
            <a:off x="7464152" y="1428891"/>
            <a:ext cx="321382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Laboratory outcomes, Week 24</a:t>
            </a:r>
          </a:p>
        </p:txBody>
      </p:sp>
    </p:spTree>
    <p:extLst>
      <p:ext uri="{BB962C8B-B14F-4D97-AF65-F5344CB8AC3E}">
        <p14:creationId xmlns:p14="http://schemas.microsoft.com/office/powerpoint/2010/main" val="871410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TotalTime>
  <Words>18727</Words>
  <Application>Microsoft Office PowerPoint</Application>
  <PresentationFormat>Widescreen</PresentationFormat>
  <Paragraphs>2728</Paragraphs>
  <Slides>57</Slides>
  <Notes>40</Notes>
  <HiddenSlides>3</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57</vt:i4>
      </vt:variant>
    </vt:vector>
  </HeadingPairs>
  <TitlesOfParts>
    <vt:vector size="65" baseType="lpstr">
      <vt:lpstr>Arial</vt:lpstr>
      <vt:lpstr>Calibri</vt:lpstr>
      <vt:lpstr>Calibri Light</vt:lpstr>
      <vt:lpstr>Gill Sans MT</vt:lpstr>
      <vt:lpstr>Office Theme</vt:lpstr>
      <vt:lpstr>1_Office Theme</vt:lpstr>
      <vt:lpstr>2_Office Theme</vt:lpstr>
      <vt:lpstr>Parcel</vt:lpstr>
      <vt:lpstr>Rheumatology Update Important studies from 2018</vt:lpstr>
      <vt:lpstr>JAKNIBS are Hot!!</vt:lpstr>
      <vt:lpstr>JAK-STAT Inhibitors (Jakinibs)</vt:lpstr>
      <vt:lpstr>JAKNIBS are Hot!!</vt:lpstr>
      <vt:lpstr>New Jaknibs in RA</vt:lpstr>
      <vt:lpstr>Upadacitinib versus placebo and adalimumab in MTX-IR</vt:lpstr>
      <vt:lpstr>Upadacitinib versus placebo and adalimumab in MTX-IR</vt:lpstr>
      <vt:lpstr>Filgotinib (FILG; selective JAK1 inhibitor): FINCH 2  Efficacy and safety in RA patients with IR or intolerance to ≥1 bDMARDs</vt:lpstr>
      <vt:lpstr>Filgotinib (FILG; selective JAK1 inhibitor): FINCH 2  Efficacy and safety in RA patients with IR or intolerance to ≥1 bDMARDs</vt:lpstr>
      <vt:lpstr>Peficitinib (PEFI): Efficacy and safety in MTX-IR</vt:lpstr>
      <vt:lpstr>RA</vt:lpstr>
      <vt:lpstr>Safety of baricitinib for RA treatment up to 6 years:  Updated integrated safety analysis</vt:lpstr>
      <vt:lpstr>Risk of venous thromboembolism in RA: Tofacitinib vs TNF inhibitors</vt:lpstr>
      <vt:lpstr>PowerPoint Presentation</vt:lpstr>
      <vt:lpstr>Risk of venous thromboembolism in RA patients treated with bDMARDs and nbDMARDs</vt:lpstr>
      <vt:lpstr>Biosimilars are here to stay</vt:lpstr>
      <vt:lpstr>Biosimilars: ACR 2018</vt:lpstr>
      <vt:lpstr>Biosimilars: Multiple switches</vt:lpstr>
      <vt:lpstr>Measuring disease activity</vt:lpstr>
      <vt:lpstr> Impact of disease activity measures on therapeutic change </vt:lpstr>
      <vt:lpstr>RA Co-morbidities</vt:lpstr>
      <vt:lpstr>Trends in total and cardiovascular mortality in RA</vt:lpstr>
      <vt:lpstr>MTX use and CVD risk among RA patients initiating bDMARDs</vt:lpstr>
      <vt:lpstr>Active RA increases risk of interstitial lung disease</vt:lpstr>
      <vt:lpstr>Comorbidity in RA after diagnosis accounts for mortality</vt:lpstr>
      <vt:lpstr>Inactivated influenza vaccine (IIV) in autoimmune rheumatic diseases (AIRDs) prevents respiratory infections and improves all-cause and cause-specific mortality</vt:lpstr>
      <vt:lpstr>SPONDYLOARTHROPATHY</vt:lpstr>
      <vt:lpstr>Gut–joint T-cell trafficking in a murine model of bacteria-driven IBD-SpA</vt:lpstr>
      <vt:lpstr>EQUATOR: Filgotinib (FILG; oral selective JAK1i) in cDMARD-IR PsA</vt:lpstr>
      <vt:lpstr>The JAK family of nonreceptor protein tyrosine kinases1–6</vt:lpstr>
      <vt:lpstr>TYK2 signaling</vt:lpstr>
      <vt:lpstr>BMS-986165 (oral TYK2 inhibitor): Efficacy and safety Phase 2 study</vt:lpstr>
      <vt:lpstr>COAST-W: IXE in AS/radiographic axSpA with TNFi intolerance or IR</vt:lpstr>
      <vt:lpstr>C-axSpAnd: Efficacy and safety outcomes in patients with nr-axSpA treated with certolizumab pegol</vt:lpstr>
      <vt:lpstr>BE ACTIVE: Bimekizumab in PsA – Phase 2b trial</vt:lpstr>
      <vt:lpstr>Risankizumab, selective IL-23p19 inhibitor, in active PsA:  Phase 2, 24-week data, including radiographic assessment</vt:lpstr>
      <vt:lpstr>SEAM-PsA: ETN and MTX as monotherapy or in combination in PsA – Primary results from a double-blind Phase 3 RCT</vt:lpstr>
      <vt:lpstr>SEAM-PsA: ETN and MTX as monotherapy or in combination in PsA – Primary results from a double-blind Phase 3 RCT(continued)</vt:lpstr>
      <vt:lpstr>SLE</vt:lpstr>
      <vt:lpstr>Validation of new EULAR/ACR SLE classification criteria</vt:lpstr>
      <vt:lpstr>SynBioSe: RTX + belimumab (BLM) shows efficacy, and reduces neutrophil extracellular traps (NETs) capacity, in severe SLE</vt:lpstr>
      <vt:lpstr>CALIBRATE: Rituximab then belimumab in active lupus nephritis</vt:lpstr>
      <vt:lpstr>Ustekinumab for SLE: 1-year results of a Phase 2 trial</vt:lpstr>
      <vt:lpstr>Efficacy and safety of baricitinib in SLE: 24-week, Phase 2 RDBPCT</vt:lpstr>
      <vt:lpstr>Other Autoimmune Diseases</vt:lpstr>
      <vt:lpstr>focuSSced Phase 3 study: Tocilizumab in systemic sclerosis (SSc)</vt:lpstr>
      <vt:lpstr>LEF + HCQ for primary Sjogren’s syndrome (pSS)</vt:lpstr>
      <vt:lpstr>Tocilizumab for thyroid-associated orbitopathy</vt:lpstr>
      <vt:lpstr>Apremilast for oral ulcers (OU) associated with Behçet’s syndrome:  Phase 3, double-blind RCT</vt:lpstr>
      <vt:lpstr>Anakinra in refractory/acute calcium pyrophosphate crystal arthritis </vt:lpstr>
      <vt:lpstr>Osteoporosis</vt:lpstr>
      <vt:lpstr>Bisphosphonate (BP) holiday associated with increased hip fracture risk</vt:lpstr>
      <vt:lpstr>Checkpoint Inhibitors</vt:lpstr>
      <vt:lpstr>Immune checkpoint inhibitors</vt:lpstr>
      <vt:lpstr>Rheumatic and musculoskeletal AEs associated with immune checkpoint inhibitors:  Data mining of the US FDA Adverse Event Reporting System </vt:lpstr>
      <vt:lpstr>Immune checkpoint inhibitors at ACR 2018: 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bergman</dc:creator>
  <cp:lastModifiedBy>Anna Campione</cp:lastModifiedBy>
  <cp:revision>23</cp:revision>
  <dcterms:created xsi:type="dcterms:W3CDTF">2019-01-18T18:43:20Z</dcterms:created>
  <dcterms:modified xsi:type="dcterms:W3CDTF">2019-03-22T23:35:06Z</dcterms:modified>
</cp:coreProperties>
</file>