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5"/>
  </p:notesMasterIdLst>
  <p:handoutMasterIdLst>
    <p:handoutMasterId r:id="rId86"/>
  </p:handoutMasterIdLst>
  <p:sldIdLst>
    <p:sldId id="889" r:id="rId2"/>
    <p:sldId id="1458" r:id="rId3"/>
    <p:sldId id="1542" r:id="rId4"/>
    <p:sldId id="1512" r:id="rId5"/>
    <p:sldId id="1539" r:id="rId6"/>
    <p:sldId id="1459" r:id="rId7"/>
    <p:sldId id="1479" r:id="rId8"/>
    <p:sldId id="1476" r:id="rId9"/>
    <p:sldId id="1477" r:id="rId10"/>
    <p:sldId id="1478" r:id="rId11"/>
    <p:sldId id="1460" r:id="rId12"/>
    <p:sldId id="1492" r:id="rId13"/>
    <p:sldId id="1541" r:id="rId14"/>
    <p:sldId id="1482" r:id="rId15"/>
    <p:sldId id="1487" r:id="rId16"/>
    <p:sldId id="1483" r:id="rId17"/>
    <p:sldId id="1495" r:id="rId18"/>
    <p:sldId id="1496" r:id="rId19"/>
    <p:sldId id="1464" r:id="rId20"/>
    <p:sldId id="1538" r:id="rId21"/>
    <p:sldId id="1544" r:id="rId22"/>
    <p:sldId id="1545" r:id="rId23"/>
    <p:sldId id="1461" r:id="rId24"/>
    <p:sldId id="1535" r:id="rId25"/>
    <p:sldId id="1463" r:id="rId26"/>
    <p:sldId id="1510" r:id="rId27"/>
    <p:sldId id="1518" r:id="rId28"/>
    <p:sldId id="1519" r:id="rId29"/>
    <p:sldId id="1450" r:id="rId30"/>
    <p:sldId id="1503" r:id="rId31"/>
    <p:sldId id="1548" r:id="rId32"/>
    <p:sldId id="1549" r:id="rId33"/>
    <p:sldId id="1498" r:id="rId34"/>
    <p:sldId id="1513" r:id="rId35"/>
    <p:sldId id="1514" r:id="rId36"/>
    <p:sldId id="1515" r:id="rId37"/>
    <p:sldId id="1516" r:id="rId38"/>
    <p:sldId id="1499" r:id="rId39"/>
    <p:sldId id="1466" r:id="rId40"/>
    <p:sldId id="1497" r:id="rId41"/>
    <p:sldId id="1500" r:id="rId42"/>
    <p:sldId id="1467" r:id="rId43"/>
    <p:sldId id="1501" r:id="rId44"/>
    <p:sldId id="1484" r:id="rId45"/>
    <p:sldId id="1485" r:id="rId46"/>
    <p:sldId id="1536" r:id="rId47"/>
    <p:sldId id="1537" r:id="rId48"/>
    <p:sldId id="1546" r:id="rId49"/>
    <p:sldId id="1506" r:id="rId50"/>
    <p:sldId id="1532" r:id="rId51"/>
    <p:sldId id="1524" r:id="rId52"/>
    <p:sldId id="1525" r:id="rId53"/>
    <p:sldId id="1527" r:id="rId54"/>
    <p:sldId id="1526" r:id="rId55"/>
    <p:sldId id="1528" r:id="rId56"/>
    <p:sldId id="1530" r:id="rId57"/>
    <p:sldId id="1529" r:id="rId58"/>
    <p:sldId id="1531" r:id="rId59"/>
    <p:sldId id="1494" r:id="rId60"/>
    <p:sldId id="1543" r:id="rId61"/>
    <p:sldId id="1550" r:id="rId62"/>
    <p:sldId id="1520" r:id="rId63"/>
    <p:sldId id="1534" r:id="rId64"/>
    <p:sldId id="1533" r:id="rId65"/>
    <p:sldId id="1517" r:id="rId66"/>
    <p:sldId id="1521" r:id="rId67"/>
    <p:sldId id="1522" r:id="rId68"/>
    <p:sldId id="1523" r:id="rId69"/>
    <p:sldId id="1420" r:id="rId70"/>
    <p:sldId id="1505" r:id="rId71"/>
    <p:sldId id="1504" r:id="rId72"/>
    <p:sldId id="1457" r:id="rId73"/>
    <p:sldId id="1048" r:id="rId74"/>
    <p:sldId id="1508" r:id="rId75"/>
    <p:sldId id="1509" r:id="rId76"/>
    <p:sldId id="1224" r:id="rId77"/>
    <p:sldId id="1229" r:id="rId78"/>
    <p:sldId id="1507" r:id="rId79"/>
    <p:sldId id="1475" r:id="rId80"/>
    <p:sldId id="1551" r:id="rId81"/>
    <p:sldId id="1502" r:id="rId82"/>
    <p:sldId id="1547" r:id="rId83"/>
    <p:sldId id="1511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." initials=".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893" autoAdjust="0"/>
    <p:restoredTop sz="85568" autoAdjust="0"/>
  </p:normalViewPr>
  <p:slideViewPr>
    <p:cSldViewPr>
      <p:cViewPr varScale="1">
        <p:scale>
          <a:sx n="162" d="100"/>
          <a:sy n="162" d="100"/>
        </p:scale>
        <p:origin x="166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5186"/>
    </p:cViewPr>
  </p:sorterViewPr>
  <p:notesViewPr>
    <p:cSldViewPr>
      <p:cViewPr varScale="1">
        <p:scale>
          <a:sx n="123" d="100"/>
          <a:sy n="123" d="100"/>
        </p:scale>
        <p:origin x="497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381B03-B0C8-C1F9-A177-098E3AF51C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FDA0-EA14-9F31-BD88-9919BE8A5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42D22-7367-4C3B-8E77-C494E0216BF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06907-2755-BC10-4DAF-37187B06C1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7A969-B577-BE7C-B95D-51A69F918B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2B26F-7C01-4CAD-AD1F-24C81D9FD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1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B1E7B-BD03-4782-9170-5F5896B2B82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9B28-F419-4E15-8D71-AC3D37EA9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10F62-419A-4A2D-9BC9-C9F6B3C192A4}" type="slidenum">
              <a:rPr lang="en-US"/>
              <a:pPr/>
              <a:t>23</a:t>
            </a:fld>
            <a:endParaRPr lang="en-US"/>
          </a:p>
        </p:txBody>
      </p:sp>
      <p:sp>
        <p:nvSpPr>
          <p:cNvPr id="2519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Patterns correlate</a:t>
            </a:r>
            <a:r>
              <a:rPr lang="en-US" baseline="0" dirty="0"/>
              <a:t> with different diseases.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5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CEA32-71DF-4952-8949-24DD371DDC1B}" type="slidenum">
              <a:rPr lang="en-US"/>
              <a:pPr/>
              <a:t>25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56" tIns="44778" rIns="89556" bIns="44778"/>
          <a:lstStyle/>
          <a:p>
            <a:r>
              <a:rPr lang="en-US" b="1" dirty="0"/>
              <a:t>Antigen specificities of </a:t>
            </a:r>
            <a:r>
              <a:rPr lang="en-US" b="1" dirty="0" err="1"/>
              <a:t>autoantibodies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Primer on the Rheumatic Diseases. 9th </a:t>
            </a:r>
            <a:r>
              <a:rPr lang="en-US" dirty="0" err="1"/>
              <a:t>ed</a:t>
            </a:r>
            <a:r>
              <a:rPr lang="en-US" dirty="0"/>
              <a:t>, copyright 1988. Used by permission of the Arthritis Foundation. </a:t>
            </a:r>
          </a:p>
          <a:p>
            <a:endParaRPr lang="en-US" dirty="0"/>
          </a:p>
          <a:p>
            <a:r>
              <a:rPr lang="en-US" b="1" dirty="0"/>
              <a:t>#9203120</a:t>
            </a:r>
          </a:p>
        </p:txBody>
      </p:sp>
    </p:spTree>
    <p:extLst>
      <p:ext uri="{BB962C8B-B14F-4D97-AF65-F5344CB8AC3E}">
        <p14:creationId xmlns:p14="http://schemas.microsoft.com/office/powerpoint/2010/main" val="95073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2CFFE-2F82-4C6E-A6B5-74C5E64CDF12}" type="slidenum">
              <a:rPr lang="en-US"/>
              <a:pPr/>
              <a:t>29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3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F858E-9D28-43F4-A83C-A46F5D97E13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6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F7B28-DD19-41E8-ABE7-E171E166D4B4}" type="slidenum">
              <a:rPr lang="en-US"/>
              <a:pPr/>
              <a:t>76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56" tIns="44778" rIns="89556" bIns="44778"/>
          <a:lstStyle/>
          <a:p>
            <a:r>
              <a:rPr lang="en-US" b="1"/>
              <a:t>Rheumatoid factor in nonrheumatic diseases</a:t>
            </a:r>
          </a:p>
          <a:p>
            <a:endParaRPr lang="en-US"/>
          </a:p>
          <a:p>
            <a:r>
              <a:rPr lang="en-US" b="1"/>
              <a:t>#4203160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FA9773-D320-419A-B393-C6A1B29BB1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807107-4E90-4869-B50C-AA9F158DCAF3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A246C7C-39FE-492C-A68B-41CF049B9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directory.questdiagnostics.com/test/test-guides/CF-SystemicSclerosis/systemic-sclerosis-laboratory-markers-for-diagnosis-and-prognosis?p=td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estdiagnostics.com/testcenter/testguide.action?dc=TS_RheumatoidArthritis_Pnl" TargetMode="External"/><Relationship Id="rId3" Type="http://schemas.openxmlformats.org/officeDocument/2006/relationships/hyperlink" Target="https://doi.org/10.1093/rheumatology/kez108.053" TargetMode="External"/><Relationship Id="rId7" Type="http://schemas.openxmlformats.org/officeDocument/2006/relationships/hyperlink" Target="https://www.avalonhcs.com/wp-content/uploads/CareSource/ARPASSE/G2022%20ANA%20ENA%20Testing%20efd;%2001-01-2022.pdf" TargetMode="External"/><Relationship Id="rId2" Type="http://schemas.openxmlformats.org/officeDocument/2006/relationships/hyperlink" Target="https://www.uptodate.com/contents/measurement-and-clinical-significance-of-antinuclear-antibod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stdirectory.questdiagnostics.com/test/test-guides/CF-SystemicSclerosis/systemic-sclerosis-laboratory-markers-for-diagnosis-and-prognosis?p=td" TargetMode="External"/><Relationship Id="rId5" Type="http://schemas.openxmlformats.org/officeDocument/2006/relationships/hyperlink" Target="http://pamclabservices.testcatalog.org/" TargetMode="External"/><Relationship Id="rId4" Type="http://schemas.openxmlformats.org/officeDocument/2006/relationships/hyperlink" Target="https://arupconsult.com/algorithm/antinuclear-antibody-testing-algorithm" TargetMode="External"/><Relationship Id="rId9" Type="http://schemas.openxmlformats.org/officeDocument/2006/relationships/hyperlink" Target="https://www2.gov.bc.ca/gov/content/health/practitioner-professional-resources/bc-guidelines/ana-testing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c.org/publications/cln/articles/2014/june/ana-testing" TargetMode="External"/><Relationship Id="rId2" Type="http://schemas.openxmlformats.org/officeDocument/2006/relationships/hyperlink" Target="https://www.the-rheumatologist.org/issue/january-20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biologic-markers-in-the-diagnosis-and-assessment-of-rheumatoid-arthritis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371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Ryan L. </a:t>
            </a:r>
            <a:r>
              <a:rPr lang="en-US" sz="2800" dirty="0" err="1">
                <a:solidFill>
                  <a:schemeClr val="tx1"/>
                </a:solidFill>
              </a:rPr>
              <a:t>Ragle</a:t>
            </a:r>
            <a:r>
              <a:rPr lang="en-US" sz="2800" dirty="0">
                <a:solidFill>
                  <a:schemeClr val="tx1"/>
                </a:solidFill>
              </a:rPr>
              <a:t> M.D.</a:t>
            </a:r>
          </a:p>
          <a:p>
            <a:r>
              <a:rPr lang="en-US" sz="2800" dirty="0">
                <a:solidFill>
                  <a:schemeClr val="tx1"/>
                </a:solidFill>
              </a:rPr>
              <a:t>03/23/2025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ANA- To Do or Not To 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84055"/>
            <a:ext cx="2772716" cy="132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23D500-1F9F-1EAB-9884-2E8F43874C89}"/>
              </a:ext>
            </a:extLst>
          </p:cNvPr>
          <p:cNvSpPr txBox="1"/>
          <p:nvPr/>
        </p:nvSpPr>
        <p:spPr>
          <a:xfrm>
            <a:off x="1295400" y="591151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OPA Rheumatology and Infusion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F4C4EB-51A6-826D-D934-DF3DD839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3" y="4790071"/>
            <a:ext cx="1181100" cy="10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A71A-CCB4-4EB6-B927-582B161E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ANA: ELISA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35A39-7429-405C-9C8D-2F292E3935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ELISA </a:t>
            </a:r>
          </a:p>
          <a:p>
            <a:pPr lvl="2"/>
            <a:r>
              <a:rPr lang="en-US" dirty="0"/>
              <a:t>Easier to automate, quicker</a:t>
            </a:r>
          </a:p>
          <a:p>
            <a:pPr lvl="2"/>
            <a:r>
              <a:rPr lang="en-US" dirty="0"/>
              <a:t>Antibody coated well or wells     serum added      ANA’s bind to antigen</a:t>
            </a:r>
          </a:p>
          <a:p>
            <a:pPr marL="594360" lvl="2" indent="0">
              <a:buNone/>
            </a:pPr>
            <a:r>
              <a:rPr lang="en-US" dirty="0"/>
              <a:t>         wash      labeled ligand added       comparison to standard concentration of ANA</a:t>
            </a:r>
          </a:p>
          <a:p>
            <a:pPr lvl="2"/>
            <a:r>
              <a:rPr lang="en-US" dirty="0"/>
              <a:t>May use synthetic vs extracted antigens (from HEp-2 cells) or a combination of both</a:t>
            </a:r>
          </a:p>
          <a:p>
            <a:pPr lvl="2"/>
            <a:r>
              <a:rPr lang="en-US" dirty="0"/>
              <a:t>Sensitivity and specificity dependent on specific lab methods and reagents</a:t>
            </a:r>
          </a:p>
          <a:p>
            <a:pPr lvl="3"/>
            <a:r>
              <a:rPr lang="en-US" dirty="0"/>
              <a:t>Sensitivity varies between 69-98% depending on lab (using gold standard of IFA positive to at least 1:160 titer)</a:t>
            </a:r>
          </a:p>
          <a:p>
            <a:pPr lvl="3"/>
            <a:r>
              <a:rPr lang="en-US" dirty="0"/>
              <a:t>Can detect “low affinity” antibodies which have questionable clinical significance</a:t>
            </a:r>
          </a:p>
          <a:p>
            <a:pPr lvl="3"/>
            <a:r>
              <a:rPr lang="en-US" dirty="0" err="1"/>
              <a:t>ss</a:t>
            </a:r>
            <a:r>
              <a:rPr lang="en-US" dirty="0"/>
              <a:t>-DNA can result in overestimate of ds-DNA</a:t>
            </a:r>
          </a:p>
          <a:p>
            <a:pPr lvl="2"/>
            <a:r>
              <a:rPr lang="en-US" dirty="0"/>
              <a:t>Some ELISA tests are not as reliable for nucleolar ANA’s</a:t>
            </a:r>
          </a:p>
          <a:p>
            <a:pPr lvl="2"/>
            <a:r>
              <a:rPr lang="en-US" dirty="0"/>
              <a:t>Reported in units (u) or International units (</a:t>
            </a:r>
            <a:r>
              <a:rPr lang="en-US" dirty="0" err="1"/>
              <a:t>iu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In general 1:40-1:80 correlates to 5-10 </a:t>
            </a:r>
            <a:r>
              <a:rPr lang="en-US" dirty="0" err="1"/>
              <a:t>iu</a:t>
            </a:r>
            <a:endParaRPr lang="en-US" dirty="0"/>
          </a:p>
          <a:p>
            <a:pPr lvl="3"/>
            <a:r>
              <a:rPr lang="en-US" dirty="0"/>
              <a:t>Normal ranges may vary by lab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F0840D-E27B-4A7F-9F0E-27D06CB3AF1D}"/>
              </a:ext>
            </a:extLst>
          </p:cNvPr>
          <p:cNvCxnSpPr/>
          <p:nvPr/>
        </p:nvCxnSpPr>
        <p:spPr>
          <a:xfrm>
            <a:off x="4160715" y="2217617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14C797-C7D3-4E76-A653-3015D68E1E6F}"/>
              </a:ext>
            </a:extLst>
          </p:cNvPr>
          <p:cNvCxnSpPr/>
          <p:nvPr/>
        </p:nvCxnSpPr>
        <p:spPr>
          <a:xfrm>
            <a:off x="5410200" y="2221524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F9142C-B27D-43DB-8D62-53EC49C7F26F}"/>
              </a:ext>
            </a:extLst>
          </p:cNvPr>
          <p:cNvCxnSpPr/>
          <p:nvPr/>
        </p:nvCxnSpPr>
        <p:spPr>
          <a:xfrm>
            <a:off x="1752600" y="24384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A07C48-1F8F-416E-89BB-02CCA5C8D1C7}"/>
              </a:ext>
            </a:extLst>
          </p:cNvPr>
          <p:cNvCxnSpPr/>
          <p:nvPr/>
        </p:nvCxnSpPr>
        <p:spPr>
          <a:xfrm>
            <a:off x="2438400" y="2454031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4C9235-D4AD-4FE9-AFC1-1C521B1D60DE}"/>
              </a:ext>
            </a:extLst>
          </p:cNvPr>
          <p:cNvCxnSpPr/>
          <p:nvPr/>
        </p:nvCxnSpPr>
        <p:spPr>
          <a:xfrm>
            <a:off x="4389315" y="2514600"/>
            <a:ext cx="266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8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ANA: Multiplex Immunoassay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Multiplex immunoassays- simultaneous testing of multiple specific ab (ds-DNA, SSA, SSB, SCL-70, chromatin, smith, RNP, </a:t>
            </a:r>
            <a:r>
              <a:rPr lang="en-US" dirty="0" err="1"/>
              <a:t>sm</a:t>
            </a:r>
            <a:r>
              <a:rPr lang="en-US" dirty="0"/>
              <a:t>/RNP, Jo-1, ribosomal P, centromere B etc.)</a:t>
            </a:r>
          </a:p>
          <a:p>
            <a:pPr lvl="3"/>
            <a:r>
              <a:rPr lang="en-US" dirty="0" err="1"/>
              <a:t>ANAdirect</a:t>
            </a:r>
            <a:r>
              <a:rPr lang="en-US" dirty="0"/>
              <a:t>/ANA qualitative by multiplex- </a:t>
            </a:r>
            <a:r>
              <a:rPr lang="en-US" dirty="0" err="1"/>
              <a:t>Labcorp</a:t>
            </a:r>
            <a:endParaRPr lang="en-US" dirty="0"/>
          </a:p>
          <a:p>
            <a:pPr lvl="3"/>
            <a:r>
              <a:rPr lang="en-US" dirty="0" err="1"/>
              <a:t>ANAchoice</a:t>
            </a:r>
            <a:r>
              <a:rPr lang="en-US" dirty="0"/>
              <a:t>/ANA Multiplex-Quest</a:t>
            </a:r>
          </a:p>
          <a:p>
            <a:pPr lvl="2"/>
            <a:r>
              <a:rPr lang="en-US" dirty="0"/>
              <a:t>Semi-quantitative</a:t>
            </a:r>
          </a:p>
          <a:p>
            <a:pPr lvl="2"/>
            <a:r>
              <a:rPr lang="en-US" dirty="0"/>
              <a:t>Rapid and high throughput (results in as little as 90 min)</a:t>
            </a:r>
          </a:p>
          <a:p>
            <a:pPr lvl="2"/>
            <a:r>
              <a:rPr lang="en-US" dirty="0"/>
              <a:t>No standardization between labs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2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CA13-E23F-49E2-8EB1-E6393768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ANA- multiplex microbead assay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A7AD91-F6CD-4DB8-B87F-73EEE55A155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0559" y="1600200"/>
            <a:ext cx="6400800" cy="441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389CD0-E4E8-4A04-9462-58E99867AEFF}"/>
              </a:ext>
            </a:extLst>
          </p:cNvPr>
          <p:cNvSpPr txBox="1"/>
          <p:nvPr/>
        </p:nvSpPr>
        <p:spPr>
          <a:xfrm>
            <a:off x="1710559" y="5956141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https://www.aacc.org/publications/cln/articles/2014/june/ana-testing</a:t>
            </a:r>
          </a:p>
        </p:txBody>
      </p:sp>
    </p:spTree>
    <p:extLst>
      <p:ext uri="{BB962C8B-B14F-4D97-AF65-F5344CB8AC3E}">
        <p14:creationId xmlns:p14="http://schemas.microsoft.com/office/powerpoint/2010/main" val="124971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AF38-B4A7-E825-CADC-98B1889C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ANA- Multiplex assays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EBB51A-6AC3-85E2-0F89-5AF59C0CB27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9460" y="1417638"/>
            <a:ext cx="7565080" cy="4605434"/>
          </a:xfrm>
        </p:spPr>
      </p:pic>
    </p:spTree>
    <p:extLst>
      <p:ext uri="{BB962C8B-B14F-4D97-AF65-F5344CB8AC3E}">
        <p14:creationId xmlns:p14="http://schemas.microsoft.com/office/powerpoint/2010/main" val="313171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9F02-A84D-4571-857B-A6D453A7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ANA: ds-DNA and ENA antibodies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68ED-087F-4E96-947D-A32176E41A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Reflex testing for specific ds-DNA and ENA antibodies may be done by multiple methods</a:t>
            </a:r>
          </a:p>
          <a:p>
            <a:pPr lvl="1"/>
            <a:r>
              <a:rPr lang="en-US" dirty="0"/>
              <a:t>ELISA</a:t>
            </a:r>
          </a:p>
          <a:p>
            <a:pPr lvl="1"/>
            <a:r>
              <a:rPr lang="en-US" dirty="0"/>
              <a:t>Multiplex assays</a:t>
            </a:r>
          </a:p>
          <a:p>
            <a:pPr lvl="1"/>
            <a:r>
              <a:rPr lang="en-US" dirty="0"/>
              <a:t>Radial immunodiffusion</a:t>
            </a:r>
          </a:p>
          <a:p>
            <a:pPr lvl="1"/>
            <a:r>
              <a:rPr lang="en-US" dirty="0"/>
              <a:t>IFA testing for ds-DNA is considered gold standard</a:t>
            </a:r>
          </a:p>
          <a:p>
            <a:r>
              <a:rPr lang="en-US" dirty="0"/>
              <a:t>Most common reflex antibodies</a:t>
            </a:r>
          </a:p>
          <a:p>
            <a:pPr lvl="1"/>
            <a:r>
              <a:rPr lang="en-US" dirty="0"/>
              <a:t>ds-DNA, SSA, SSB, smith, RNP, </a:t>
            </a:r>
            <a:r>
              <a:rPr lang="en-US" dirty="0" err="1"/>
              <a:t>smRNP</a:t>
            </a:r>
            <a:r>
              <a:rPr lang="en-US" dirty="0"/>
              <a:t>, SCL-70, centromere B, Jo-1, Ribosomal P, chromatin</a:t>
            </a:r>
          </a:p>
          <a:p>
            <a:pPr lvl="2"/>
            <a:r>
              <a:rPr lang="en-US" dirty="0"/>
              <a:t>Common to have more than one specific antibody</a:t>
            </a:r>
          </a:p>
          <a:p>
            <a:pPr lvl="2"/>
            <a:r>
              <a:rPr lang="en-US" dirty="0"/>
              <a:t>Antibodies may be associated with more than one specific disease process</a:t>
            </a:r>
          </a:p>
        </p:txBody>
      </p:sp>
    </p:spTree>
    <p:extLst>
      <p:ext uri="{BB962C8B-B14F-4D97-AF65-F5344CB8AC3E}">
        <p14:creationId xmlns:p14="http://schemas.microsoft.com/office/powerpoint/2010/main" val="42419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CC2A6-083D-4E33-A36F-1B09A45F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7E4E5B-CA05-438B-815A-1A1B4DC5FF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Labs may do tiered/cascading reflex testing that will test groups of antibodies until positive test obtained</a:t>
            </a:r>
          </a:p>
          <a:p>
            <a:pPr lvl="1"/>
            <a:r>
              <a:rPr lang="en-US" dirty="0"/>
              <a:t>May miss clinically significant antibodies if ordering provider unaware of testing methods</a:t>
            </a:r>
          </a:p>
          <a:p>
            <a:pPr lvl="1"/>
            <a:r>
              <a:rPr lang="en-US" dirty="0"/>
              <a:t>Example:  </a:t>
            </a:r>
            <a:r>
              <a:rPr lang="en-US" dirty="0" err="1"/>
              <a:t>ANAchoice</a:t>
            </a:r>
            <a:r>
              <a:rPr lang="en-US" dirty="0"/>
              <a:t>-positive (Multiplex assay of 11 antibodies) reflexes to:</a:t>
            </a:r>
          </a:p>
          <a:p>
            <a:pPr lvl="2"/>
            <a:r>
              <a:rPr lang="en-US" dirty="0"/>
              <a:t>Tier 1: ds-DNA, </a:t>
            </a:r>
            <a:r>
              <a:rPr lang="en-US" dirty="0" err="1"/>
              <a:t>sm</a:t>
            </a:r>
            <a:r>
              <a:rPr lang="en-US" dirty="0"/>
              <a:t>/RNP, </a:t>
            </a:r>
            <a:r>
              <a:rPr lang="en-US" dirty="0" err="1"/>
              <a:t>sm</a:t>
            </a:r>
            <a:r>
              <a:rPr lang="en-US" dirty="0"/>
              <a:t>, RNP, chromatin</a:t>
            </a:r>
          </a:p>
          <a:p>
            <a:pPr lvl="2"/>
            <a:r>
              <a:rPr lang="en-US" dirty="0"/>
              <a:t>Tier 2: SSA, SSB, scl-70, Jo-1</a:t>
            </a:r>
          </a:p>
          <a:p>
            <a:pPr lvl="2"/>
            <a:r>
              <a:rPr lang="en-US" dirty="0"/>
              <a:t>Tier 3: centromere B, ribosomal P</a:t>
            </a:r>
          </a:p>
          <a:p>
            <a:r>
              <a:rPr lang="en-US" dirty="0"/>
              <a:t>All tests must be interpreted with specific test and clinical scenario in mind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CFFC-1F9D-4AD4-BE79-664454B4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3696DE-BC9E-4FA6-B065-7D40B24140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8236" t="19248" r="31373" b="50000"/>
          <a:stretch/>
        </p:blipFill>
        <p:spPr>
          <a:xfrm>
            <a:off x="914400" y="1676400"/>
            <a:ext cx="6862482" cy="3763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E3CDBD-669B-430B-A7ED-77ED074C7E93}"/>
              </a:ext>
            </a:extLst>
          </p:cNvPr>
          <p:cNvSpPr txBox="1"/>
          <p:nvPr/>
        </p:nvSpPr>
        <p:spPr>
          <a:xfrm>
            <a:off x="838200" y="5444543"/>
            <a:ext cx="68624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http://www.questdiagnostics.com/testcenter/testguide.action?dc=TG_Autoimmune_AbTesting</a:t>
            </a:r>
          </a:p>
        </p:txBody>
      </p:sp>
    </p:spTree>
    <p:extLst>
      <p:ext uri="{BB962C8B-B14F-4D97-AF65-F5344CB8AC3E}">
        <p14:creationId xmlns:p14="http://schemas.microsoft.com/office/powerpoint/2010/main" val="243279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C20B-7EF5-4A62-99FF-2C7791AD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BAE123-2818-45C4-A7E1-56C4EA16E0F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6978890"/>
              </p:ext>
            </p:extLst>
          </p:nvPr>
        </p:nvGraphicFramePr>
        <p:xfrm>
          <a:off x="914400" y="1447800"/>
          <a:ext cx="7772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8012557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271094178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with positive 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08023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SLE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4318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Systemic Sclerosis (scleroderma)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322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1163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Sjogren’s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75-90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932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Mixed connective tissue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24439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Raynaud’s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0949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Drug induced Lupus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80-95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1491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Polymyositis/dermatomyositis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8606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Juvenile idiopathic 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12402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err="1"/>
                        <a:t>Hashimotos</a:t>
                      </a:r>
                      <a:r>
                        <a:rPr lang="en-US" dirty="0"/>
                        <a:t> thyroiditis/Graves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353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Autoimmune hepatitis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69889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/>
                        <a:t>Primary biliary cirrhosis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24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58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BBB7-28C8-4265-921D-8F1ACB0C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E15076-5B29-43E5-9F5B-81A526FC8C7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27492276"/>
              </p:ext>
            </p:extLst>
          </p:nvPr>
        </p:nvGraphicFramePr>
        <p:xfrm>
          <a:off x="914400" y="1447800"/>
          <a:ext cx="777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970484474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157611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with positive 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17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Multiple sclerosis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20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Women with silicone breast implants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09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Healthy relative of SLE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48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5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Elderly (&gt;70)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3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Healthy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7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49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ANA-Still other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Infectious diseases</a:t>
            </a:r>
          </a:p>
          <a:p>
            <a:pPr lvl="1"/>
            <a:r>
              <a:rPr lang="en-US" dirty="0"/>
              <a:t>EBV</a:t>
            </a:r>
          </a:p>
          <a:p>
            <a:pPr lvl="1"/>
            <a:r>
              <a:rPr lang="en-US" dirty="0"/>
              <a:t>HIV</a:t>
            </a:r>
          </a:p>
          <a:p>
            <a:pPr lvl="1"/>
            <a:r>
              <a:rPr lang="en-US" dirty="0"/>
              <a:t>Hepatitis C</a:t>
            </a:r>
          </a:p>
          <a:p>
            <a:pPr lvl="1"/>
            <a:r>
              <a:rPr lang="en-US" dirty="0"/>
              <a:t>Parvovirus B19</a:t>
            </a:r>
          </a:p>
          <a:p>
            <a:pPr lvl="1"/>
            <a:r>
              <a:rPr lang="en-US" dirty="0"/>
              <a:t>Bacterial endocarditis</a:t>
            </a:r>
          </a:p>
          <a:p>
            <a:pPr lvl="1"/>
            <a:r>
              <a:rPr lang="en-US" dirty="0"/>
              <a:t>Syphilis</a:t>
            </a:r>
          </a:p>
          <a:p>
            <a:r>
              <a:rPr lang="en-US" dirty="0"/>
              <a:t>Other </a:t>
            </a:r>
            <a:r>
              <a:rPr lang="en-US" dirty="0" err="1"/>
              <a:t>automimmune</a:t>
            </a:r>
            <a:r>
              <a:rPr lang="en-US" dirty="0"/>
              <a:t>/inflammatory disease</a:t>
            </a:r>
          </a:p>
          <a:p>
            <a:pPr lvl="1"/>
            <a:r>
              <a:rPr lang="en-US" dirty="0"/>
              <a:t>Idiopathic pulmonary arterial hypertension:  40%</a:t>
            </a:r>
          </a:p>
          <a:p>
            <a:pPr lvl="1"/>
            <a:r>
              <a:rPr lang="en-US" dirty="0"/>
              <a:t>Inflammatory bowel disease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8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ANA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5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CA3544-DF4E-2ED9-67F8-8DFDA470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" y="918812"/>
            <a:ext cx="8992855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33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EF2F-9460-89F6-1F09-98D374AB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IFA Patterns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E8C86E-3606-B0FB-E146-DB26E65CDA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1" y="1447800"/>
            <a:ext cx="6128914" cy="5189312"/>
          </a:xfrm>
        </p:spPr>
      </p:pic>
    </p:spTree>
    <p:extLst>
      <p:ext uri="{BB962C8B-B14F-4D97-AF65-F5344CB8AC3E}">
        <p14:creationId xmlns:p14="http://schemas.microsoft.com/office/powerpoint/2010/main" val="212108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788-1726-B562-F508-DDAB1D73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IFA Patterns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165108-F31A-15E9-2791-A419FD67FF9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00200" y="1447799"/>
            <a:ext cx="5786769" cy="5114719"/>
          </a:xfrm>
        </p:spPr>
      </p:pic>
    </p:spTree>
    <p:extLst>
      <p:ext uri="{BB962C8B-B14F-4D97-AF65-F5344CB8AC3E}">
        <p14:creationId xmlns:p14="http://schemas.microsoft.com/office/powerpoint/2010/main" val="2728968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/>
              <a:t>ANA IFA Patterns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6022BF-4544-467B-9FDD-3A6ED0A1C3A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3000" y="990600"/>
            <a:ext cx="7006900" cy="52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5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E05B-ECDC-D878-B4AB-3BB4B6F1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IFA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0EF5-4589-EA44-AB96-85CA61608B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Less common patterns</a:t>
            </a:r>
          </a:p>
          <a:p>
            <a:pPr lvl="1"/>
            <a:r>
              <a:rPr lang="en-US" dirty="0"/>
              <a:t>Few nuclear dot-Primary biliary cirrhosis</a:t>
            </a:r>
          </a:p>
          <a:p>
            <a:pPr lvl="1"/>
            <a:r>
              <a:rPr lang="en-US" dirty="0"/>
              <a:t>Dense fine speckled (DFS-70 antibody)-not typically associated with auto-immune disease</a:t>
            </a:r>
          </a:p>
          <a:p>
            <a:pPr lvl="1"/>
            <a:r>
              <a:rPr lang="en-US" dirty="0"/>
              <a:t>Reticular/AMA (antimitochondrial antibody)-primary biliary cirrhosis or rarely in systemic sclerosis</a:t>
            </a:r>
          </a:p>
        </p:txBody>
      </p:sp>
    </p:spTree>
    <p:extLst>
      <p:ext uri="{BB962C8B-B14F-4D97-AF65-F5344CB8AC3E}">
        <p14:creationId xmlns:p14="http://schemas.microsoft.com/office/powerpoint/2010/main" val="410318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ANA Specific </a:t>
            </a:r>
            <a:r>
              <a:rPr lang="en-US" dirty="0" err="1"/>
              <a:t>Autoantibodies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8001000" cy="5105400"/>
          </a:xfrm>
        </p:spPr>
        <p:txBody>
          <a:bodyPr>
            <a:normAutofit fontScale="92500" lnSpcReduction="10000"/>
          </a:bodyPr>
          <a:lstStyle/>
          <a:p>
            <a:pPr marL="112713" indent="-112713" eaLnBrk="0" hangingPunc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u="sng" dirty="0"/>
              <a:t>Antibodies</a:t>
            </a:r>
            <a:r>
              <a:rPr lang="en-US" sz="2400" dirty="0"/>
              <a:t>	</a:t>
            </a:r>
            <a:r>
              <a:rPr lang="en-US" sz="2400" u="sng" dirty="0"/>
              <a:t>Disease associations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Anti-</a:t>
            </a:r>
            <a:r>
              <a:rPr lang="en-US" sz="2400" dirty="0" err="1"/>
              <a:t>dsDNA</a:t>
            </a:r>
            <a:r>
              <a:rPr lang="en-US" sz="2400" dirty="0"/>
              <a:t>	SLE, Nephritis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Anti-Smith	SLE, ILD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Anti-RNP	SLE, MCTD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Anti-ribosomal P	SLE, CNS lupus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Anti-chromatin	Drug induced SLE, SLE, MCTD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Anti-</a:t>
            </a:r>
            <a:r>
              <a:rPr lang="en-US" sz="2400" dirty="0" err="1"/>
              <a:t>histone</a:t>
            </a:r>
            <a:r>
              <a:rPr lang="en-US" sz="2400" dirty="0"/>
              <a:t>	Drug induced SLE, SLE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SS-A/Ro	</a:t>
            </a:r>
            <a:r>
              <a:rPr lang="en-US" sz="1300" dirty="0"/>
              <a:t>Sjogren’s, Congenital heart block, neonatal lupus, SCLE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SS-B/La	Sjogren’s, RA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Anti-Scl-70	Diffuse systemic sclerosis (scleroderma)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Anti- Jo-1	Myositis, ILD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r>
              <a:rPr lang="en-US" sz="2400" dirty="0"/>
              <a:t>Centromere B	Limited systemic sclerosis(CREST)</a:t>
            </a:r>
          </a:p>
          <a:p>
            <a:pPr marL="112713" indent="-11271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09988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871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3CF78C-2E96-49BD-9759-12A7681A8AA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187450" y="216694"/>
            <a:ext cx="6769100" cy="6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43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B5F12-9F61-0829-7F1F-164564C22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0" y="347232"/>
            <a:ext cx="7735380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A5E72-1E7F-8214-C983-F21B66502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62" y="1676400"/>
            <a:ext cx="8256751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05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ANA: Pitfalls and complications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Positive in 10% of normal individuals</a:t>
            </a:r>
          </a:p>
          <a:p>
            <a:pPr>
              <a:lnSpc>
                <a:spcPct val="90000"/>
              </a:lnSpc>
            </a:pPr>
            <a:r>
              <a:rPr lang="en-US" dirty="0"/>
              <a:t>Positive in 20% of patients with first degree relative with autoimmune disease</a:t>
            </a:r>
          </a:p>
          <a:p>
            <a:pPr>
              <a:lnSpc>
                <a:spcPct val="90000"/>
              </a:lnSpc>
            </a:pPr>
            <a:r>
              <a:rPr lang="en-US" dirty="0"/>
              <a:t>Positive in 25+% of elderly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ANA is positive in other diseases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Rheumatologic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Non-Rheumatologic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ANA testing is sensitive, it is not specific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low disease prevalence further lowers positive predictive value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ANA titer does not correlate with disease activity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Why do we care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Anxiety induced in patients/family with positive test </a:t>
            </a:r>
          </a:p>
          <a:p>
            <a:pPr lvl="1"/>
            <a:r>
              <a:rPr lang="en-US" dirty="0"/>
              <a:t>May result in harm: 39/137 patients in a series with positive ANA but no evidence of rheumatic disease were treated with prednisone (doses as high as 60mg/day)</a:t>
            </a:r>
          </a:p>
          <a:p>
            <a:pPr lvl="1"/>
            <a:r>
              <a:rPr lang="en-US" dirty="0"/>
              <a:t>Cost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02412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D4B8-BB5A-D899-13A1-1484BB0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Disclosures and Conflicts of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BF653-3A54-DA5F-5A37-02BE4CC936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 disclosures or conflicts</a:t>
            </a:r>
          </a:p>
        </p:txBody>
      </p:sp>
    </p:spTree>
    <p:extLst>
      <p:ext uri="{BB962C8B-B14F-4D97-AF65-F5344CB8AC3E}">
        <p14:creationId xmlns:p14="http://schemas.microsoft.com/office/powerpoint/2010/main" val="4115125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88F3-F2F4-419B-A6D5-5099C669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ANA: Pitfalls and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D3A1-E31B-4097-8927-6FBD108963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/>
              <a:t>Health care costs associated with testing</a:t>
            </a:r>
          </a:p>
          <a:p>
            <a:pPr lvl="1"/>
            <a:r>
              <a:rPr lang="en-US" sz="2600" dirty="0"/>
              <a:t>Repeat testing is not indicated unless there is strong clinical suspicion of an evolving disease process or </a:t>
            </a:r>
            <a:r>
              <a:rPr lang="en-US" sz="2600" b="1" u="sng" dirty="0"/>
              <a:t>change </a:t>
            </a:r>
            <a:r>
              <a:rPr lang="en-US" sz="2600" dirty="0"/>
              <a:t> in symptoms that suggest new connective tissue disease</a:t>
            </a:r>
          </a:p>
          <a:p>
            <a:pPr lvl="1"/>
            <a:r>
              <a:rPr lang="en-US" sz="2600" dirty="0"/>
              <a:t>ds-DNA and ENA antibodies should not be checked routinely unless ANA is positive</a:t>
            </a:r>
          </a:p>
          <a:p>
            <a:pPr lvl="1"/>
            <a:r>
              <a:rPr lang="en-US" sz="2600" dirty="0" err="1"/>
              <a:t>Bristish</a:t>
            </a:r>
            <a:r>
              <a:rPr lang="en-US" sz="2600" dirty="0"/>
              <a:t> </a:t>
            </a:r>
            <a:r>
              <a:rPr lang="en-US" sz="2600" dirty="0" err="1"/>
              <a:t>coloumbia</a:t>
            </a:r>
            <a:r>
              <a:rPr lang="en-US" sz="2600" dirty="0"/>
              <a:t> 2011/12</a:t>
            </a:r>
          </a:p>
          <a:p>
            <a:pPr lvl="2"/>
            <a:r>
              <a:rPr lang="en-US" sz="2200" dirty="0"/>
              <a:t>94000 ANA tests ($2.24 million)</a:t>
            </a:r>
          </a:p>
          <a:p>
            <a:pPr lvl="2"/>
            <a:r>
              <a:rPr lang="en-US" sz="2200" dirty="0"/>
              <a:t>Estimated incidence of new cases of ANA related disease in same population&lt;400</a:t>
            </a:r>
          </a:p>
          <a:p>
            <a:pPr lvl="2"/>
            <a:r>
              <a:rPr lang="en-US" dirty="0"/>
              <a:t>Guidelines recommended by BC Health Care System  Panel</a:t>
            </a:r>
          </a:p>
          <a:p>
            <a:pPr lvl="3"/>
            <a:r>
              <a:rPr lang="en-US" dirty="0"/>
              <a:t>ANA testing need only be ordered once.</a:t>
            </a:r>
          </a:p>
          <a:p>
            <a:pPr lvl="3"/>
            <a:r>
              <a:rPr lang="en-US" dirty="0"/>
              <a:t>ANA testing is NOT indicated unless a connective tissue disease (e.g., systemic lupus erythematosus (SLE), scleroderma, Sjogren's syndrome, polymyositis/dermatomyositis) is a significant clinical possibility.</a:t>
            </a:r>
          </a:p>
          <a:p>
            <a:pPr lvl="3"/>
            <a:r>
              <a:rPr lang="en-US" dirty="0"/>
              <a:t>ANA testing is NOT indicated as a screening test to evaluate fatigue, back pain, or other musculoskeletal pain without other clinical indications.</a:t>
            </a:r>
          </a:p>
          <a:p>
            <a:pPr lvl="3"/>
            <a:r>
              <a:rPr lang="en-US" dirty="0"/>
              <a:t>ANA testing is NOT indicated to confirm a diagnosis of rheumatoid arthritis (RA) or osteoarthritis (OA).</a:t>
            </a:r>
            <a:endParaRPr lang="en-US" sz="1600" dirty="0"/>
          </a:p>
          <a:p>
            <a:pPr lvl="1"/>
            <a:r>
              <a:rPr lang="en-US" sz="2600" dirty="0"/>
              <a:t>New Jersey 330 bed community hospital over 1 year</a:t>
            </a:r>
          </a:p>
          <a:p>
            <a:pPr lvl="2"/>
            <a:r>
              <a:rPr lang="en-US" sz="2200" dirty="0"/>
              <a:t>465 patients had ANA ordered at a cost of $39k</a:t>
            </a:r>
          </a:p>
          <a:p>
            <a:pPr lvl="2"/>
            <a:r>
              <a:rPr lang="en-US" sz="2200" dirty="0"/>
              <a:t>Additional testing directly associated with ANA $87k</a:t>
            </a:r>
          </a:p>
          <a:p>
            <a:pPr lvl="2"/>
            <a:r>
              <a:rPr lang="en-US" sz="2200" dirty="0"/>
              <a:t>Chart review suggest 93% of these tests were ordered in patients with negative ANA IFA</a:t>
            </a:r>
          </a:p>
          <a:p>
            <a:pPr lvl="2"/>
            <a:r>
              <a:rPr lang="en-US" sz="2200" dirty="0"/>
              <a:t>No new diagnoses of SLE, 1 diagnosis of Anti-phospholipid antibody syndrome</a:t>
            </a:r>
          </a:p>
          <a:p>
            <a:pPr lvl="2"/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1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76A5-5F07-23C5-C481-865C67DF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ANA: Pitfalls and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C20A7-36C7-EB74-8253-1987FF4E47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Positive ANA and ANA specific antibodies associated with IVIG treatment</a:t>
            </a:r>
          </a:p>
          <a:p>
            <a:pPr lvl="1"/>
            <a:r>
              <a:rPr lang="en-US" dirty="0"/>
              <a:t>108 pediatric patients with IVIG exposure within28 days</a:t>
            </a:r>
          </a:p>
          <a:p>
            <a:pPr lvl="1"/>
            <a:r>
              <a:rPr lang="en-US" dirty="0"/>
              <a:t>1201 pediatric patients with no history of IVIG exposure</a:t>
            </a:r>
          </a:p>
          <a:p>
            <a:pPr lvl="1"/>
            <a:r>
              <a:rPr lang="en-US" dirty="0"/>
              <a:t>All patients in the IVIG group were positive for ANA or ANA specific antibodies</a:t>
            </a:r>
          </a:p>
          <a:p>
            <a:pPr lvl="2"/>
            <a:r>
              <a:rPr lang="en-US" dirty="0"/>
              <a:t>Most common: ANA, SSA, Ro-52, AMA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6C109-3220-3563-CD54-8114F75FF4BA}"/>
              </a:ext>
            </a:extLst>
          </p:cNvPr>
          <p:cNvSpPr txBox="1"/>
          <p:nvPr/>
        </p:nvSpPr>
        <p:spPr>
          <a:xfrm>
            <a:off x="1524000" y="5867400"/>
            <a:ext cx="906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Xu Li., et.al.</a:t>
            </a:r>
          </a:p>
        </p:txBody>
      </p:sp>
    </p:spTree>
    <p:extLst>
      <p:ext uri="{BB962C8B-B14F-4D97-AF65-F5344CB8AC3E}">
        <p14:creationId xmlns:p14="http://schemas.microsoft.com/office/powerpoint/2010/main" val="1576405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B0C8-8650-CA20-F875-0AA333F5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and IVIG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96A916-4FEB-3A89-ABDB-9F82CBF4107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218354" cy="4572000"/>
          </a:xfrm>
        </p:spPr>
      </p:pic>
    </p:spTree>
    <p:extLst>
      <p:ext uri="{BB962C8B-B14F-4D97-AF65-F5344CB8AC3E}">
        <p14:creationId xmlns:p14="http://schemas.microsoft.com/office/powerpoint/2010/main" val="2891938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BC0EF4-00EF-47B9-8EEB-08EC1A2D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in the unscreened patient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2C0AB-0BFB-40B0-8D22-50575EB3B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59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76E3-DC81-EA0B-B867-3F9B16F2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IFA vs ELISA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E7BB453-D01C-EDCA-40C3-66A28CAF3808}"/>
              </a:ext>
            </a:extLst>
          </p:cNvPr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r>
              <a:rPr lang="en-US" dirty="0"/>
              <a:t>149 consecutive patients with ANA orders tested both by ELISA and IFA.</a:t>
            </a:r>
          </a:p>
          <a:p>
            <a:r>
              <a:rPr lang="en-US" dirty="0"/>
              <a:t>Final diagnosis by rheumatologist</a:t>
            </a:r>
          </a:p>
          <a:p>
            <a:r>
              <a:rPr lang="en-US" dirty="0"/>
              <a:t>Overall</a:t>
            </a:r>
          </a:p>
          <a:p>
            <a:pPr lvl="1"/>
            <a:r>
              <a:rPr lang="en-US" dirty="0"/>
              <a:t>IFA-more sensitive but less specific </a:t>
            </a:r>
          </a:p>
          <a:p>
            <a:pPr lvl="2"/>
            <a:r>
              <a:rPr lang="en-US" dirty="0"/>
              <a:t>High negative predictive value</a:t>
            </a:r>
          </a:p>
          <a:p>
            <a:pPr lvl="1"/>
            <a:r>
              <a:rPr lang="en-US" dirty="0"/>
              <a:t>ELISA- Less sensitive but more specific</a:t>
            </a:r>
          </a:p>
          <a:p>
            <a:pPr lvl="2"/>
            <a:r>
              <a:rPr lang="en-US" dirty="0"/>
              <a:t>High positive predictive 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061BD-FB1B-2BEC-47E4-C38280DF6B87}"/>
              </a:ext>
            </a:extLst>
          </p:cNvPr>
          <p:cNvSpPr txBox="1"/>
          <p:nvPr/>
        </p:nvSpPr>
        <p:spPr>
          <a:xfrm>
            <a:off x="990600" y="60198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1B1B1B"/>
                </a:solidFill>
                <a:effectLst/>
              </a:rPr>
              <a:t>Khalifah MJ, et.al.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1746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86E0-DC3A-4096-36FB-AF501949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IFA vs ELISA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364383C-9167-37DA-545D-EE627D8B52F4}"/>
              </a:ext>
            </a:extLst>
          </p:cNvPr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10F85-C646-5150-3B81-1F9112CD2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89" y="1914313"/>
            <a:ext cx="7135221" cy="3029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19710-6D25-559C-8898-E2F54DD87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21" y="1409848"/>
            <a:ext cx="8278369" cy="38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2B0B-C195-0CE2-7B71-9135131C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IFA vs ELISA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C7D186C-DEB8-582F-295A-6040F60FD334}"/>
              </a:ext>
            </a:extLst>
          </p:cNvPr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4DEA5-6224-FFD6-2C78-D13733539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32" y="2085787"/>
            <a:ext cx="7068536" cy="268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4547F-3D72-651D-C699-7B4BE0A5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0" y="1919193"/>
            <a:ext cx="7945219" cy="30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30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B89652-02B1-7609-9973-D8F5571B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IFA vs ELISA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BCEFFF-0B7D-5CDF-1E60-80D81019C77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250" y="1981200"/>
            <a:ext cx="4428825" cy="303915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839084F-8C02-2843-356C-74BEA00EA46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54160" y="1981200"/>
            <a:ext cx="4264445" cy="3156269"/>
          </a:xfrm>
        </p:spPr>
      </p:pic>
    </p:spTree>
    <p:extLst>
      <p:ext uri="{BB962C8B-B14F-4D97-AF65-F5344CB8AC3E}">
        <p14:creationId xmlns:p14="http://schemas.microsoft.com/office/powerpoint/2010/main" val="3658006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BCD8F6-0AE5-4B51-92EB-EF202EF4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in referred patients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2D4AB-9450-4120-BCE4-DC1A49375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University of Connecticut</a:t>
            </a:r>
          </a:p>
          <a:p>
            <a:pPr lvl="1"/>
            <a:r>
              <a:rPr lang="en-US" dirty="0"/>
              <a:t>Retrospective study of 232 sequential patients referred to Rheumatology Department for + ANA.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FE4EC-3ECF-6073-0C90-74E9BC3C6D0E}"/>
              </a:ext>
            </a:extLst>
          </p:cNvPr>
          <p:cNvSpPr txBox="1"/>
          <p:nvPr/>
        </p:nvSpPr>
        <p:spPr>
          <a:xfrm>
            <a:off x="1371600" y="59436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Abeles, Aryeh M. et al.</a:t>
            </a:r>
          </a:p>
        </p:txBody>
      </p:sp>
    </p:spTree>
    <p:extLst>
      <p:ext uri="{BB962C8B-B14F-4D97-AF65-F5344CB8AC3E}">
        <p14:creationId xmlns:p14="http://schemas.microsoft.com/office/powerpoint/2010/main" val="98355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First described in the late 1940’s </a:t>
            </a:r>
          </a:p>
          <a:p>
            <a:pPr lvl="1"/>
            <a:r>
              <a:rPr lang="en-US" dirty="0"/>
              <a:t>LE cells seen in bone marrow of SLE patient</a:t>
            </a:r>
          </a:p>
          <a:p>
            <a:pPr lvl="2"/>
            <a:r>
              <a:rPr lang="en-US" dirty="0"/>
              <a:t>Leucocyte containing </a:t>
            </a:r>
            <a:r>
              <a:rPr lang="en-US" dirty="0" err="1"/>
              <a:t>phogocytosed</a:t>
            </a:r>
            <a:r>
              <a:rPr lang="en-US" dirty="0"/>
              <a:t> nuclear material of other cells</a:t>
            </a:r>
          </a:p>
          <a:p>
            <a:pPr lvl="1"/>
            <a:r>
              <a:rPr lang="en-US" dirty="0"/>
              <a:t>DsDNA-1957</a:t>
            </a:r>
          </a:p>
          <a:p>
            <a:pPr lvl="1"/>
            <a:r>
              <a:rPr lang="en-US" dirty="0"/>
              <a:t>ENA antibodies-1966</a:t>
            </a:r>
          </a:p>
          <a:p>
            <a:pPr lvl="2"/>
            <a:r>
              <a:rPr lang="en-US" dirty="0"/>
              <a:t>Now over 150 identified</a:t>
            </a:r>
          </a:p>
        </p:txBody>
      </p:sp>
    </p:spTree>
    <p:extLst>
      <p:ext uri="{BB962C8B-B14F-4D97-AF65-F5344CB8AC3E}">
        <p14:creationId xmlns:p14="http://schemas.microsoft.com/office/powerpoint/2010/main" val="3154062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FB2EF1-4E5F-4E96-BBF9-0F3ED3C8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6011"/>
            <a:ext cx="6934199" cy="59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44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77F83-90BE-421D-8A99-4F53910C8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53" y="1407319"/>
            <a:ext cx="7006894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4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Results of rheumatologic evaluation</a:t>
            </a:r>
          </a:p>
          <a:p>
            <a:pPr lvl="2"/>
            <a:r>
              <a:rPr lang="en-US" dirty="0"/>
              <a:t>Any titer ANA:  PPV of 2.1% for lupus, PPV of 9.1% for ANA associated rheumatic disease (SLE, MCTD, UCTD, </a:t>
            </a:r>
            <a:r>
              <a:rPr lang="en-US" dirty="0" err="1"/>
              <a:t>Sjogren’s</a:t>
            </a:r>
            <a:r>
              <a:rPr lang="en-US" dirty="0"/>
              <a:t>, Systemic sclerosis, inflammatory myopathy)</a:t>
            </a:r>
          </a:p>
          <a:p>
            <a:pPr lvl="2"/>
            <a:r>
              <a:rPr lang="en-US" dirty="0"/>
              <a:t>ANA ≥ 1:640:  PPV of 6% for lupus, PPV of 26.9% for ANA associated rheumatic disease</a:t>
            </a:r>
          </a:p>
          <a:p>
            <a:pPr lvl="2"/>
            <a:r>
              <a:rPr lang="en-US" dirty="0"/>
              <a:t>No rheumatic disease in patient with &lt;1:160 titer</a:t>
            </a:r>
          </a:p>
          <a:p>
            <a:pPr lvl="2"/>
            <a:r>
              <a:rPr lang="en-US" dirty="0"/>
              <a:t>No rheumatic disease in patients with ANA ordered for “widespread pain”</a:t>
            </a:r>
          </a:p>
          <a:p>
            <a:pPr lvl="2"/>
            <a:r>
              <a:rPr lang="en-US" dirty="0"/>
              <a:t>No significant difference in patients with disease when controlled for age, sex, referral by primary care </a:t>
            </a:r>
            <a:r>
              <a:rPr lang="en-US" dirty="0" err="1"/>
              <a:t>vs</a:t>
            </a:r>
            <a:r>
              <a:rPr lang="en-US" dirty="0"/>
              <a:t> specialist or site of ANA testing (outside lab </a:t>
            </a:r>
            <a:r>
              <a:rPr lang="en-US" dirty="0" err="1"/>
              <a:t>vs</a:t>
            </a:r>
            <a:r>
              <a:rPr lang="en-US" dirty="0"/>
              <a:t> university lab)</a:t>
            </a:r>
          </a:p>
          <a:p>
            <a:pPr lvl="2"/>
            <a:r>
              <a:rPr lang="en-US" dirty="0"/>
              <a:t>9.9% of patient had other rheumatic disease (RA 8, PMR 6, gout 3, </a:t>
            </a:r>
            <a:r>
              <a:rPr lang="en-US" dirty="0" err="1"/>
              <a:t>spondyloarthritis</a:t>
            </a:r>
            <a:r>
              <a:rPr lang="en-US" dirty="0"/>
              <a:t> 4, </a:t>
            </a:r>
            <a:r>
              <a:rPr lang="en-US" dirty="0" err="1"/>
              <a:t>pseudogout</a:t>
            </a:r>
            <a:r>
              <a:rPr lang="en-US" dirty="0"/>
              <a:t> 1, ANCA associated </a:t>
            </a:r>
            <a:r>
              <a:rPr lang="en-US" dirty="0" err="1"/>
              <a:t>vasculitis</a:t>
            </a:r>
            <a:r>
              <a:rPr lang="en-US" dirty="0"/>
              <a:t> 1)</a:t>
            </a:r>
          </a:p>
          <a:p>
            <a:pPr lvl="2"/>
            <a:r>
              <a:rPr lang="en-US" dirty="0"/>
              <a:t>30.8% of 91 patients tested for anti-thyroid antibodies were positive.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87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6CA9-B899-4436-9F7F-06F53BD0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1E019-A81A-4408-8D0A-2EC886CD59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Who should be screened with ANA</a:t>
            </a:r>
          </a:p>
          <a:p>
            <a:pPr lvl="1"/>
            <a:r>
              <a:rPr lang="en-US" dirty="0"/>
              <a:t>Patients with high pre-test probability of ANA related connective tissue disease</a:t>
            </a:r>
          </a:p>
          <a:p>
            <a:pPr lvl="2"/>
            <a:r>
              <a:rPr lang="en-US" dirty="0"/>
              <a:t>Patients with 1 or more characteristic or specific manifestation of ANA related connective tissue disease</a:t>
            </a:r>
          </a:p>
        </p:txBody>
      </p:sp>
    </p:spTree>
    <p:extLst>
      <p:ext uri="{BB962C8B-B14F-4D97-AF65-F5344CB8AC3E}">
        <p14:creationId xmlns:p14="http://schemas.microsoft.com/office/powerpoint/2010/main" val="3396970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C3BEB-C07A-4C1B-878D-28C9989AC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" y="85054"/>
            <a:ext cx="9035055" cy="66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0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464435-BEE4-4C4A-8D31-A825ECC3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4" y="2133487"/>
            <a:ext cx="872413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0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43677-0A37-7551-C0DE-21C71FDA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609600"/>
            <a:ext cx="8610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72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188A4-53F2-FCAD-4DEC-74DA0DA0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915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8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FD70-D8BF-09A3-A5A3-22751A41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Classification Criteria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36E782-ACB0-B175-A8F1-42752DE0E13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7793" y="1447800"/>
            <a:ext cx="4865614" cy="4572000"/>
          </a:xfrm>
        </p:spPr>
      </p:pic>
    </p:spTree>
    <p:extLst>
      <p:ext uri="{BB962C8B-B14F-4D97-AF65-F5344CB8AC3E}">
        <p14:creationId xmlns:p14="http://schemas.microsoft.com/office/powerpoint/2010/main" val="2068244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3E7B-A6F5-47C1-93EA-285D032D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65846-F320-4D37-83AA-940527CABE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Additional screening tests if appropriate to rule out other causes of ANA</a:t>
            </a:r>
          </a:p>
          <a:p>
            <a:pPr lvl="1"/>
            <a:r>
              <a:rPr lang="en-US" dirty="0"/>
              <a:t>Autoimmune hepatitis:  smooth muscle/F-Actin, p-ANCA, antimitochondrial, Liver kidney microsomal-1 (LKM-1), Soluble liver antigen/liver pancreas (SLA/LP), serum IgG levels</a:t>
            </a:r>
          </a:p>
          <a:p>
            <a:pPr lvl="1"/>
            <a:r>
              <a:rPr lang="en-US" dirty="0"/>
              <a:t>Autoimmune thyroid: thyroglobulin ab, thyroid peroxidase ab, thyroid stimulating hormone receptor ab (higher association with Graves)</a:t>
            </a:r>
          </a:p>
          <a:p>
            <a:pPr lvl="1"/>
            <a:r>
              <a:rPr lang="en-US" dirty="0"/>
              <a:t>Myositis: CK, aldolase, LDH, myositis antibody panel</a:t>
            </a:r>
          </a:p>
        </p:txBody>
      </p:sp>
    </p:spTree>
    <p:extLst>
      <p:ext uri="{BB962C8B-B14F-4D97-AF65-F5344CB8AC3E}">
        <p14:creationId xmlns:p14="http://schemas.microsoft.com/office/powerpoint/2010/main" val="10142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FCA59-4F4A-43F2-8FB2-D64BAF7F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627163" cy="4724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F50DD-4628-EB84-5303-7693A23ABE37}"/>
              </a:ext>
            </a:extLst>
          </p:cNvPr>
          <p:cNvSpPr txBox="1"/>
          <p:nvPr/>
        </p:nvSpPr>
        <p:spPr>
          <a:xfrm>
            <a:off x="685800" y="6096000"/>
            <a:ext cx="464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err="1">
                <a:solidFill>
                  <a:srgbClr val="222222"/>
                </a:solidFill>
                <a:effectLst/>
              </a:rPr>
              <a:t>Irure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-Ventura J.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40688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9AC6-2C6B-504B-9A42-11091E65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51498-33B6-ACC3-C469-E98A5E19AA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55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0C7FE4-107B-6205-D325-D39FEBE28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8855"/>
            <a:ext cx="7160184" cy="65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05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EA2E9-F89F-6E7A-B64E-9BFFD7CB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6826876" cy="63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193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BB71-3BC9-D92A-8778-95FA966D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EEAD79-94C4-DF45-505E-81C7D4B496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24308"/>
            <a:ext cx="8991600" cy="88908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E45382-221A-41FD-ED04-A51A7EE45A17}"/>
              </a:ext>
            </a:extLst>
          </p:cNvPr>
          <p:cNvSpPr txBox="1"/>
          <p:nvPr/>
        </p:nvSpPr>
        <p:spPr>
          <a:xfrm>
            <a:off x="609600" y="38862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lab to complete full cascade</a:t>
            </a:r>
          </a:p>
          <a:p>
            <a:r>
              <a:rPr lang="en-US" dirty="0"/>
              <a:t>	-Tier 1: dsDNA, RNP, Smith/RNP, Smith, 	Chromatin</a:t>
            </a:r>
          </a:p>
          <a:p>
            <a:r>
              <a:rPr lang="en-US" dirty="0"/>
              <a:t>	-Tier 2: SSA, SSB, SCL-70, Jo-1</a:t>
            </a:r>
          </a:p>
          <a:p>
            <a:r>
              <a:rPr lang="en-US" dirty="0"/>
              <a:t>	-Tier 3: Ribosomal P, centromere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FCC1D-CAE3-C29D-D9EF-998FB00985BB}"/>
              </a:ext>
            </a:extLst>
          </p:cNvPr>
          <p:cNvSpPr txBox="1"/>
          <p:nvPr/>
        </p:nvSpPr>
        <p:spPr>
          <a:xfrm>
            <a:off x="228600" y="1752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Recommended Quest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79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6472B-FA7F-ACEF-A2EF-DB7E9EDA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Quest-</a:t>
            </a:r>
            <a:r>
              <a:rPr lang="en-US" b="0" i="0" dirty="0" err="1">
                <a:effectLst/>
                <a:latin typeface="Akkurat"/>
              </a:rPr>
              <a:t>ANAlyzeR</a:t>
            </a:r>
            <a:r>
              <a:rPr lang="en-US" b="0" i="0" dirty="0">
                <a:effectLst/>
                <a:latin typeface="Akkurat"/>
              </a:rPr>
              <a:t>™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451E5A-CE5F-01DB-EEB2-B0BF368C95B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5257800" cy="4458147"/>
          </a:xfrm>
        </p:spPr>
      </p:pic>
    </p:spTree>
    <p:extLst>
      <p:ext uri="{BB962C8B-B14F-4D97-AF65-F5344CB8AC3E}">
        <p14:creationId xmlns:p14="http://schemas.microsoft.com/office/powerpoint/2010/main" val="4070039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AFEE-AB6B-A7B7-8DCD-4FA16A7E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328"/>
            <a:ext cx="7772400" cy="808038"/>
          </a:xfrm>
        </p:spPr>
        <p:txBody>
          <a:bodyPr/>
          <a:lstStyle/>
          <a:p>
            <a:r>
              <a:rPr lang="en-US" dirty="0" err="1"/>
              <a:t>Labcorp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8AB2D4-42C3-8AA2-D34C-C0C98E4D829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984241"/>
            <a:ext cx="6096000" cy="5794486"/>
          </a:xfrm>
        </p:spPr>
      </p:pic>
    </p:spTree>
    <p:extLst>
      <p:ext uri="{BB962C8B-B14F-4D97-AF65-F5344CB8AC3E}">
        <p14:creationId xmlns:p14="http://schemas.microsoft.com/office/powerpoint/2010/main" val="3641357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1246-747D-BB4B-3AA7-514DE996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Labcorp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BF05D-412E-AA31-98AA-050CD6A793F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2951099"/>
            <a:ext cx="7772400" cy="1565401"/>
          </a:xfrm>
        </p:spPr>
      </p:pic>
    </p:spTree>
    <p:extLst>
      <p:ext uri="{BB962C8B-B14F-4D97-AF65-F5344CB8AC3E}">
        <p14:creationId xmlns:p14="http://schemas.microsoft.com/office/powerpoint/2010/main" val="768262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71C9-25D2-D4F6-9E44-AFA0D163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Labcorp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D2F01-BBFB-C28E-839C-319E1858E4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2736" y="1676400"/>
            <a:ext cx="8098528" cy="12618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850D74-311F-7D94-E453-FCF74124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36" y="2938271"/>
            <a:ext cx="8164064" cy="1638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5613F-81E1-F56B-2683-C27D014F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37" y="4725642"/>
            <a:ext cx="809852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42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A741-C5E0-C9A3-5E7F-96818C96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Mayo- Central peninsula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30DC8A-1012-AB9B-29B4-3042C4984B7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0600" y="1828800"/>
            <a:ext cx="6582694" cy="36200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1FF19C-C9DF-ECC6-AFCC-D00C40E39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90801"/>
            <a:ext cx="6106377" cy="276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A2092-8D26-75C8-9599-77889CC01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522115"/>
            <a:ext cx="5553850" cy="3069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F6BC0C-CFCC-908C-2F78-39A86AD1903C}"/>
              </a:ext>
            </a:extLst>
          </p:cNvPr>
          <p:cNvSpPr txBox="1"/>
          <p:nvPr/>
        </p:nvSpPr>
        <p:spPr>
          <a:xfrm>
            <a:off x="1143000" y="2971800"/>
            <a:ext cx="6715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-ANA by ELISA and CCP antibody</a:t>
            </a:r>
          </a:p>
          <a:p>
            <a:r>
              <a:rPr lang="en-US" dirty="0"/>
              <a:t>     - if &gt;3.0 then reflex to dsDNA, centromere, “ENA eval” and centromere ab.</a:t>
            </a:r>
          </a:p>
          <a:p>
            <a:r>
              <a:rPr lang="en-US" dirty="0"/>
              <a:t>            -ENA eval: SSA, SSB, Smith, RNP, SCL-70 and Jo-1</a:t>
            </a:r>
          </a:p>
        </p:txBody>
      </p:sp>
    </p:spTree>
    <p:extLst>
      <p:ext uri="{BB962C8B-B14F-4D97-AF65-F5344CB8AC3E}">
        <p14:creationId xmlns:p14="http://schemas.microsoft.com/office/powerpoint/2010/main" val="4180053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91E8-50B2-4899-980B-4AD62A4D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757C-B2DE-4741-84E8-7C43AF7353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do I order</a:t>
            </a:r>
          </a:p>
          <a:p>
            <a:pPr lvl="1"/>
            <a:r>
              <a:rPr lang="en-US" dirty="0"/>
              <a:t>Custom panel through Quest</a:t>
            </a:r>
          </a:p>
          <a:p>
            <a:pPr lvl="2"/>
            <a:r>
              <a:rPr lang="en-US" dirty="0"/>
              <a:t>ANA by IFA with reflex to titer and pattern</a:t>
            </a:r>
          </a:p>
          <a:p>
            <a:pPr lvl="3"/>
            <a:r>
              <a:rPr lang="en-US" dirty="0"/>
              <a:t>Ds-DNA, SSA, SSB, smith, RNP, SCL-70, chromatin, centromere B</a:t>
            </a:r>
          </a:p>
          <a:p>
            <a:pPr lvl="1"/>
            <a:r>
              <a:rPr lang="en-US" dirty="0"/>
              <a:t>At least CBC, CMP, ESR,CRP and UA to assess for systemic and </a:t>
            </a:r>
            <a:r>
              <a:rPr lang="en-US" dirty="0" err="1"/>
              <a:t>endorgan</a:t>
            </a:r>
            <a:r>
              <a:rPr lang="en-US" dirty="0"/>
              <a:t> inflammation</a:t>
            </a:r>
          </a:p>
          <a:p>
            <a:pPr lvl="1"/>
            <a:r>
              <a:rPr lang="en-US" dirty="0"/>
              <a:t>Complement C3, C4 and CH50 activity</a:t>
            </a:r>
          </a:p>
          <a:p>
            <a:pPr lvl="2"/>
            <a:r>
              <a:rPr lang="en-US" dirty="0"/>
              <a:t>Low complements and low activity suggestive of active disease</a:t>
            </a:r>
          </a:p>
          <a:p>
            <a:pPr lvl="1"/>
            <a:r>
              <a:rPr lang="en-US" dirty="0"/>
              <a:t>Will often repeat any partial testing to obtain at least antibodies above and will order additional specific antibodies if clinically indicated</a:t>
            </a:r>
          </a:p>
          <a:p>
            <a:pPr lvl="2"/>
            <a:r>
              <a:rPr lang="en-US" dirty="0"/>
              <a:t>Myositis- Myositis antibody panel</a:t>
            </a:r>
          </a:p>
          <a:p>
            <a:pPr lvl="3"/>
            <a:r>
              <a:rPr lang="de-DE" dirty="0"/>
              <a:t>Jo-1 Ab, PL-7 Ab, PL-12 Ab, EJ Ab, OJ Ab, SRP Ab, Mi-2 Alpha Ab, Mi-2 beta Ab, Mi-2 Beta Ab, MDA-5 Ab, TIF-1y Ab, NXP-2 Ab. Ku</a:t>
            </a:r>
          </a:p>
          <a:p>
            <a:pPr lvl="2"/>
            <a:r>
              <a:rPr lang="de-DE" dirty="0"/>
              <a:t>Systemic sclerosis (if SCL-70 and centromere B are negative) and high suspicion</a:t>
            </a:r>
          </a:p>
          <a:p>
            <a:pPr lvl="3"/>
            <a:r>
              <a:rPr lang="de-DE" dirty="0"/>
              <a:t>PM/SCL 100 and 75 (polymyositis overlap), RNA polymerase III (increased risk of renal crisis), U1-snRNP (Pulm htn, arthritis), U3RNP anti-fibrillarin (diffuse SSc, renal cardiac, ILD and pulm HTN), Anti-Th/To (localized cutaneous, pericarditis, ILD)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8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ANA is </a:t>
            </a:r>
            <a:r>
              <a:rPr lang="en-US" u="sng" dirty="0"/>
              <a:t>NOT</a:t>
            </a:r>
            <a:r>
              <a:rPr lang="en-US" dirty="0"/>
              <a:t> a screening test </a:t>
            </a:r>
          </a:p>
          <a:p>
            <a:pPr lvl="1"/>
            <a:r>
              <a:rPr lang="en-US" dirty="0"/>
              <a:t>High Sensitivity with low specificity</a:t>
            </a:r>
          </a:p>
          <a:p>
            <a:pPr lvl="1"/>
            <a:r>
              <a:rPr lang="en-US" dirty="0"/>
              <a:t>High false positive rates</a:t>
            </a:r>
          </a:p>
          <a:p>
            <a:r>
              <a:rPr lang="en-US" dirty="0"/>
              <a:t>Includes two broad types of antibodies targeting proteins in nucleus of cells</a:t>
            </a:r>
          </a:p>
          <a:p>
            <a:pPr lvl="1"/>
            <a:r>
              <a:rPr lang="en-US" dirty="0"/>
              <a:t>DNA and Histones</a:t>
            </a:r>
          </a:p>
          <a:p>
            <a:pPr lvl="1"/>
            <a:r>
              <a:rPr lang="en-US" dirty="0"/>
              <a:t>Extractable nuclear antigens (ENA:SSA, SSB, Smith (Sm), RNP, SCL-70 etc.)</a:t>
            </a:r>
          </a:p>
          <a:p>
            <a:r>
              <a:rPr lang="en-US" dirty="0"/>
              <a:t>Cytoplasmic proteins may also be targeted</a:t>
            </a:r>
          </a:p>
          <a:p>
            <a:r>
              <a:rPr lang="en-US" dirty="0"/>
              <a:t>Types of ANA testing</a:t>
            </a:r>
          </a:p>
          <a:p>
            <a:pPr lvl="1"/>
            <a:r>
              <a:rPr lang="en-US" dirty="0"/>
              <a:t>ANA IFA, ELISA, multiplex</a:t>
            </a:r>
          </a:p>
          <a:p>
            <a:pPr lvl="1"/>
            <a:r>
              <a:rPr lang="en-US" dirty="0"/>
              <a:t>Proprietary names: </a:t>
            </a:r>
            <a:r>
              <a:rPr lang="en-US" dirty="0" err="1"/>
              <a:t>ANAchoice</a:t>
            </a:r>
            <a:r>
              <a:rPr lang="en-US" dirty="0"/>
              <a:t>, ANA direct, </a:t>
            </a:r>
            <a:r>
              <a:rPr lang="en-US" dirty="0" err="1"/>
              <a:t>AtheNA</a:t>
            </a:r>
            <a:r>
              <a:rPr lang="en-US" dirty="0"/>
              <a:t> multi-</a:t>
            </a:r>
            <a:r>
              <a:rPr lang="en-US" dirty="0" err="1"/>
              <a:t>lyte</a:t>
            </a:r>
            <a:endParaRPr lang="en-US" dirty="0"/>
          </a:p>
          <a:p>
            <a:pPr lvl="1"/>
            <a:r>
              <a:rPr lang="en-US" dirty="0"/>
              <a:t>Default testing through most labs for “ANA” is most often not IFA</a:t>
            </a:r>
          </a:p>
        </p:txBody>
      </p:sp>
    </p:spTree>
    <p:extLst>
      <p:ext uri="{BB962C8B-B14F-4D97-AF65-F5344CB8AC3E}">
        <p14:creationId xmlns:p14="http://schemas.microsoft.com/office/powerpoint/2010/main" val="730100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D415-B49A-16F3-8283-AA469E55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ANA-Cost and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494F-E46E-EC85-DE88-E0E0CDFC2D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  <a:p>
            <a:pPr lvl="1"/>
            <a:r>
              <a:rPr lang="en-US" dirty="0"/>
              <a:t>ANA:$11-$500</a:t>
            </a:r>
          </a:p>
          <a:p>
            <a:pPr lvl="1"/>
            <a:r>
              <a:rPr lang="en-US" dirty="0"/>
              <a:t>Reflex testing</a:t>
            </a:r>
          </a:p>
          <a:p>
            <a:pPr lvl="2"/>
            <a:r>
              <a:rPr lang="en-US" dirty="0"/>
              <a:t>ENA panel:$100-$300</a:t>
            </a:r>
          </a:p>
          <a:p>
            <a:pPr lvl="2"/>
            <a:r>
              <a:rPr lang="en-US" dirty="0"/>
              <a:t>Complements-$50 each</a:t>
            </a:r>
          </a:p>
          <a:p>
            <a:pPr lvl="1"/>
            <a:r>
              <a:rPr lang="en-US" b="0" i="0" dirty="0" err="1">
                <a:solidFill>
                  <a:srgbClr val="474747"/>
                </a:solidFill>
                <a:effectLst/>
                <a:latin typeface="Google Sans"/>
              </a:rPr>
              <a:t>ANAlyzeR</a:t>
            </a:r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™</a:t>
            </a:r>
            <a:r>
              <a:rPr lang="en-US" dirty="0">
                <a:solidFill>
                  <a:srgbClr val="474747"/>
                </a:solidFill>
                <a:latin typeface="Google Sans"/>
              </a:rPr>
              <a:t>: $1300+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98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DD4F55-80FA-B8B6-A708-2F27B57C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ANA-Cost and Coverage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5DDB1A-0544-D18C-82F6-4742746E57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67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Coverage-I have never heard of a denial in AK</a:t>
            </a:r>
          </a:p>
          <a:p>
            <a:pPr lvl="1"/>
            <a:r>
              <a:rPr lang="en-US" dirty="0"/>
              <a:t>Avalon Health Care Solutions</a:t>
            </a:r>
          </a:p>
          <a:p>
            <a:pPr lvl="2"/>
            <a:r>
              <a:rPr lang="en-US" dirty="0"/>
              <a:t>Lab Benefit management (think PBM for labs)</a:t>
            </a:r>
          </a:p>
          <a:p>
            <a:pPr lvl="3"/>
            <a:r>
              <a:rPr lang="en-US" dirty="0"/>
              <a:t>Multiple health plans in the Lower 48.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9D2D63-50B4-6891-3400-9BC9A5487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221546"/>
            <a:ext cx="5944115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5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260192-4BBC-22DD-E3CD-5DF50EBF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Sclerosis antibodies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B460E1-5F56-099C-5ED2-8BC2969EC6C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4259" r="20738" b="2044"/>
          <a:stretch/>
        </p:blipFill>
        <p:spPr>
          <a:xfrm>
            <a:off x="1142999" y="1371600"/>
            <a:ext cx="6705601" cy="5029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326361-D2DF-C54F-8FC0-491D79F1E1CD}"/>
              </a:ext>
            </a:extLst>
          </p:cNvPr>
          <p:cNvSpPr txBox="1"/>
          <p:nvPr/>
        </p:nvSpPr>
        <p:spPr>
          <a:xfrm>
            <a:off x="762000" y="6457827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https://testdirectory.questdiagnostics.com/test/test-guides/CF-SystemicSclerosis/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92143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992F-31F2-6279-44D0-837ABF70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3815"/>
            <a:ext cx="7772400" cy="808038"/>
          </a:xfrm>
        </p:spPr>
        <p:txBody>
          <a:bodyPr/>
          <a:lstStyle/>
          <a:p>
            <a:r>
              <a:rPr lang="en-US" dirty="0"/>
              <a:t>MCTD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807F513-3BDF-E60A-5384-2F1C67159D5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838200"/>
            <a:ext cx="8950036" cy="5791200"/>
          </a:xfrm>
        </p:spPr>
      </p:pic>
    </p:spTree>
    <p:extLst>
      <p:ext uri="{BB962C8B-B14F-4D97-AF65-F5344CB8AC3E}">
        <p14:creationId xmlns:p14="http://schemas.microsoft.com/office/powerpoint/2010/main" val="114165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574E47-CDC7-BA73-4905-E38B21AC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MCTD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F78283F-311F-9955-CD62-01D8CA8E45D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1" y="1508831"/>
            <a:ext cx="6972730" cy="399210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BF5C71-CED3-6E5B-97B4-70C5F7E807F8}"/>
              </a:ext>
            </a:extLst>
          </p:cNvPr>
          <p:cNvSpPr txBox="1"/>
          <p:nvPr/>
        </p:nvSpPr>
        <p:spPr>
          <a:xfrm>
            <a:off x="76200" y="5592128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-Clinical manifestation of 85 MCTD patients from tertiary care center cohort</a:t>
            </a:r>
          </a:p>
        </p:txBody>
      </p:sp>
    </p:spTree>
    <p:extLst>
      <p:ext uri="{BB962C8B-B14F-4D97-AF65-F5344CB8AC3E}">
        <p14:creationId xmlns:p14="http://schemas.microsoft.com/office/powerpoint/2010/main" val="2900737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EE5D-40A5-BA60-0891-409B9458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B11F7-7753-DCA2-A009-97A0B5123D5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MayoClinicSans-Light"/>
              </a:rPr>
              <a:t>Low positive RNP results (&lt; or =4.0 U) without an associated positive antinuclear antibodies by indirect immunofluorescence assay should be interpreted with caution and is not likely </a:t>
            </a:r>
            <a:r>
              <a:rPr lang="en-US" dirty="0">
                <a:solidFill>
                  <a:srgbClr val="000000"/>
                </a:solidFill>
                <a:latin typeface="MayoClinicSans-Light"/>
              </a:rPr>
              <a:t>to be related to MCTD or other connective tissue disease</a:t>
            </a:r>
            <a:r>
              <a:rPr lang="en-US" b="0" i="0" dirty="0">
                <a:solidFill>
                  <a:srgbClr val="000000"/>
                </a:solidFill>
                <a:effectLst/>
                <a:latin typeface="MayoClinicSans-Light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MayoClinicSans-Light"/>
              </a:rPr>
              <a:t>MCTD unlikely in the absence of </a:t>
            </a:r>
            <a:r>
              <a:rPr lang="en-US" dirty="0" err="1">
                <a:solidFill>
                  <a:srgbClr val="000000"/>
                </a:solidFill>
                <a:latin typeface="MayoClinicSans-Light"/>
              </a:rPr>
              <a:t>raynauds</a:t>
            </a:r>
            <a:r>
              <a:rPr lang="en-US" dirty="0">
                <a:solidFill>
                  <a:srgbClr val="000000"/>
                </a:solidFill>
                <a:latin typeface="MayoClinicSans-Ligh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35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E2F0-68AA-DE04-B34E-FC7F4E1D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Myositis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0376C-8869-8EE6-572A-D87F5B4011C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1234955"/>
            <a:ext cx="5027983" cy="52420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8A9DBF-5975-E9B9-D2D2-B1BD05AAB629}"/>
              </a:ext>
            </a:extLst>
          </p:cNvPr>
          <p:cNvSpPr txBox="1"/>
          <p:nvPr/>
        </p:nvSpPr>
        <p:spPr>
          <a:xfrm>
            <a:off x="1295400" y="6477000"/>
            <a:ext cx="579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E2B2B"/>
                </a:solidFill>
                <a:effectLst/>
              </a:rPr>
              <a:t>testdirectory.questdiagnostics.com/test/test-guides/</a:t>
            </a:r>
            <a:r>
              <a:rPr lang="en-US" sz="1000" b="0" i="0" dirty="0" err="1">
                <a:solidFill>
                  <a:srgbClr val="2E2B2B"/>
                </a:solidFill>
                <a:effectLst/>
              </a:rPr>
              <a:t>CF_Myositis</a:t>
            </a:r>
            <a:r>
              <a:rPr lang="en-US" sz="1000" b="0" i="0" dirty="0">
                <a:solidFill>
                  <a:srgbClr val="2E2B2B"/>
                </a:solidFill>
                <a:effectLst/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84509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8960-5321-2488-2F12-BA9DBDC6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Myositis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BCA710-3222-F88C-53FC-E78FBA0D672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9009" y="1676400"/>
            <a:ext cx="8085982" cy="3962400"/>
          </a:xfrm>
        </p:spPr>
      </p:pic>
    </p:spTree>
    <p:extLst>
      <p:ext uri="{BB962C8B-B14F-4D97-AF65-F5344CB8AC3E}">
        <p14:creationId xmlns:p14="http://schemas.microsoft.com/office/powerpoint/2010/main" val="33790586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7632-B86A-87CF-1BD3-9012680C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76" y="2286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Myositis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E69F89-DE41-236A-EFBE-44E4339E551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832739"/>
            <a:ext cx="5279752" cy="60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14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4638"/>
            <a:ext cx="7696200" cy="1143000"/>
          </a:xfrm>
        </p:spPr>
        <p:txBody>
          <a:bodyPr/>
          <a:lstStyle/>
          <a:p>
            <a:r>
              <a:rPr lang="en-US" dirty="0"/>
              <a:t>Initial Rheumatologic Evaluation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Inflammatory </a:t>
            </a:r>
            <a:r>
              <a:rPr lang="en-US" sz="2400" dirty="0" err="1"/>
              <a:t>monoarthritis</a:t>
            </a:r>
            <a:r>
              <a:rPr lang="en-US" sz="2400" dirty="0"/>
              <a:t> - arthrocentesis if possible, imaging of involved joint (septic, crystal </a:t>
            </a:r>
            <a:r>
              <a:rPr lang="en-US" sz="2400" dirty="0" err="1"/>
              <a:t>arthropathy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Inflammatory </a:t>
            </a:r>
            <a:r>
              <a:rPr lang="en-US" sz="2400" dirty="0" err="1"/>
              <a:t>oligoarthritis</a:t>
            </a:r>
            <a:r>
              <a:rPr lang="en-US" sz="2400" dirty="0"/>
              <a:t> - consider sending </a:t>
            </a:r>
            <a:r>
              <a:rPr lang="en-US" sz="2400" dirty="0">
                <a:solidFill>
                  <a:srgbClr val="C00000"/>
                </a:solidFill>
              </a:rPr>
              <a:t>rheumatoid factor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CCP, </a:t>
            </a:r>
            <a:r>
              <a:rPr lang="en-US" sz="2400" dirty="0">
                <a:solidFill>
                  <a:srgbClr val="FF0000"/>
                </a:solidFill>
              </a:rPr>
              <a:t>ESR/CRP, </a:t>
            </a:r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SO</a:t>
            </a:r>
            <a:r>
              <a:rPr lang="en-US" sz="2400" dirty="0"/>
              <a:t>, films of involved joints, consider pelvis film (for </a:t>
            </a:r>
            <a:r>
              <a:rPr lang="en-US" sz="2400" dirty="0" err="1"/>
              <a:t>sacroiliitis</a:t>
            </a:r>
            <a:r>
              <a:rPr lang="en-US" sz="2400" dirty="0"/>
              <a:t>), consider </a:t>
            </a:r>
            <a:r>
              <a:rPr lang="en-US" sz="2400" dirty="0" err="1"/>
              <a:t>arthrocentesis</a:t>
            </a:r>
            <a:r>
              <a:rPr lang="en-US" sz="2400" dirty="0"/>
              <a:t> to prove inflammation.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Inflammatory polyarthritis - consider </a:t>
            </a:r>
            <a:r>
              <a:rPr lang="en-US" sz="2400" dirty="0">
                <a:solidFill>
                  <a:srgbClr val="C00000"/>
                </a:solidFill>
              </a:rPr>
              <a:t>rheumatoid factor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CCP, ESR, ASO</a:t>
            </a:r>
            <a:r>
              <a:rPr lang="en-US" sz="2400" dirty="0"/>
              <a:t>, hand/foot films, </a:t>
            </a:r>
            <a:r>
              <a:rPr lang="en-US" sz="2400" dirty="0">
                <a:solidFill>
                  <a:srgbClr val="FF0000"/>
                </a:solidFill>
              </a:rPr>
              <a:t>parvovirus titers </a:t>
            </a:r>
            <a:r>
              <a:rPr lang="en-US" sz="2400" dirty="0"/>
              <a:t>(if acute), </a:t>
            </a:r>
            <a:r>
              <a:rPr lang="en-US" sz="2400" dirty="0">
                <a:solidFill>
                  <a:srgbClr val="C00000"/>
                </a:solidFill>
              </a:rPr>
              <a:t>ANA</a:t>
            </a:r>
            <a:r>
              <a:rPr lang="en-US" sz="2400" dirty="0"/>
              <a:t> if appropriate.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Inflammatory back pain- </a:t>
            </a:r>
            <a:r>
              <a:rPr lang="en-US" sz="2400" dirty="0">
                <a:solidFill>
                  <a:srgbClr val="C00000"/>
                </a:solidFill>
              </a:rPr>
              <a:t>HLA-B27</a:t>
            </a:r>
            <a:r>
              <a:rPr lang="en-US" sz="2400" dirty="0"/>
              <a:t> and axial imaging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Bilateral ankles-sarcoid evaluation. (</a:t>
            </a:r>
            <a:r>
              <a:rPr lang="en-US" sz="2400" dirty="0">
                <a:solidFill>
                  <a:srgbClr val="FF0000"/>
                </a:solidFill>
              </a:rPr>
              <a:t>Ca, ACE, vitamin D</a:t>
            </a:r>
            <a:r>
              <a:rPr lang="en-US" sz="2400" dirty="0"/>
              <a:t>, chest x-ray)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Shoulder and hip girdle stiffness, pain-If over 50 and increased ESR/CRP consider PMR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Non-infectious sinusitis/otitis, nephritis, pulmonary disease-</a:t>
            </a:r>
            <a:r>
              <a:rPr lang="en-US" sz="2400" dirty="0">
                <a:solidFill>
                  <a:srgbClr val="C00000"/>
                </a:solidFill>
              </a:rPr>
              <a:t>ANCA (MPO and PR3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Multiple (or single highly specific) symptoms of connective tissue disease-</a:t>
            </a:r>
            <a:r>
              <a:rPr lang="en-US" sz="2400" dirty="0">
                <a:solidFill>
                  <a:srgbClr val="C00000"/>
                </a:solidFill>
              </a:rPr>
              <a:t>ANA by IFA </a:t>
            </a:r>
            <a:r>
              <a:rPr lang="en-US" sz="2400" dirty="0"/>
              <a:t>with reflex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473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008E-D70D-4585-9FA3-02A9CD0B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742C-2F7D-4325-9E99-5EED841294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Indirect immunofluorescence assay (IFA) -Recommended</a:t>
            </a:r>
          </a:p>
          <a:p>
            <a:pPr lvl="2"/>
            <a:r>
              <a:rPr lang="en-US" dirty="0"/>
              <a:t>Tests for ≈150 different ANA antibodies</a:t>
            </a:r>
          </a:p>
          <a:p>
            <a:pPr lvl="2"/>
            <a:r>
              <a:rPr lang="en-US" dirty="0"/>
              <a:t>Technician dependent, reagent dependent and labor intensive</a:t>
            </a:r>
          </a:p>
          <a:p>
            <a:pPr lvl="3"/>
            <a:r>
              <a:rPr lang="en-US" dirty="0"/>
              <a:t>Newer automated systems are available</a:t>
            </a:r>
          </a:p>
          <a:p>
            <a:pPr lvl="2"/>
            <a:r>
              <a:rPr lang="en-US" dirty="0"/>
              <a:t>Fixed cells on slide	   patient serum      ANA’s bind to antigen      wash</a:t>
            </a:r>
          </a:p>
          <a:p>
            <a:pPr marL="594360" lvl="2" indent="0">
              <a:buNone/>
            </a:pPr>
            <a:r>
              <a:rPr lang="en-US" dirty="0"/>
              <a:t>	     fluorescein-labeled anti-human IgG       wash       Fluorescent scope</a:t>
            </a:r>
          </a:p>
          <a:p>
            <a:pPr lvl="2"/>
            <a:r>
              <a:rPr lang="en-US" dirty="0"/>
              <a:t>HEp-2 cells derived from human laryngeal carcinoma (since 1980) but historically mouse kidney and rat liver used (1950-1980)</a:t>
            </a:r>
          </a:p>
          <a:p>
            <a:pPr lvl="2"/>
            <a:r>
              <a:rPr lang="en-US" dirty="0"/>
              <a:t>Most labs use ≥ 1:40 or 1:80 for normal cutoff</a:t>
            </a:r>
          </a:p>
          <a:p>
            <a:pPr lvl="3"/>
            <a:r>
              <a:rPr lang="en-US" dirty="0"/>
              <a:t>Newest EULAR/ACR SLE criteria requires at least 1:80</a:t>
            </a:r>
          </a:p>
          <a:p>
            <a:pPr lvl="2"/>
            <a:r>
              <a:rPr lang="en-US" dirty="0"/>
              <a:t>Values &gt;1:1280 is generally not further quantified at most labs</a:t>
            </a:r>
          </a:p>
          <a:p>
            <a:pPr lvl="2"/>
            <a:r>
              <a:rPr lang="en-US" dirty="0"/>
              <a:t>Titer does not predictably correlate with clinical disease activity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BB258A-A843-4A8C-9EE7-2E12D09B654D}"/>
              </a:ext>
            </a:extLst>
          </p:cNvPr>
          <p:cNvCxnSpPr/>
          <p:nvPr/>
        </p:nvCxnSpPr>
        <p:spPr>
          <a:xfrm>
            <a:off x="3657600" y="31242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77EFD9-7D50-40F9-B994-1FA0702CCD88}"/>
              </a:ext>
            </a:extLst>
          </p:cNvPr>
          <p:cNvCxnSpPr/>
          <p:nvPr/>
        </p:nvCxnSpPr>
        <p:spPr>
          <a:xfrm>
            <a:off x="5257800" y="31242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3609EB-A297-4483-A07F-08DB462D4DA4}"/>
              </a:ext>
            </a:extLst>
          </p:cNvPr>
          <p:cNvCxnSpPr/>
          <p:nvPr/>
        </p:nvCxnSpPr>
        <p:spPr>
          <a:xfrm>
            <a:off x="7620000" y="31242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42DC8B-7075-489C-9AB0-7F020A75DBD2}"/>
              </a:ext>
            </a:extLst>
          </p:cNvPr>
          <p:cNvCxnSpPr/>
          <p:nvPr/>
        </p:nvCxnSpPr>
        <p:spPr>
          <a:xfrm>
            <a:off x="1828800" y="3502378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B03470-9617-43D2-93D1-2070851D5361}"/>
              </a:ext>
            </a:extLst>
          </p:cNvPr>
          <p:cNvCxnSpPr/>
          <p:nvPr/>
        </p:nvCxnSpPr>
        <p:spPr>
          <a:xfrm>
            <a:off x="5486400" y="3502378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8B595B-1577-436E-8EBD-434BA441240F}"/>
              </a:ext>
            </a:extLst>
          </p:cNvPr>
          <p:cNvCxnSpPr/>
          <p:nvPr/>
        </p:nvCxnSpPr>
        <p:spPr>
          <a:xfrm>
            <a:off x="6324600" y="3502378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257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4DD6-0A1D-4D9A-8380-F1C4F77B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Anti-phospholipid antibody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BFE4-B19F-47AA-934C-BCDA50E4D7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Who should be tested</a:t>
            </a:r>
          </a:p>
          <a:p>
            <a:pPr lvl="1"/>
            <a:r>
              <a:rPr lang="en-US" dirty="0"/>
              <a:t>One or more unprovoked venous or arterial thrombus</a:t>
            </a:r>
          </a:p>
          <a:p>
            <a:pPr lvl="1"/>
            <a:r>
              <a:rPr lang="en-US" dirty="0"/>
              <a:t>One or more fetal death after 10 </a:t>
            </a:r>
            <a:r>
              <a:rPr lang="en-US" dirty="0" err="1"/>
              <a:t>wks</a:t>
            </a:r>
            <a:r>
              <a:rPr lang="en-US" dirty="0"/>
              <a:t>, premature birth 2/2 severe pre eclampsia or multiple pregnancy losses prior to 10wks </a:t>
            </a:r>
          </a:p>
          <a:p>
            <a:r>
              <a:rPr lang="en-US" dirty="0"/>
              <a:t>What should be tested</a:t>
            </a:r>
          </a:p>
          <a:p>
            <a:pPr lvl="1"/>
            <a:r>
              <a:rPr lang="en-US" dirty="0"/>
              <a:t>Lupus anticoagulant panel</a:t>
            </a:r>
          </a:p>
          <a:p>
            <a:pPr lvl="2"/>
            <a:r>
              <a:rPr lang="en-US" dirty="0"/>
              <a:t>Prolonged initial testing that fails to correct with mixing studies</a:t>
            </a:r>
          </a:p>
          <a:p>
            <a:pPr lvl="2"/>
            <a:r>
              <a:rPr lang="en-US" dirty="0"/>
              <a:t>Not accurate on anticoagulation though experienced labs may be able to neutralize effects of heparin (should be discussed with specific lab running test)</a:t>
            </a:r>
          </a:p>
          <a:p>
            <a:pPr lvl="1"/>
            <a:r>
              <a:rPr lang="en-US" dirty="0"/>
              <a:t>Anticardiolipin IgG, IgM, IgA &gt;40</a:t>
            </a:r>
          </a:p>
          <a:p>
            <a:pPr lvl="2"/>
            <a:r>
              <a:rPr lang="en-US" dirty="0"/>
              <a:t>May be tested on anticoagulation</a:t>
            </a:r>
          </a:p>
          <a:p>
            <a:pPr lvl="1"/>
            <a:r>
              <a:rPr lang="en-US" dirty="0"/>
              <a:t>Beta 2 glycoprotein IgG, IgM, IgA &gt;40</a:t>
            </a:r>
          </a:p>
          <a:p>
            <a:pPr lvl="2"/>
            <a:r>
              <a:rPr lang="en-US" dirty="0"/>
              <a:t>May be tested on anticoagulation</a:t>
            </a:r>
          </a:p>
          <a:p>
            <a:pPr lvl="1"/>
            <a:r>
              <a:rPr lang="en-US" dirty="0"/>
              <a:t>Positive test must be confirmed after 12 </a:t>
            </a:r>
            <a:r>
              <a:rPr lang="en-US" dirty="0" err="1"/>
              <a:t>wks</a:t>
            </a:r>
            <a:r>
              <a:rPr lang="en-US" dirty="0"/>
              <a:t> or longer</a:t>
            </a:r>
          </a:p>
          <a:p>
            <a:pPr lvl="1"/>
            <a:r>
              <a:rPr lang="en-US" dirty="0"/>
              <a:t>Recommend not testing “non-criteria antibodies” unless initial screening negative and high clinical suspicion persists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285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1494-6C57-4953-991C-533C04D2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2C59-7EDC-42FE-AB96-999C95E4BE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C-ANCA (PR3)-cytoplasmic staining on IFA</a:t>
            </a:r>
          </a:p>
          <a:p>
            <a:pPr lvl="1"/>
            <a:r>
              <a:rPr lang="en-US" dirty="0"/>
              <a:t>Granulomatosis with polyangiitis (Wegener’s)</a:t>
            </a:r>
          </a:p>
          <a:p>
            <a:r>
              <a:rPr lang="en-US" dirty="0"/>
              <a:t>P-ANCA (MPO)-perinuclear staining on IFA</a:t>
            </a:r>
          </a:p>
          <a:p>
            <a:pPr lvl="1"/>
            <a:r>
              <a:rPr lang="en-US" dirty="0"/>
              <a:t>Microscopic polyangiitis, Eosinophilic Granulomatosis with </a:t>
            </a:r>
            <a:r>
              <a:rPr lang="en-US" dirty="0" err="1"/>
              <a:t>polyangiitis</a:t>
            </a:r>
            <a:r>
              <a:rPr lang="en-US" dirty="0"/>
              <a:t> (</a:t>
            </a:r>
            <a:r>
              <a:rPr lang="en-US" dirty="0" err="1"/>
              <a:t>Churg</a:t>
            </a:r>
            <a:r>
              <a:rPr lang="en-US" dirty="0"/>
              <a:t>-Strauss)</a:t>
            </a:r>
          </a:p>
          <a:p>
            <a:pPr lvl="1"/>
            <a:r>
              <a:rPr lang="en-US" dirty="0"/>
              <a:t>inflammatory bowel disease</a:t>
            </a:r>
          </a:p>
          <a:p>
            <a:r>
              <a:rPr lang="en-US" dirty="0"/>
              <a:t>Recommend ANCA screen by IFA with reflex to MPO and PR3 abs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991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- B27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Leukocyte Antigen.</a:t>
            </a:r>
          </a:p>
          <a:p>
            <a:r>
              <a:rPr lang="en-US" dirty="0"/>
              <a:t>MHC class I - participates in antigen presentation</a:t>
            </a:r>
          </a:p>
          <a:p>
            <a:r>
              <a:rPr lang="en-US" dirty="0"/>
              <a:t>Genetic marker with disease association.</a:t>
            </a:r>
          </a:p>
          <a:p>
            <a:r>
              <a:rPr lang="en-US" dirty="0"/>
              <a:t>Present in 5-15% of general population.</a:t>
            </a:r>
          </a:p>
          <a:p>
            <a:r>
              <a:rPr lang="en-US" dirty="0"/>
              <a:t>&lt;5% of patients with HLA-B27 will develop a </a:t>
            </a:r>
            <a:r>
              <a:rPr lang="en-US" dirty="0" err="1"/>
              <a:t>spondyloarthropathy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48427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229600" cy="1143000"/>
          </a:xfrm>
        </p:spPr>
        <p:txBody>
          <a:bodyPr/>
          <a:lstStyle/>
          <a:p>
            <a:r>
              <a:rPr lang="en-US" dirty="0"/>
              <a:t>HLA-B27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848965"/>
              </p:ext>
            </p:extLst>
          </p:nvPr>
        </p:nvGraphicFramePr>
        <p:xfrm>
          <a:off x="457200" y="1935163"/>
          <a:ext cx="8229600" cy="307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of HLA-B27 (%)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99">
                <a:tc>
                  <a:txBody>
                    <a:bodyPr/>
                    <a:lstStyle/>
                    <a:p>
                      <a:r>
                        <a:rPr lang="en-US" dirty="0"/>
                        <a:t>General Population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99">
                <a:tc>
                  <a:txBody>
                    <a:bodyPr/>
                    <a:lstStyle/>
                    <a:p>
                      <a:r>
                        <a:rPr lang="en-US" dirty="0" err="1"/>
                        <a:t>Ankylosing</a:t>
                      </a:r>
                      <a:r>
                        <a:rPr lang="en-US" dirty="0"/>
                        <a:t> Spondylitis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99">
                <a:tc>
                  <a:txBody>
                    <a:bodyPr/>
                    <a:lstStyle/>
                    <a:p>
                      <a:r>
                        <a:rPr lang="en-US" dirty="0"/>
                        <a:t>Reactive</a:t>
                      </a:r>
                      <a:r>
                        <a:rPr lang="en-US" baseline="0" dirty="0"/>
                        <a:t> Arthritis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99">
                <a:tc>
                  <a:txBody>
                    <a:bodyPr/>
                    <a:lstStyle/>
                    <a:p>
                      <a:r>
                        <a:rPr lang="en-US" dirty="0"/>
                        <a:t>Psoriatic Arthritis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99">
                <a:tc>
                  <a:txBody>
                    <a:bodyPr/>
                    <a:lstStyle/>
                    <a:p>
                      <a:r>
                        <a:rPr lang="en-US" dirty="0"/>
                        <a:t>Psoriatic Spondylitis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7041">
                <a:tc>
                  <a:txBody>
                    <a:bodyPr/>
                    <a:lstStyle/>
                    <a:p>
                      <a:r>
                        <a:rPr lang="en-US" dirty="0" err="1"/>
                        <a:t>Enteropathic</a:t>
                      </a:r>
                      <a:r>
                        <a:rPr lang="en-US" dirty="0"/>
                        <a:t> Arthritis</a:t>
                      </a:r>
                    </a:p>
                    <a:p>
                      <a:r>
                        <a:rPr lang="en-US" dirty="0" err="1"/>
                        <a:t>Enteropathic</a:t>
                      </a:r>
                      <a:r>
                        <a:rPr lang="en-US" baseline="0" dirty="0"/>
                        <a:t> Spondylitis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  <a:p>
                      <a:r>
                        <a:rPr lang="en-US" dirty="0"/>
                        <a:t>70%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3900" y="6324600"/>
            <a:ext cx="4229100" cy="380999"/>
          </a:xfrm>
        </p:spPr>
        <p:txBody>
          <a:bodyPr/>
          <a:lstStyle/>
          <a:p>
            <a:r>
              <a:rPr lang="en-US" dirty="0"/>
              <a:t>Reveille JD. </a:t>
            </a:r>
            <a:r>
              <a:rPr lang="en-US" i="1" dirty="0" err="1"/>
              <a:t>Pathoenesis</a:t>
            </a:r>
            <a:r>
              <a:rPr lang="en-US" i="1" dirty="0"/>
              <a:t> of Spondylitis: Beyond HLA-B27</a:t>
            </a:r>
            <a:r>
              <a:rPr lang="en-US" dirty="0"/>
              <a:t>. Chicago. 2011.</a:t>
            </a:r>
          </a:p>
        </p:txBody>
      </p:sp>
    </p:spTree>
    <p:extLst>
      <p:ext uri="{BB962C8B-B14F-4D97-AF65-F5344CB8AC3E}">
        <p14:creationId xmlns:p14="http://schemas.microsoft.com/office/powerpoint/2010/main" val="16665784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1B37-3EF2-4F41-9AA5-19791273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Rheumatoid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2487-C521-4B5E-A0CD-D48A5E7D19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Autoantibodies to the Fc portion of IgG.</a:t>
            </a:r>
          </a:p>
          <a:p>
            <a:pPr lvl="1"/>
            <a:r>
              <a:rPr lang="en-US" dirty="0"/>
              <a:t>IgM RF is most common clinically tested </a:t>
            </a:r>
          </a:p>
          <a:p>
            <a:pPr lvl="2"/>
            <a:r>
              <a:rPr lang="en-US" dirty="0"/>
              <a:t>Tested by ELISA or agglutination</a:t>
            </a:r>
          </a:p>
          <a:p>
            <a:pPr lvl="2"/>
            <a:r>
              <a:rPr lang="en-US" dirty="0"/>
              <a:t>Normal range &lt;15</a:t>
            </a:r>
          </a:p>
          <a:p>
            <a:pPr lvl="1"/>
            <a:r>
              <a:rPr lang="en-US" dirty="0"/>
              <a:t>IgA and IgG have limited clinical utility</a:t>
            </a:r>
          </a:p>
          <a:p>
            <a:pPr lvl="2"/>
            <a:r>
              <a:rPr lang="en-US" dirty="0"/>
              <a:t>Most labs offer subtype testing</a:t>
            </a:r>
          </a:p>
          <a:p>
            <a:pPr lvl="1"/>
            <a:r>
              <a:rPr lang="en-US" dirty="0"/>
              <a:t>Wide ranges of sensitivity and specificity depending on population and control groups used</a:t>
            </a:r>
          </a:p>
          <a:p>
            <a:pPr lvl="1"/>
            <a:r>
              <a:rPr lang="en-US" dirty="0"/>
              <a:t>Positive RF associated with more severe disease and increase in extra-articular manifestations</a:t>
            </a:r>
          </a:p>
          <a:p>
            <a:pPr lvl="1"/>
            <a:r>
              <a:rPr lang="en-US" dirty="0"/>
              <a:t>No utility to repeating RF unless early in disease and looking for seroconversion to help guide clinical management</a:t>
            </a:r>
          </a:p>
          <a:p>
            <a:pPr lvl="1"/>
            <a:r>
              <a:rPr lang="en-US" dirty="0"/>
              <a:t>No clear correlation between change over time and disease activity</a:t>
            </a:r>
          </a:p>
        </p:txBody>
      </p:sp>
    </p:spTree>
    <p:extLst>
      <p:ext uri="{BB962C8B-B14F-4D97-AF65-F5344CB8AC3E}">
        <p14:creationId xmlns:p14="http://schemas.microsoft.com/office/powerpoint/2010/main" val="12881517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953A-5A66-48B6-A2C7-6474B8EA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Rheumatoid factor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7210DD-975B-415D-8D5B-18888F3CE4C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16316959"/>
              </p:ext>
            </p:extLst>
          </p:nvPr>
        </p:nvGraphicFramePr>
        <p:xfrm>
          <a:off x="914400" y="1447800"/>
          <a:ext cx="7772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9765470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52867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positive 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20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Rheumatoid 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73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Sjogrens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75-95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11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06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Cryoglobulinemia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43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Poly/dermatomyositis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4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Scleroderma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92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Juvenile idiopathic 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4416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Rheumatoid Factor in Nonrheumatic Disease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267200" cy="4114800"/>
          </a:xfrm>
        </p:spPr>
        <p:txBody>
          <a:bodyPr/>
          <a:lstStyle/>
          <a:p>
            <a:r>
              <a:rPr lang="en-US" sz="2000" dirty="0"/>
              <a:t>Normal individuals &lt; 5%</a:t>
            </a:r>
          </a:p>
          <a:p>
            <a:pPr>
              <a:lnSpc>
                <a:spcPct val="175000"/>
              </a:lnSpc>
            </a:pPr>
            <a:r>
              <a:rPr lang="en-US" sz="2000" dirty="0"/>
              <a:t>Elderly up to 30%</a:t>
            </a:r>
            <a:endParaRPr lang="en-US" sz="2000" dirty="0">
              <a:sym typeface="Symbol" pitchFamily="18" charset="2"/>
            </a:endParaRPr>
          </a:p>
          <a:p>
            <a:pPr>
              <a:lnSpc>
                <a:spcPct val="175000"/>
              </a:lnSpc>
            </a:pPr>
            <a:r>
              <a:rPr lang="en-US" sz="2000" dirty="0">
                <a:sym typeface="Symbol" pitchFamily="18" charset="2"/>
              </a:rPr>
              <a:t>Infections </a:t>
            </a:r>
          </a:p>
          <a:p>
            <a:pPr lvl="1"/>
            <a:r>
              <a:rPr lang="en-US" sz="1800" dirty="0">
                <a:sym typeface="Symbol" pitchFamily="18" charset="2"/>
              </a:rPr>
              <a:t>Endocarditis 25-50%</a:t>
            </a:r>
          </a:p>
          <a:p>
            <a:pPr lvl="2"/>
            <a:r>
              <a:rPr lang="en-US" sz="1400" dirty="0">
                <a:sym typeface="Symbol" pitchFamily="18" charset="2"/>
              </a:rPr>
              <a:t>Minor criteria in Duke’s criteria for endocarditis</a:t>
            </a:r>
          </a:p>
          <a:p>
            <a:pPr lvl="1"/>
            <a:r>
              <a:rPr lang="en-US" sz="1800" dirty="0">
                <a:sym typeface="Symbol" pitchFamily="18" charset="2"/>
              </a:rPr>
              <a:t>leprosy</a:t>
            </a:r>
          </a:p>
          <a:p>
            <a:pPr lvl="1"/>
            <a:r>
              <a:rPr lang="en-US" sz="1800" dirty="0">
                <a:sym typeface="Symbol" pitchFamily="18" charset="2"/>
              </a:rPr>
              <a:t>Syphilis 13%</a:t>
            </a:r>
          </a:p>
          <a:p>
            <a:pPr lvl="1"/>
            <a:r>
              <a:rPr lang="en-US" sz="1800" dirty="0">
                <a:sym typeface="Symbol" pitchFamily="18" charset="2"/>
              </a:rPr>
              <a:t>Lyme disease</a:t>
            </a:r>
          </a:p>
          <a:p>
            <a:pPr lvl="1"/>
            <a:r>
              <a:rPr lang="en-US" sz="1800" dirty="0">
                <a:sym typeface="Symbol" pitchFamily="18" charset="2"/>
              </a:rPr>
              <a:t>Periodontal disease</a:t>
            </a:r>
          </a:p>
          <a:p>
            <a:r>
              <a:rPr lang="en-US" sz="2000" dirty="0"/>
              <a:t>Parasitic diseases 20-90%</a:t>
            </a:r>
            <a:endParaRPr lang="en-US" sz="240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99013" y="1979613"/>
            <a:ext cx="4113212" cy="4192587"/>
          </a:xfrm>
          <a:noFill/>
          <a:ln/>
        </p:spPr>
        <p:txBody>
          <a:bodyPr/>
          <a:lstStyle/>
          <a:p>
            <a:r>
              <a:rPr lang="en-US" sz="1800" dirty="0"/>
              <a:t>Viral infections 15-65%</a:t>
            </a:r>
          </a:p>
          <a:p>
            <a:pPr lvl="1"/>
            <a:r>
              <a:rPr lang="en-US" sz="1600" dirty="0"/>
              <a:t>Hepatitis C (also A &amp; B) 20-75%</a:t>
            </a:r>
          </a:p>
          <a:p>
            <a:pPr lvl="1"/>
            <a:r>
              <a:rPr lang="en-US" sz="1600" dirty="0"/>
              <a:t>Parvovirus</a:t>
            </a:r>
          </a:p>
          <a:p>
            <a:pPr lvl="1"/>
            <a:r>
              <a:rPr lang="en-US" sz="1600" dirty="0"/>
              <a:t>Rubella</a:t>
            </a:r>
          </a:p>
          <a:p>
            <a:pPr lvl="1"/>
            <a:r>
              <a:rPr lang="en-US" sz="1600" dirty="0"/>
              <a:t>CMV</a:t>
            </a:r>
          </a:p>
          <a:p>
            <a:pPr lvl="1"/>
            <a:r>
              <a:rPr lang="en-US" sz="1400" dirty="0"/>
              <a:t>HIV</a:t>
            </a:r>
            <a:endParaRPr lang="en-US" sz="1600" dirty="0"/>
          </a:p>
          <a:p>
            <a:pPr lvl="1"/>
            <a:r>
              <a:rPr lang="en-US" sz="1600" dirty="0"/>
              <a:t>EBV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Lymphoproliferative disease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Interstitial lung disease 10-50%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Chronic liver disease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Sarcoidosis 3-33%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Post-vaccination 10-15%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Malignancies 5-25%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05467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Anti-CCP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Anti-cyclic </a:t>
            </a:r>
            <a:r>
              <a:rPr lang="en-US" dirty="0" err="1"/>
              <a:t>citrullinated</a:t>
            </a:r>
            <a:r>
              <a:rPr lang="en-US" dirty="0"/>
              <a:t> peptide</a:t>
            </a:r>
          </a:p>
          <a:p>
            <a:r>
              <a:rPr lang="en-US" dirty="0"/>
              <a:t>Specificity = 90-95%</a:t>
            </a:r>
          </a:p>
          <a:p>
            <a:r>
              <a:rPr lang="en-US" dirty="0"/>
              <a:t>Sensitivity = 80%</a:t>
            </a:r>
          </a:p>
          <a:p>
            <a:r>
              <a:rPr lang="en-US" dirty="0"/>
              <a:t>More specific than rheumatoid factor</a:t>
            </a:r>
          </a:p>
          <a:p>
            <a:r>
              <a:rPr lang="en-US" dirty="0"/>
              <a:t>Increased risk of erosions and more difficult to treat disease</a:t>
            </a:r>
          </a:p>
          <a:p>
            <a:r>
              <a:rPr lang="en-US" dirty="0"/>
              <a:t>Change in CCP over time and with treatment does not reliably correlate with disease activity.  </a:t>
            </a:r>
          </a:p>
          <a:p>
            <a:r>
              <a:rPr lang="en-US" dirty="0"/>
              <a:t>If positive does not need to be rechecked. </a:t>
            </a:r>
          </a:p>
          <a:p>
            <a:r>
              <a:rPr lang="en-US" dirty="0"/>
              <a:t>If negative in early disease may consider rechecking if it will help guide clinical management if positive</a:t>
            </a:r>
          </a:p>
        </p:txBody>
      </p:sp>
    </p:spTree>
    <p:extLst>
      <p:ext uri="{BB962C8B-B14F-4D97-AF65-F5344CB8AC3E}">
        <p14:creationId xmlns:p14="http://schemas.microsoft.com/office/powerpoint/2010/main" val="7076226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2DF6-4D96-4F6E-9053-8B5BF132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Anti-CCP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2D259D-138D-426E-A96D-0E87E0701D2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0178114"/>
              </p:ext>
            </p:extLst>
          </p:nvPr>
        </p:nvGraphicFramePr>
        <p:xfrm>
          <a:off x="914400" y="1447800"/>
          <a:ext cx="7772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971095118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665792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with anti-CCP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2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6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Sjogren’s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58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Psoriatic 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9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Tuberculosis (active)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9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Hepatitis C with 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563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Idiopathic 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82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Healthy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1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5460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dirty="0"/>
              <a:t>14-3-3</a:t>
            </a:r>
            <a:r>
              <a:rPr lang="el-GR" baseline="30000" dirty="0"/>
              <a:t>η</a:t>
            </a:r>
            <a:r>
              <a:rPr lang="en-US" dirty="0"/>
              <a:t> and Mutated Citrullinated Vimentin (MCV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Newer biomarkers for RA and potentially erosive PsA </a:t>
            </a:r>
          </a:p>
          <a:p>
            <a:r>
              <a:rPr lang="en-US" dirty="0"/>
              <a:t>Increased levels in serum and synovial fluid</a:t>
            </a:r>
          </a:p>
          <a:p>
            <a:r>
              <a:rPr lang="en-US" dirty="0"/>
              <a:t>May be seen earlier than RF and/or CCP in some patients</a:t>
            </a:r>
          </a:p>
          <a:p>
            <a:r>
              <a:rPr lang="en-US" dirty="0"/>
              <a:t>Associated with higher disease activity and higher risk of erosion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8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F54DE-25EC-4BA6-950E-8299FC05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IFA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BB9AA9-3562-49F5-9F7E-A5DE00DD184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7602" y="1447800"/>
            <a:ext cx="53059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632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C99D-3AEC-5CC9-B298-5DE9FF83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 Testing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56E14B-C996-1F4A-9A34-70066FFD980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690" y="1905000"/>
            <a:ext cx="8062330" cy="3429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73A62-AC46-7F43-2A3C-85D1FEAB1901}"/>
              </a:ext>
            </a:extLst>
          </p:cNvPr>
          <p:cNvSpPr txBox="1"/>
          <p:nvPr/>
        </p:nvSpPr>
        <p:spPr>
          <a:xfrm>
            <a:off x="914400" y="5943600"/>
            <a:ext cx="754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https://testdirectory.questdiagnostics.com/test/test-guides/CF_Autoimmune_Rheumatic_Diseases/autoimmune-rheumatic-and-related-diseases?p=td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EBEE3-8DE6-A1AD-7164-D6B6C0E6859B}"/>
              </a:ext>
            </a:extLst>
          </p:cNvPr>
          <p:cNvSpPr txBox="1"/>
          <p:nvPr/>
        </p:nvSpPr>
        <p:spPr>
          <a:xfrm>
            <a:off x="381000" y="5410200"/>
            <a:ext cx="589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en-US" dirty="0"/>
              <a:t> 14.3.3 has similar sensitivity and specificity characteristics to MCV.</a:t>
            </a:r>
          </a:p>
        </p:txBody>
      </p:sp>
    </p:spTree>
    <p:extLst>
      <p:ext uri="{BB962C8B-B14F-4D97-AF65-F5344CB8AC3E}">
        <p14:creationId xmlns:p14="http://schemas.microsoft.com/office/powerpoint/2010/main" val="7880193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EFDC-88E9-46FE-9D1B-2D1039C6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B628-1C2A-4F7A-BD56-58D9AEDBC9A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sz="2500" dirty="0"/>
          </a:p>
          <a:p>
            <a:r>
              <a:rPr lang="en-US" sz="3200" dirty="0"/>
              <a:t>Abeles, Aryeh M. et al. The Clinical Utility of a Positive Antinuclear Antibody Test Result.  The American Journal of Medicine , 2013, Volume 126 , Issue 4 , 342 – 348.</a:t>
            </a:r>
          </a:p>
          <a:p>
            <a:r>
              <a:rPr lang="en-US" sz="3200" dirty="0" err="1"/>
              <a:t>Bloch,D</a:t>
            </a:r>
            <a:r>
              <a:rPr lang="en-US" sz="3200" dirty="0"/>
              <a:t>. </a:t>
            </a:r>
            <a:r>
              <a:rPr lang="en-US" sz="3200" dirty="0" err="1"/>
              <a:t>Uptodate</a:t>
            </a:r>
            <a:r>
              <a:rPr lang="en-US" sz="3200" dirty="0"/>
              <a:t>: Measurement and clinical significance of antinuclear antibodies. Last updated 9/15/17. </a:t>
            </a:r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https://www.uptodate.com/contents/measurement-and-clinical-significance-of-antinuclear-antibodies</a:t>
            </a:r>
            <a:r>
              <a:rPr lang="en-US" sz="3200" dirty="0"/>
              <a:t>.</a:t>
            </a:r>
          </a:p>
          <a:p>
            <a:r>
              <a:rPr lang="en-US" sz="3200" b="0" i="0" dirty="0">
                <a:solidFill>
                  <a:srgbClr val="2A2A2A"/>
                </a:solidFill>
                <a:effectLst/>
              </a:rPr>
              <a:t>Charlotte A Sharp. Et.al. 145 The British Society for Rheumatology’s Choosing Wisely UK recommendations, </a:t>
            </a:r>
            <a:r>
              <a:rPr lang="en-US" sz="3200" b="0" i="1" dirty="0">
                <a:solidFill>
                  <a:srgbClr val="2A2A2A"/>
                </a:solidFill>
                <a:effectLst/>
              </a:rPr>
              <a:t>Rheumatology</a:t>
            </a:r>
            <a:r>
              <a:rPr lang="en-US" sz="3200" b="0" i="0" dirty="0">
                <a:solidFill>
                  <a:srgbClr val="2A2A2A"/>
                </a:solidFill>
                <a:effectLst/>
              </a:rPr>
              <a:t>, Volume 58, Issue Supplement_3, April 2019, kez108.053, </a:t>
            </a:r>
            <a:r>
              <a:rPr lang="en-US" sz="32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https://doi.org/10.1093/rheumatology/kez108.053</a:t>
            </a:r>
            <a:endParaRPr lang="en-US" sz="3200" b="0" i="0" u="none" strike="noStrike" dirty="0">
              <a:effectLst/>
            </a:endParaRPr>
          </a:p>
          <a:p>
            <a:r>
              <a:rPr lang="en-US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https://arupconsult.com/algorithm/antinuclear-antibody-testing-algorithm</a:t>
            </a:r>
            <a:endParaRPr lang="en-US" sz="3200" dirty="0"/>
          </a:p>
          <a:p>
            <a:r>
              <a:rPr lang="en-US" altLang="en-US" sz="3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http://pamclabservices.testcatalog.org</a:t>
            </a:r>
            <a:endParaRPr lang="en-US" altLang="en-US" sz="3200" dirty="0"/>
          </a:p>
          <a:p>
            <a:r>
              <a:rPr lang="en-US" sz="3200" b="0" i="0" dirty="0">
                <a:effectLst/>
              </a:rPr>
              <a:t>https://testdirectory.questdiagnostics.com/test/test-guides/CF_Myositis/myositis-laboratory-support-for-classification-and-diagnosis?p=td</a:t>
            </a:r>
            <a:endParaRPr lang="en-US" sz="3200" dirty="0"/>
          </a:p>
          <a:p>
            <a:r>
              <a:rPr lang="en-US" sz="3200" b="0" i="0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https://testdirectory.questdiagnostics.com/test/test-guides/CF-SystemicSclerosis/systemic-sclerosis-laboratory-markers-for-diagnosis-and-prognosis?p=td</a:t>
            </a:r>
            <a:endParaRPr lang="en-US" sz="3200" b="0" i="0" dirty="0">
              <a:effectLst/>
            </a:endParaRPr>
          </a:p>
          <a:p>
            <a:r>
              <a:rPr lang="en-US" altLang="en-US" sz="3200" dirty="0"/>
              <a:t>https://testdirectory.questdiagnostics.com/test/test-guides/CF_Autoimmune_Rheumatic_Diseases/autoimmune-rheumatic-and-related-diseases?p=td</a:t>
            </a:r>
          </a:p>
          <a:p>
            <a:r>
              <a:rPr lang="en-US" sz="3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https://www.avalonhcs.com/wp-content/uploads/CareSource/ARPASSE/G2022%20ANA%20ENA%20Testing%20efd;%2001-01-2022.pdf</a:t>
            </a:r>
            <a:endParaRPr lang="en-US" altLang="en-US" sz="3200" dirty="0"/>
          </a:p>
          <a:p>
            <a:r>
              <a:rPr lang="en-US" sz="3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http://www.questdiagnostics.com/testcenter/testguide.action?dc=TS_RheumatoidArthritis_Pnl</a:t>
            </a:r>
            <a:endParaRPr lang="en-US" sz="3200" dirty="0"/>
          </a:p>
          <a:p>
            <a:r>
              <a:rPr lang="en-US" sz="32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https://www2.gov.bc.ca/gov/content/health/practitioner-professional-resources/bc-guidelines/ana-testing</a:t>
            </a:r>
            <a:endParaRPr lang="en-US" sz="3200" b="0" i="0" dirty="0">
              <a:effectLst/>
            </a:endParaRPr>
          </a:p>
          <a:p>
            <a:r>
              <a:rPr lang="en-US" sz="3200" dirty="0"/>
              <a:t>Huang, Xin &amp; Zhang, Qing &amp; Zhang, </a:t>
            </a:r>
            <a:r>
              <a:rPr lang="en-US" sz="3200" dirty="0" err="1"/>
              <a:t>Huilin</a:t>
            </a:r>
            <a:r>
              <a:rPr lang="en-US" sz="3200" dirty="0"/>
              <a:t> &amp; Lu, </a:t>
            </a:r>
            <a:r>
              <a:rPr lang="en-US" sz="3200" dirty="0" err="1"/>
              <a:t>Qianjin</a:t>
            </a:r>
            <a:r>
              <a:rPr lang="en-US" sz="3200" dirty="0"/>
              <a:t>. (2022). A Contemporary Update on the Diagnosis of Systemic Lupus Erythematosus. Clinical Reviews in Allergy &amp; Immunology. 63. 1-19. 10.1007/s12016-021-08917-7. </a:t>
            </a:r>
            <a:endParaRPr lang="en-US" sz="3200" b="0" i="0" dirty="0">
              <a:solidFill>
                <a:srgbClr val="2E2B2B"/>
              </a:solidFill>
              <a:effectLst/>
            </a:endParaRPr>
          </a:p>
          <a:p>
            <a:r>
              <a:rPr lang="en-US" sz="3200" b="0" i="0" dirty="0" err="1">
                <a:solidFill>
                  <a:srgbClr val="222222"/>
                </a:solidFill>
                <a:effectLst/>
              </a:rPr>
              <a:t>Irure</a:t>
            </a:r>
            <a:r>
              <a:rPr lang="en-US" sz="3200" b="0" i="0" dirty="0">
                <a:solidFill>
                  <a:srgbClr val="222222"/>
                </a:solidFill>
                <a:effectLst/>
              </a:rPr>
              <a:t>-Ventura J, López-Hoyos M. The Past, Present, and Future in Antinuclear Antibodies (ANA). </a:t>
            </a:r>
            <a:r>
              <a:rPr lang="en-US" sz="3200" b="0" i="1" dirty="0">
                <a:solidFill>
                  <a:srgbClr val="222222"/>
                </a:solidFill>
                <a:effectLst/>
              </a:rPr>
              <a:t>Diagnostics</a:t>
            </a:r>
            <a:r>
              <a:rPr lang="en-US" sz="3200" b="0" i="0" dirty="0">
                <a:solidFill>
                  <a:srgbClr val="222222"/>
                </a:solidFill>
                <a:effectLst/>
              </a:rPr>
              <a:t>. 2022; 12(3):647.</a:t>
            </a:r>
            <a:endParaRPr lang="en-US" sz="3200" dirty="0"/>
          </a:p>
          <a:p>
            <a:r>
              <a:rPr lang="en-US" altLang="en-US" sz="3200" dirty="0">
                <a:solidFill>
                  <a:srgbClr val="333333"/>
                </a:solidFill>
              </a:rPr>
              <a:t>Kavanaugh A, et.al. Guidelines for clinical use of the antinuclear antibody test and tests for specific autoantibodies to nuclear antigens. American College of Pathologists. Arch </a:t>
            </a:r>
            <a:r>
              <a:rPr lang="en-US" altLang="en-US" sz="3200" dirty="0" err="1">
                <a:solidFill>
                  <a:srgbClr val="333333"/>
                </a:solidFill>
              </a:rPr>
              <a:t>Pathol</a:t>
            </a:r>
            <a:r>
              <a:rPr lang="en-US" altLang="en-US" sz="3200" dirty="0">
                <a:solidFill>
                  <a:srgbClr val="333333"/>
                </a:solidFill>
              </a:rPr>
              <a:t> Lab Med. 2000;124:71-81.</a:t>
            </a:r>
          </a:p>
          <a:p>
            <a:r>
              <a:rPr lang="en-US" sz="3200" b="0" i="0" dirty="0">
                <a:solidFill>
                  <a:srgbClr val="1B1B1B"/>
                </a:solidFill>
                <a:effectLst/>
              </a:rPr>
              <a:t>Khalifah MJ, et.al. Comparison of Indirect Immunofluorescence and Enzyme Immunoassay for the Detection of Antinuclear Antibodies. </a:t>
            </a:r>
            <a:r>
              <a:rPr lang="en-US" sz="3200" b="0" i="0" dirty="0" err="1">
                <a:solidFill>
                  <a:srgbClr val="1B1B1B"/>
                </a:solidFill>
                <a:effectLst/>
              </a:rPr>
              <a:t>Cureus</a:t>
            </a:r>
            <a:r>
              <a:rPr lang="en-US" sz="3200" b="0" i="0" dirty="0">
                <a:solidFill>
                  <a:srgbClr val="1B1B1B"/>
                </a:solidFill>
                <a:effectLst/>
              </a:rPr>
              <a:t>. 2022 Nov 3;14(11):e31049.</a:t>
            </a:r>
            <a:endParaRPr lang="en-US" altLang="en-US" sz="3200" dirty="0">
              <a:solidFill>
                <a:srgbClr val="333333"/>
              </a:solidFill>
            </a:endParaRPr>
          </a:p>
          <a:p>
            <a:r>
              <a:rPr lang="en-US" sz="3200" dirty="0">
                <a:solidFill>
                  <a:srgbClr val="333333"/>
                </a:solidFill>
              </a:rPr>
              <a:t>Kumar, Y. et. al. Antinuclear antibodies and their detection methods in diagnosis of connective tissue disease: a journey revisited. Diagnostic Pathology. 2009. 4:1.</a:t>
            </a:r>
          </a:p>
          <a:p>
            <a:endParaRPr lang="en-US" sz="3200" b="0" i="0" dirty="0">
              <a:solidFill>
                <a:srgbClr val="2121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34258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4683-E9F8-D1A6-4808-F111D499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1DD0-CF02-FB4D-E2F0-84AA6DAAD42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800" b="0" i="0" dirty="0">
                <a:solidFill>
                  <a:srgbClr val="2E2B2B"/>
                </a:solidFill>
                <a:effectLst/>
              </a:rPr>
              <a:t>Lillian Lim, et. </a:t>
            </a:r>
            <a:r>
              <a:rPr lang="en-US" sz="2800" b="0" i="0" dirty="0" err="1">
                <a:solidFill>
                  <a:srgbClr val="2E2B2B"/>
                </a:solidFill>
                <a:effectLst/>
              </a:rPr>
              <a:t>a</a:t>
            </a:r>
            <a:r>
              <a:rPr lang="en-US" sz="2800" dirty="0" err="1">
                <a:solidFill>
                  <a:srgbClr val="2E2B2B"/>
                </a:solidFill>
              </a:rPr>
              <a:t>l.</a:t>
            </a:r>
            <a:r>
              <a:rPr lang="en-US" sz="2800" b="0" i="0" dirty="0" err="1">
                <a:solidFill>
                  <a:srgbClr val="2E2B2B"/>
                </a:solidFill>
                <a:effectLst/>
              </a:rPr>
              <a:t>Choosing</a:t>
            </a:r>
            <a:r>
              <a:rPr lang="en-US" sz="2800" b="0" i="0" dirty="0">
                <a:solidFill>
                  <a:srgbClr val="2E2B2B"/>
                </a:solidFill>
                <a:effectLst/>
              </a:rPr>
              <a:t> Wisely: The Canadian Rheumatology Association Pediatric Committee's List of Items Physicians and Patients Should Question. The Journal of Rheumatology Aug 2023, jrheum.2023-0043</a:t>
            </a:r>
            <a:endParaRPr lang="en-US" sz="2800" dirty="0"/>
          </a:p>
          <a:p>
            <a:r>
              <a:rPr lang="en-US" sz="2800" dirty="0" err="1"/>
              <a:t>Malleson</a:t>
            </a:r>
            <a:r>
              <a:rPr lang="en-US" sz="2800" dirty="0"/>
              <a:t> </a:t>
            </a:r>
            <a:r>
              <a:rPr lang="en-US" sz="2800" dirty="0" err="1"/>
              <a:t>Pn</a:t>
            </a:r>
            <a:r>
              <a:rPr lang="en-US" sz="2800" dirty="0"/>
              <a:t>, et.al. Review for the generalist: The antinuclear antibody test in children - when to use it and what to do with a positive titer. </a:t>
            </a:r>
            <a:r>
              <a:rPr lang="en-US" sz="2800" dirty="0" err="1"/>
              <a:t>Pediatr</a:t>
            </a:r>
            <a:r>
              <a:rPr lang="en-US" sz="2800" dirty="0"/>
              <a:t> </a:t>
            </a:r>
            <a:r>
              <a:rPr lang="en-US" sz="2800" dirty="0" err="1"/>
              <a:t>Rheumatol</a:t>
            </a:r>
            <a:r>
              <a:rPr lang="en-US" sz="2800" dirty="0"/>
              <a:t> Online J. 2010;8:270096-8-27. </a:t>
            </a:r>
          </a:p>
          <a:p>
            <a:r>
              <a:rPr lang="en-US" sz="2800" b="0" dirty="0">
                <a:effectLst/>
              </a:rPr>
              <a:t>Mithu </a:t>
            </a:r>
            <a:r>
              <a:rPr lang="en-US" sz="2800" b="0" dirty="0" err="1">
                <a:effectLst/>
              </a:rPr>
              <a:t>Maheswaranathan</a:t>
            </a:r>
            <a:r>
              <a:rPr lang="en-US" sz="2800" b="0" dirty="0">
                <a:effectLst/>
              </a:rPr>
              <a:t>, MD. </a:t>
            </a:r>
            <a:r>
              <a:rPr lang="en-US" sz="2800" i="0" dirty="0">
                <a:effectLst/>
              </a:rPr>
              <a:t>Myositis-Specific Antibodies Identified. </a:t>
            </a:r>
            <a:r>
              <a:rPr lang="en-US" sz="2800" b="0" i="0" dirty="0">
                <a:solidFill>
                  <a:srgbClr val="656976"/>
                </a:solidFill>
                <a:effectLst/>
              </a:rPr>
              <a:t>MEd  |  Issue: </a:t>
            </a:r>
            <a:r>
              <a:rPr lang="en-US" sz="2800" b="0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January 2020</a:t>
            </a:r>
            <a:r>
              <a:rPr lang="en-US" sz="2800" b="0" i="0" dirty="0">
                <a:effectLst/>
              </a:rPr>
              <a:t>  |  </a:t>
            </a:r>
            <a:endParaRPr lang="en-US" sz="2800" dirty="0"/>
          </a:p>
          <a:p>
            <a:r>
              <a:rPr lang="en-US" sz="2800" dirty="0" err="1"/>
              <a:t>Mohammadi,S</a:t>
            </a:r>
            <a:r>
              <a:rPr lang="en-US" sz="2800" dirty="0"/>
              <a:t>.  Improper use of ANA test can result in misdiagnosis, increased patient anxiety and wasted health care resources. 2014 ACR/ARHP Annual Meeting Abstract #1810.</a:t>
            </a:r>
          </a:p>
          <a:p>
            <a:r>
              <a:rPr lang="en-US" sz="2800" dirty="0"/>
              <a:t>Reveille JD. </a:t>
            </a:r>
            <a:r>
              <a:rPr lang="en-US" sz="2800" i="1" dirty="0" err="1"/>
              <a:t>Pathoenesis</a:t>
            </a:r>
            <a:r>
              <a:rPr lang="en-US" sz="2800" i="1" dirty="0"/>
              <a:t> of Spondylitis: Beyond HLA-B27</a:t>
            </a:r>
            <a:r>
              <a:rPr lang="en-US" sz="2800" dirty="0"/>
              <a:t>. Chicago. 2011.</a:t>
            </a:r>
          </a:p>
          <a:p>
            <a:r>
              <a:rPr lang="en-US" sz="2800" dirty="0" err="1"/>
              <a:t>Sohn,K</a:t>
            </a:r>
            <a:r>
              <a:rPr lang="en-US" sz="2800" dirty="0"/>
              <a:t>., Khan, W. ANA testing: From Microscopy to Multiplexing. </a:t>
            </a: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https://www.aacc.org/publications/cln/articles/2014/june/ana-testing</a:t>
            </a:r>
            <a:endParaRPr lang="en-US" sz="2800" dirty="0"/>
          </a:p>
          <a:p>
            <a:r>
              <a:rPr lang="en-US" sz="2800" dirty="0" err="1"/>
              <a:t>Shmerling</a:t>
            </a:r>
            <a:r>
              <a:rPr lang="en-US" sz="2800" dirty="0"/>
              <a:t>, R. Origin and utility of measurement of rheumatoid factors. </a:t>
            </a:r>
            <a:r>
              <a:rPr lang="en-US" sz="2800" dirty="0" err="1"/>
              <a:t>Uptodate</a:t>
            </a:r>
            <a:r>
              <a:rPr lang="en-US" sz="2800" dirty="0"/>
              <a:t>. https://www.uptodate.com/contents/origin-and-utility-of-measurement-of-rheumatoid-factors</a:t>
            </a:r>
          </a:p>
          <a:p>
            <a:r>
              <a:rPr lang="en-US" sz="2800" dirty="0"/>
              <a:t>Taylor, P. et al. Biologic markers in the diagnosis and assessment of rheumatoid arthritis. </a:t>
            </a:r>
            <a:r>
              <a:rPr lang="en-US" sz="2800" dirty="0" err="1"/>
              <a:t>Uptodate</a:t>
            </a:r>
            <a:r>
              <a:rPr lang="en-US" sz="2800" dirty="0"/>
              <a:t>. </a:t>
            </a:r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https://www.uptodate.com/contents/biologic-markers-in-the-diagnosis-and-assessment-of-rheumatoid-arthritis</a:t>
            </a:r>
            <a:r>
              <a:rPr lang="en-US" sz="2800" dirty="0"/>
              <a:t>.</a:t>
            </a:r>
          </a:p>
          <a:p>
            <a:pPr algn="l">
              <a:spcAft>
                <a:spcPts val="3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</a:rPr>
              <a:t>Tanaka, Y. </a:t>
            </a:r>
            <a:r>
              <a:rPr lang="en-US" sz="2800" b="0" i="1" dirty="0">
                <a:solidFill>
                  <a:srgbClr val="333333"/>
                </a:solidFill>
                <a:effectLst/>
              </a:rPr>
              <a:t>et al.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 (2020) ‘2019 Diagnostic criteria for mixed connective tissue disease (MCTD): From the Japan research committee of the ministry of health, labor, and welfare for systemic autoimmune diseases’, </a:t>
            </a:r>
            <a:r>
              <a:rPr lang="en-US" sz="2800" b="0" i="1" dirty="0">
                <a:solidFill>
                  <a:srgbClr val="333333"/>
                </a:solidFill>
                <a:effectLst/>
              </a:rPr>
              <a:t>Modern Rheumatology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, 31(1), pp. 29–33. </a:t>
            </a:r>
          </a:p>
          <a:p>
            <a:r>
              <a:rPr lang="en-US" sz="2800" b="0" i="0" dirty="0" err="1">
                <a:solidFill>
                  <a:srgbClr val="212121"/>
                </a:solidFill>
                <a:effectLst/>
              </a:rPr>
              <a:t>Wanzenried</a:t>
            </a:r>
            <a:r>
              <a:rPr lang="en-US" sz="2800" b="0" i="0" dirty="0">
                <a:solidFill>
                  <a:srgbClr val="212121"/>
                </a:solidFill>
                <a:effectLst/>
              </a:rPr>
              <a:t>, Adrian et al. “The enigma of mixed connective tissue disease-challenges in routine care.” </a:t>
            </a:r>
            <a:r>
              <a:rPr lang="en-US" sz="2800" b="0" i="1" dirty="0">
                <a:solidFill>
                  <a:srgbClr val="212121"/>
                </a:solidFill>
                <a:effectLst/>
              </a:rPr>
              <a:t>Clinical rheumatology</a:t>
            </a:r>
            <a:r>
              <a:rPr lang="en-US" sz="2800" b="0" i="0" dirty="0">
                <a:solidFill>
                  <a:srgbClr val="212121"/>
                </a:solidFill>
                <a:effectLst/>
              </a:rPr>
              <a:t> vol. 41,11 (2022): 3503-3511.</a:t>
            </a:r>
          </a:p>
          <a:p>
            <a:r>
              <a:rPr lang="en-US" dirty="0"/>
              <a:t>Xu Li., et.al., A single-</a:t>
            </a:r>
            <a:r>
              <a:rPr lang="en-US" dirty="0" err="1"/>
              <a:t>centre</a:t>
            </a:r>
            <a:r>
              <a:rPr lang="en-US" dirty="0"/>
              <a:t> study on abnormal antinuclear antibodies in children caused by intravenous infusion of gamma globulin. Frontiers in Immunology. 2024. Volume 15.</a:t>
            </a:r>
          </a:p>
        </p:txBody>
      </p:sp>
    </p:spTree>
    <p:extLst>
      <p:ext uri="{BB962C8B-B14F-4D97-AF65-F5344CB8AC3E}">
        <p14:creationId xmlns:p14="http://schemas.microsoft.com/office/powerpoint/2010/main" val="9827215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DB83AA-58B8-4DA0-B49C-5307255A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BB888-B7EB-4921-AFAF-C0F1C715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1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3366-F637-4560-B5C0-8ADD09AD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 IFA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A1706-9CC8-4162-A32F-855AD77C56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Nuclear patterns</a:t>
            </a:r>
          </a:p>
          <a:p>
            <a:pPr lvl="1"/>
            <a:r>
              <a:rPr lang="en-US" dirty="0"/>
              <a:t>Homogenous, speckled, peripheral/rim, nucleolar, centromere, nuclear dots</a:t>
            </a:r>
          </a:p>
          <a:p>
            <a:r>
              <a:rPr lang="en-US" dirty="0"/>
              <a:t>Cytoplasmic patterns</a:t>
            </a:r>
          </a:p>
          <a:p>
            <a:pPr lvl="1"/>
            <a:r>
              <a:rPr lang="en-US" dirty="0"/>
              <a:t>Speckled, mitochondrial</a:t>
            </a:r>
          </a:p>
          <a:p>
            <a:r>
              <a:rPr lang="en-US" dirty="0"/>
              <a:t>Mitotic patterns</a:t>
            </a:r>
          </a:p>
          <a:p>
            <a:pPr lvl="1"/>
            <a:r>
              <a:rPr lang="en-US" dirty="0"/>
              <a:t>Mitotic spindle, centrosomes</a:t>
            </a:r>
          </a:p>
          <a:p>
            <a:r>
              <a:rPr lang="en-US" dirty="0"/>
              <a:t>Positive IFA is not equivalent to diagnosis of ANA related connective tissue disease and follow up testing/clinical evaluation is necessary</a:t>
            </a:r>
          </a:p>
          <a:p>
            <a:pPr lvl="1"/>
            <a:r>
              <a:rPr lang="en-US" dirty="0"/>
              <a:t>ds-DNA and ENA antibodies</a:t>
            </a:r>
          </a:p>
          <a:p>
            <a:pPr lvl="1"/>
            <a:r>
              <a:rPr lang="en-US" dirty="0"/>
              <a:t>Consider testing for other common causes of positive ANA if clinically appropriate</a:t>
            </a:r>
          </a:p>
        </p:txBody>
      </p:sp>
    </p:spTree>
    <p:extLst>
      <p:ext uri="{BB962C8B-B14F-4D97-AF65-F5344CB8AC3E}">
        <p14:creationId xmlns:p14="http://schemas.microsoft.com/office/powerpoint/2010/main" val="378101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2013 - 2022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28160</TotalTime>
  <Words>3841</Words>
  <Application>Microsoft Office PowerPoint</Application>
  <PresentationFormat>On-screen Show (4:3)</PresentationFormat>
  <Paragraphs>483</Paragraphs>
  <Slides>83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Akkurat</vt:lpstr>
      <vt:lpstr>Calibri</vt:lpstr>
      <vt:lpstr>Franklin Gothic Book</vt:lpstr>
      <vt:lpstr>Google Sans</vt:lpstr>
      <vt:lpstr>MayoClinicSans-Light</vt:lpstr>
      <vt:lpstr>Perpetua</vt:lpstr>
      <vt:lpstr>Symbol</vt:lpstr>
      <vt:lpstr>Wingdings 2</vt:lpstr>
      <vt:lpstr>Equity</vt:lpstr>
      <vt:lpstr>ANA- To Do or Not To Do</vt:lpstr>
      <vt:lpstr>ANA</vt:lpstr>
      <vt:lpstr>Disclosures and Conflicts of Interest</vt:lpstr>
      <vt:lpstr>ANA</vt:lpstr>
      <vt:lpstr>PowerPoint Presentation</vt:lpstr>
      <vt:lpstr>ANA</vt:lpstr>
      <vt:lpstr>ANA IFA</vt:lpstr>
      <vt:lpstr>ANA IFA</vt:lpstr>
      <vt:lpstr>ANA IFA</vt:lpstr>
      <vt:lpstr>ANA: ELISA</vt:lpstr>
      <vt:lpstr>ANA: Multiplex Immunoassay</vt:lpstr>
      <vt:lpstr>ANA- multiplex microbead assay</vt:lpstr>
      <vt:lpstr>ANA- Multiplex assays</vt:lpstr>
      <vt:lpstr>ANA: ds-DNA and ENA antibodies</vt:lpstr>
      <vt:lpstr>ANA</vt:lpstr>
      <vt:lpstr>ANA</vt:lpstr>
      <vt:lpstr>ANA</vt:lpstr>
      <vt:lpstr>ANA</vt:lpstr>
      <vt:lpstr>ANA-Still other causes</vt:lpstr>
      <vt:lpstr>PowerPoint Presentation</vt:lpstr>
      <vt:lpstr>ANA IFA Patterns</vt:lpstr>
      <vt:lpstr>ANA IFA Patterns</vt:lpstr>
      <vt:lpstr>ANA IFA Patterns</vt:lpstr>
      <vt:lpstr>ANA IFA Patterns</vt:lpstr>
      <vt:lpstr>ANA Specific Autoantibodies</vt:lpstr>
      <vt:lpstr>PowerPoint Presentation</vt:lpstr>
      <vt:lpstr>PowerPoint Presentation</vt:lpstr>
      <vt:lpstr>PowerPoint Presentation</vt:lpstr>
      <vt:lpstr>ANA: Pitfalls and complications</vt:lpstr>
      <vt:lpstr>ANA: Pitfalls and complications</vt:lpstr>
      <vt:lpstr>ANA: Pitfalls and complications</vt:lpstr>
      <vt:lpstr>ANA and IVIG</vt:lpstr>
      <vt:lpstr>ANA in the unscreened patient</vt:lpstr>
      <vt:lpstr>ANA IFA vs ELISA</vt:lpstr>
      <vt:lpstr>ANA IFA vs ELISA</vt:lpstr>
      <vt:lpstr>ANA IFA vs ELISA</vt:lpstr>
      <vt:lpstr>ANA IFA vs ELISA</vt:lpstr>
      <vt:lpstr>ANA in referred patients</vt:lpstr>
      <vt:lpstr>ANA</vt:lpstr>
      <vt:lpstr>PowerPoint Presentation</vt:lpstr>
      <vt:lpstr>PowerPoint Presentation</vt:lpstr>
      <vt:lpstr>ANA</vt:lpstr>
      <vt:lpstr>ANA</vt:lpstr>
      <vt:lpstr>PowerPoint Presentation</vt:lpstr>
      <vt:lpstr>PowerPoint Presentation</vt:lpstr>
      <vt:lpstr>PowerPoint Presentation</vt:lpstr>
      <vt:lpstr>PowerPoint Presentation</vt:lpstr>
      <vt:lpstr>ANA Classification Criteria</vt:lpstr>
      <vt:lpstr>ANA</vt:lpstr>
      <vt:lpstr>Quest</vt:lpstr>
      <vt:lpstr>PowerPoint Presentation</vt:lpstr>
      <vt:lpstr>PowerPoint Presentation</vt:lpstr>
      <vt:lpstr>Quest</vt:lpstr>
      <vt:lpstr>Quest-ANAlyzeR™</vt:lpstr>
      <vt:lpstr>Labcorp</vt:lpstr>
      <vt:lpstr>Labcorp</vt:lpstr>
      <vt:lpstr>Labcorp</vt:lpstr>
      <vt:lpstr>Mayo- Central peninsula</vt:lpstr>
      <vt:lpstr>ANA</vt:lpstr>
      <vt:lpstr>ANA-Cost and Coverage</vt:lpstr>
      <vt:lpstr>ANA-Cost and Coverage</vt:lpstr>
      <vt:lpstr>Systemic Sclerosis antibodies</vt:lpstr>
      <vt:lpstr>MCTD</vt:lpstr>
      <vt:lpstr>MCTD</vt:lpstr>
      <vt:lpstr>MCTD</vt:lpstr>
      <vt:lpstr>Myositis</vt:lpstr>
      <vt:lpstr>Myositis</vt:lpstr>
      <vt:lpstr>Myositis</vt:lpstr>
      <vt:lpstr>Initial Rheumatologic Evaluation</vt:lpstr>
      <vt:lpstr>Anti-phospholipid antibody syndrome</vt:lpstr>
      <vt:lpstr>ANCA</vt:lpstr>
      <vt:lpstr>HLA - B27</vt:lpstr>
      <vt:lpstr>HLA-B27</vt:lpstr>
      <vt:lpstr>Rheumatoid factor</vt:lpstr>
      <vt:lpstr>Rheumatoid factor</vt:lpstr>
      <vt:lpstr>Rheumatoid Factor in Nonrheumatic Disease</vt:lpstr>
      <vt:lpstr>Anti-CCP</vt:lpstr>
      <vt:lpstr>Anti-CCP</vt:lpstr>
      <vt:lpstr>14-3-3η and Mutated Citrullinated Vimentin (MCV</vt:lpstr>
      <vt:lpstr>RA Testing</vt:lpstr>
      <vt:lpstr>References</vt:lpstr>
      <vt:lpstr>References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Rheumatology for Frontline Providers</dc:title>
  <dc:creator>ryan-dell</dc:creator>
  <cp:lastModifiedBy>Ryan Ragle</cp:lastModifiedBy>
  <cp:revision>322</cp:revision>
  <dcterms:created xsi:type="dcterms:W3CDTF">2012-09-11T04:25:51Z</dcterms:created>
  <dcterms:modified xsi:type="dcterms:W3CDTF">2025-03-09T01:09:53Z</dcterms:modified>
</cp:coreProperties>
</file>