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Lst>
  <p:sldSz cy="6858000" cx="12192000"/>
  <p:notesSz cx="6858000" cy="9144000"/>
  <p:embeddedFontLst>
    <p:embeddedFont>
      <p:font typeface="Play"/>
      <p:regular r:id="rId51"/>
      <p:bold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3" roundtripDataSignature="AMtx7mikNccCKByczc8kZZttw8mDtOop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92CA967-8295-4BF4-84AC-8A6081BFCE7C}">
  <a:tblStyle styleId="{392CA967-8295-4BF4-84AC-8A6081BFCE7C}" styleName="Table_0">
    <a:wholeTbl>
      <a:tcTxStyle b="off" i="off">
        <a:font>
          <a:latin typeface="Aptos"/>
          <a:ea typeface="Aptos"/>
          <a:cs typeface="Aptos"/>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FC15BCDA-E660-49EC-86DD-34B9F827878B}"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Play-regular.fntdata"/><Relationship Id="rId50" Type="http://schemas.openxmlformats.org/officeDocument/2006/relationships/slide" Target="slides/slide45.xml"/><Relationship Id="rId53" Type="http://customschemas.google.com/relationships/presentationmetadata" Target="metadata"/><Relationship Id="rId52" Type="http://schemas.openxmlformats.org/officeDocument/2006/relationships/font" Target="fonts/Play-bold.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tHIS gives me a headache just as much as anyone!  What does it mean? Well…this is the “theories” behind development of IBD</a:t>
            </a:r>
            <a:endParaRPr/>
          </a:p>
          <a:p>
            <a:pPr indent="0" lvl="0" marL="0" rtl="0" algn="l">
              <a:spcBef>
                <a:spcPts val="0"/>
              </a:spcBef>
              <a:spcAft>
                <a:spcPts val="0"/>
              </a:spcAft>
              <a:buNone/>
            </a:pPr>
            <a:r>
              <a:rPr lang="en-US"/>
              <a:t>AMP – antimicrobial peptides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Only 8-10% of corohns disease variance can be attributed to known genetic issues and only 4-5 % for UC</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Humans are colonized by trillions of bacteria, virus, fungal, etc.  Distal ileum and colon contain massive amouns of these organizms.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Dysregulation of good bacteria (dysbiosis) and infiltration through the epilthelial cells causes an immune response.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Trials have shown CD and UC have a reduced total number, diversity, and richness of microbial species.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Fecal material from IBD patients have conferred incr3eased suspecptbilit to colitis in germ free mice as compares to mice that received fecal material from healthy subjects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Immune system;</a:t>
            </a:r>
            <a:endParaRPr/>
          </a:p>
          <a:p>
            <a:pPr indent="0" lvl="0" marL="0" rtl="0" algn="l">
              <a:spcBef>
                <a:spcPts val="0"/>
              </a:spcBef>
              <a:spcAft>
                <a:spcPts val="0"/>
              </a:spcAft>
              <a:buNone/>
            </a:pPr>
            <a:r>
              <a:rPr lang="en-US"/>
              <a:t>Innate vs humoral immunity; systemic vs. local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Mucosal immune system – largest component of the immune system (75% of all ymphocytes and produce the majoriy of immunoglobulin in healthy persons)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Innate – cells that express receptors that detect microbial products or patterns, macrophages, dendritis cells,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Humoral (adaptive) – b cells and t cells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IBD has decreased Iga in mucosal compared to health individuals.  </a:t>
            </a:r>
            <a:endParaRPr/>
          </a:p>
        </p:txBody>
      </p:sp>
      <p:sp>
        <p:nvSpPr>
          <p:cNvPr id="163" name="Google Shape;16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3f8ecf661e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33f8ecf661e_0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g33f8ecf661e_0_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340d8df657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340d8df657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g340d8df6578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40d8df6578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340d8df6578_0_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g340d8df6578_0_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40d8df6578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340d8df6578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g340d8df6578_0_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40d8df6578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340d8df6578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sphingosine 1 phosphate</a:t>
            </a:r>
            <a:endParaRPr/>
          </a:p>
          <a:p>
            <a:pPr indent="0" lvl="0" marL="0" rtl="0" algn="l">
              <a:spcBef>
                <a:spcPts val="0"/>
              </a:spcBef>
              <a:spcAft>
                <a:spcPts val="0"/>
              </a:spcAft>
              <a:buNone/>
            </a:pPr>
            <a:r>
              <a:t/>
            </a:r>
            <a:endParaRPr/>
          </a:p>
        </p:txBody>
      </p:sp>
      <p:sp>
        <p:nvSpPr>
          <p:cNvPr id="268" name="Google Shape;268;g340d8df6578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40d8df6578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340d8df6578_0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g340d8df6578_0_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40d8df6578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340d8df6578_0_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g340d8df6578_0_3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3da60cad9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33da60cad9f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g33da60cad9f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33db8222823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33db8222823_0_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g33db8222823_0_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33f8ecf661e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33f8ecf661e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7" name="Google Shape;307;g33f8ecf661e_0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340d8df6578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340d8df6578_0_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4" name="Google Shape;314;g340d8df6578_0_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Huge treatment changes identified by these two landmark studies.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a:t>
            </a:r>
            <a:endParaRPr/>
          </a:p>
          <a:p>
            <a:pPr indent="0" lvl="0" marL="0" rtl="0" algn="l">
              <a:spcBef>
                <a:spcPts val="0"/>
              </a:spcBef>
              <a:spcAft>
                <a:spcPts val="0"/>
              </a:spcAft>
              <a:buNone/>
            </a:pPr>
            <a:r>
              <a:rPr lang="en-US"/>
              <a:t>His generated the “top down” approach vs. bottom up approach?</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What do we do now?  Hit them hard up front.</a:t>
            </a:r>
            <a:endParaRPr/>
          </a:p>
          <a:p>
            <a:pPr indent="0" lvl="0" marL="0" rtl="0" algn="l">
              <a:spcBef>
                <a:spcPts val="0"/>
              </a:spcBef>
              <a:spcAft>
                <a:spcPts val="0"/>
              </a:spcAft>
              <a:buNone/>
            </a:pPr>
            <a:r>
              <a:t/>
            </a:r>
            <a:endParaRPr/>
          </a:p>
        </p:txBody>
      </p:sp>
      <p:sp>
        <p:nvSpPr>
          <p:cNvPr id="320" name="Google Shape;320;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33db822282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33db8222823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Very few head to head studies looking at two advanced therapy options that includes biologic therapy/small molecule therapy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Clinical remission, </a:t>
            </a:r>
            <a:r>
              <a:rPr lang="en-US"/>
              <a:t>endoscopic</a:t>
            </a:r>
            <a:r>
              <a:rPr lang="en-US"/>
              <a:t> remission all better with Vedo</a:t>
            </a:r>
            <a:endParaRPr/>
          </a:p>
        </p:txBody>
      </p:sp>
      <p:sp>
        <p:nvSpPr>
          <p:cNvPr id="327" name="Google Shape;327;g33db8222823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33f8ecf661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33f8ecf661e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comparative</a:t>
            </a:r>
            <a:r>
              <a:rPr lang="en-US"/>
              <a:t> study in CD with ustekinumab vs adalimumab - 2022</a:t>
            </a:r>
            <a:endParaRPr/>
          </a:p>
        </p:txBody>
      </p:sp>
      <p:sp>
        <p:nvSpPr>
          <p:cNvPr id="340" name="Google Shape;340;g33f8ecf661e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33f8ecf661e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33f8ecf661e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350">
                <a:solidFill>
                  <a:srgbClr val="4D4D4D"/>
                </a:solidFill>
                <a:highlight>
                  <a:srgbClr val="FFFFFF"/>
                </a:highlight>
                <a:latin typeface="Times New Roman"/>
                <a:ea typeface="Times New Roman"/>
                <a:cs typeface="Times New Roman"/>
                <a:sym typeface="Times New Roman"/>
              </a:rPr>
              <a:t>In patients with moderate-to-severe Crohn’s disease who had had an inadequate response to anti-TNF therapy or unacceptable side effects with such therapy, risankizumab was noninferior to ustekinumab with respect to clinical remission at week 24 and superior with respect to endoscopic remission at week 48. No new safety risks were identified in association with risankizumab in this trial.</a:t>
            </a:r>
            <a:endParaRPr/>
          </a:p>
        </p:txBody>
      </p:sp>
      <p:sp>
        <p:nvSpPr>
          <p:cNvPr id="347" name="Google Shape;347;g33f8ecf661e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33f8ecf661e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33f8ecf661e_0_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Key thing to consider is the risk of disease not being under control is much greater than any medications.</a:t>
            </a:r>
            <a:endParaRPr/>
          </a:p>
        </p:txBody>
      </p:sp>
      <p:sp>
        <p:nvSpPr>
          <p:cNvPr id="354" name="Google Shape;354;g33f8ecf661e_0_3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33f8ecf661e_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33f8ecf661e_0_4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All efficacy data is based on different trials, keep in mind, there are very few that compare each other naive patients.  Trials also have at times different primary and secondary endpoints so very hard to make a determination</a:t>
            </a:r>
            <a:endParaRPr/>
          </a:p>
        </p:txBody>
      </p:sp>
      <p:sp>
        <p:nvSpPr>
          <p:cNvPr id="361" name="Google Shape;361;g33f8ecf661e_0_4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33f8ecf661e_0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33f8ecf661e_0_7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g33f8ecf661e_0_7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340d8df6578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340d8df6578_0_5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g340d8df6578_0_5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340d8df6578_0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340d8df6578_0_5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fetal malformations with JAK and S1Ps</a:t>
            </a:r>
            <a:endParaRPr/>
          </a:p>
        </p:txBody>
      </p:sp>
      <p:sp>
        <p:nvSpPr>
          <p:cNvPr id="406" name="Google Shape;406;g340d8df6578_0_5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340d8df6578_0_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340d8df6578_0_6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g340d8df6578_0_6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340d8df6578_0_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340d8df6578_0_6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g340d8df6578_0_6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340d8df6578_0_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340d8df6578_0_6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g340d8df6578_0_6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340d8df6578_0_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340d8df6578_0_8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g340d8df6578_0_8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340d8df6578_0_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340d8df6578_0_8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g340d8df6578_0_8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340d8df6578_0_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340d8df6578_0_9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 name="Google Shape;448;g340d8df6578_0_9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7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7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18" name="Google Shape;18;p7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7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7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8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8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5" name="Google Shape;75;p8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8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8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8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8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81" name="Google Shape;81;p8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8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8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7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7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4" name="Google Shape;24;p7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7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7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7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7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7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7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7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7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7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7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228600" lvl="1" marL="914400" algn="l">
              <a:lnSpc>
                <a:spcPct val="90000"/>
              </a:lnSpc>
              <a:spcBef>
                <a:spcPts val="500"/>
              </a:spcBef>
              <a:spcAft>
                <a:spcPts val="0"/>
              </a:spcAft>
              <a:buClr>
                <a:schemeClr val="lt1"/>
              </a:buClr>
              <a:buSzPts val="2000"/>
              <a:buNone/>
              <a:defRPr sz="2000">
                <a:solidFill>
                  <a:schemeClr val="lt1"/>
                </a:solidFill>
              </a:defRPr>
            </a:lvl2pPr>
            <a:lvl3pPr indent="-228600" lvl="2" marL="1371600" algn="l">
              <a:lnSpc>
                <a:spcPct val="90000"/>
              </a:lnSpc>
              <a:spcBef>
                <a:spcPts val="500"/>
              </a:spcBef>
              <a:spcAft>
                <a:spcPts val="0"/>
              </a:spcAft>
              <a:buClr>
                <a:schemeClr val="lt1"/>
              </a:buClr>
              <a:buSzPts val="1800"/>
              <a:buNone/>
              <a:defRPr sz="1800">
                <a:solidFill>
                  <a:schemeClr val="lt1"/>
                </a:solidFill>
              </a:defRPr>
            </a:lvl3pPr>
            <a:lvl4pPr indent="-228600" lvl="3" marL="1828800" algn="l">
              <a:lnSpc>
                <a:spcPct val="90000"/>
              </a:lnSpc>
              <a:spcBef>
                <a:spcPts val="500"/>
              </a:spcBef>
              <a:spcAft>
                <a:spcPts val="0"/>
              </a:spcAft>
              <a:buClr>
                <a:schemeClr val="lt1"/>
              </a:buClr>
              <a:buSzPts val="1600"/>
              <a:buNone/>
              <a:defRPr sz="1600">
                <a:solidFill>
                  <a:schemeClr val="lt1"/>
                </a:solidFill>
              </a:defRPr>
            </a:lvl4pPr>
            <a:lvl5pPr indent="-228600" lvl="4" marL="2286000" algn="l">
              <a:lnSpc>
                <a:spcPct val="9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sp>
        <p:nvSpPr>
          <p:cNvPr id="39" name="Google Shape;39;p7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7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7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8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8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5" name="Google Shape;45;p8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6" name="Google Shape;46;p8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8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8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52" name="Google Shape;52;p8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3" name="Google Shape;53;p8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b="1" sz="2400"/>
            </a:lvl1pPr>
            <a:lvl2pPr indent="-228600" lvl="1" marL="914400" algn="l">
              <a:lnSpc>
                <a:spcPct val="90000"/>
              </a:lnSpc>
              <a:spcBef>
                <a:spcPts val="500"/>
              </a:spcBef>
              <a:spcAft>
                <a:spcPts val="0"/>
              </a:spcAft>
              <a:buClr>
                <a:schemeClr val="lt1"/>
              </a:buClr>
              <a:buSzPts val="2000"/>
              <a:buNone/>
              <a:defRPr b="1" sz="2000"/>
            </a:lvl2pPr>
            <a:lvl3pPr indent="-228600" lvl="2" marL="1371600" algn="l">
              <a:lnSpc>
                <a:spcPct val="90000"/>
              </a:lnSpc>
              <a:spcBef>
                <a:spcPts val="500"/>
              </a:spcBef>
              <a:spcAft>
                <a:spcPts val="0"/>
              </a:spcAft>
              <a:buClr>
                <a:schemeClr val="lt1"/>
              </a:buClr>
              <a:buSzPts val="1800"/>
              <a:buNone/>
              <a:defRPr b="1" sz="1800"/>
            </a:lvl3pPr>
            <a:lvl4pPr indent="-228600" lvl="3" marL="1828800" algn="l">
              <a:lnSpc>
                <a:spcPct val="90000"/>
              </a:lnSpc>
              <a:spcBef>
                <a:spcPts val="500"/>
              </a:spcBef>
              <a:spcAft>
                <a:spcPts val="0"/>
              </a:spcAft>
              <a:buClr>
                <a:schemeClr val="lt1"/>
              </a:buClr>
              <a:buSzPts val="1600"/>
              <a:buNone/>
              <a:defRPr b="1" sz="1600"/>
            </a:lvl4pPr>
            <a:lvl5pPr indent="-228600" lvl="4" marL="2286000" algn="l">
              <a:lnSpc>
                <a:spcPct val="9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54" name="Google Shape;54;p8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55" name="Google Shape;55;p8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8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8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lt1"/>
              </a:buClr>
              <a:buSzPts val="3200"/>
              <a:buChar char="•"/>
              <a:defRPr sz="3200"/>
            </a:lvl1pPr>
            <a:lvl2pPr indent="-406400" lvl="1" marL="914400" algn="l">
              <a:lnSpc>
                <a:spcPct val="90000"/>
              </a:lnSpc>
              <a:spcBef>
                <a:spcPts val="500"/>
              </a:spcBef>
              <a:spcAft>
                <a:spcPts val="0"/>
              </a:spcAft>
              <a:buClr>
                <a:schemeClr val="lt1"/>
              </a:buClr>
              <a:buSzPts val="2800"/>
              <a:buChar char="•"/>
              <a:defRPr sz="2800"/>
            </a:lvl2pPr>
            <a:lvl3pPr indent="-381000" lvl="2" marL="1371600" algn="l">
              <a:lnSpc>
                <a:spcPct val="90000"/>
              </a:lnSpc>
              <a:spcBef>
                <a:spcPts val="500"/>
              </a:spcBef>
              <a:spcAft>
                <a:spcPts val="0"/>
              </a:spcAft>
              <a:buClr>
                <a:schemeClr val="lt1"/>
              </a:buClr>
              <a:buSzPts val="2400"/>
              <a:buChar char="•"/>
              <a:defRPr sz="2400"/>
            </a:lvl3pPr>
            <a:lvl4pPr indent="-355600" lvl="3" marL="1828800" algn="l">
              <a:lnSpc>
                <a:spcPct val="90000"/>
              </a:lnSpc>
              <a:spcBef>
                <a:spcPts val="500"/>
              </a:spcBef>
              <a:spcAft>
                <a:spcPts val="0"/>
              </a:spcAft>
              <a:buClr>
                <a:schemeClr val="lt1"/>
              </a:buClr>
              <a:buSzPts val="2000"/>
              <a:buChar char="•"/>
              <a:defRPr sz="2000"/>
            </a:lvl4pPr>
            <a:lvl5pPr indent="-355600" lvl="4" marL="2286000" algn="l">
              <a:lnSpc>
                <a:spcPct val="90000"/>
              </a:lnSpc>
              <a:spcBef>
                <a:spcPts val="500"/>
              </a:spcBef>
              <a:spcAft>
                <a:spcPts val="0"/>
              </a:spcAft>
              <a:buClr>
                <a:schemeClr val="lt1"/>
              </a:buClr>
              <a:buSzPts val="2000"/>
              <a:buChar char="•"/>
              <a:defRPr sz="2000"/>
            </a:lvl5pPr>
            <a:lvl6pPr indent="-355600" lvl="5" marL="2743200" algn="l">
              <a:lnSpc>
                <a:spcPct val="90000"/>
              </a:lnSpc>
              <a:spcBef>
                <a:spcPts val="500"/>
              </a:spcBef>
              <a:spcAft>
                <a:spcPts val="0"/>
              </a:spcAft>
              <a:buClr>
                <a:schemeClr val="lt1"/>
              </a:buClr>
              <a:buSzPts val="2000"/>
              <a:buChar char="•"/>
              <a:defRPr sz="2000"/>
            </a:lvl6pPr>
            <a:lvl7pPr indent="-355600" lvl="6" marL="3200400" algn="l">
              <a:lnSpc>
                <a:spcPct val="90000"/>
              </a:lnSpc>
              <a:spcBef>
                <a:spcPts val="500"/>
              </a:spcBef>
              <a:spcAft>
                <a:spcPts val="0"/>
              </a:spcAft>
              <a:buClr>
                <a:schemeClr val="lt1"/>
              </a:buClr>
              <a:buSzPts val="2000"/>
              <a:buChar char="•"/>
              <a:defRPr sz="2000"/>
            </a:lvl7pPr>
            <a:lvl8pPr indent="-355600" lvl="7" marL="3657600" algn="l">
              <a:lnSpc>
                <a:spcPct val="90000"/>
              </a:lnSpc>
              <a:spcBef>
                <a:spcPts val="500"/>
              </a:spcBef>
              <a:spcAft>
                <a:spcPts val="0"/>
              </a:spcAft>
              <a:buClr>
                <a:schemeClr val="lt1"/>
              </a:buClr>
              <a:buSzPts val="2000"/>
              <a:buChar char="•"/>
              <a:defRPr sz="2000"/>
            </a:lvl8pPr>
            <a:lvl9pPr indent="-355600" lvl="8" marL="4114800" algn="l">
              <a:lnSpc>
                <a:spcPct val="90000"/>
              </a:lnSpc>
              <a:spcBef>
                <a:spcPts val="500"/>
              </a:spcBef>
              <a:spcAft>
                <a:spcPts val="0"/>
              </a:spcAft>
              <a:buClr>
                <a:schemeClr val="lt1"/>
              </a:buClr>
              <a:buSzPts val="2000"/>
              <a:buChar char="•"/>
              <a:defRPr sz="2000"/>
            </a:lvl9pPr>
          </a:lstStyle>
          <a:p/>
        </p:txBody>
      </p:sp>
      <p:sp>
        <p:nvSpPr>
          <p:cNvPr id="61" name="Google Shape;61;p8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62" name="Google Shape;62;p8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8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8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8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83"/>
          <p:cNvSpPr/>
          <p:nvPr>
            <p:ph idx="2" type="pic"/>
          </p:nvPr>
        </p:nvSpPr>
        <p:spPr>
          <a:xfrm>
            <a:off x="5183188" y="987425"/>
            <a:ext cx="6172200" cy="4873625"/>
          </a:xfrm>
          <a:prstGeom prst="rect">
            <a:avLst/>
          </a:prstGeom>
          <a:noFill/>
          <a:ln>
            <a:noFill/>
          </a:ln>
        </p:spPr>
      </p:sp>
      <p:sp>
        <p:nvSpPr>
          <p:cNvPr id="68" name="Google Shape;68;p8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lvl1pPr>
            <a:lvl2pPr indent="-228600" lvl="1" marL="914400" algn="l">
              <a:lnSpc>
                <a:spcPct val="90000"/>
              </a:lnSpc>
              <a:spcBef>
                <a:spcPts val="500"/>
              </a:spcBef>
              <a:spcAft>
                <a:spcPts val="0"/>
              </a:spcAft>
              <a:buClr>
                <a:schemeClr val="lt1"/>
              </a:buClr>
              <a:buSzPts val="1400"/>
              <a:buNone/>
              <a:defRPr sz="1400"/>
            </a:lvl2pPr>
            <a:lvl3pPr indent="-228600" lvl="2" marL="1371600" algn="l">
              <a:lnSpc>
                <a:spcPct val="90000"/>
              </a:lnSpc>
              <a:spcBef>
                <a:spcPts val="500"/>
              </a:spcBef>
              <a:spcAft>
                <a:spcPts val="0"/>
              </a:spcAft>
              <a:buClr>
                <a:schemeClr val="lt1"/>
              </a:buClr>
              <a:buSzPts val="1200"/>
              <a:buNone/>
              <a:defRPr sz="1200"/>
            </a:lvl3pPr>
            <a:lvl4pPr indent="-228600" lvl="3" marL="1828800" algn="l">
              <a:lnSpc>
                <a:spcPct val="90000"/>
              </a:lnSpc>
              <a:spcBef>
                <a:spcPts val="500"/>
              </a:spcBef>
              <a:spcAft>
                <a:spcPts val="0"/>
              </a:spcAft>
              <a:buClr>
                <a:schemeClr val="lt1"/>
              </a:buClr>
              <a:buSzPts val="1000"/>
              <a:buNone/>
              <a:defRPr sz="1000"/>
            </a:lvl4pPr>
            <a:lvl5pPr indent="-228600" lvl="4" marL="2286000" algn="l">
              <a:lnSpc>
                <a:spcPct val="9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69" name="Google Shape;69;p8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8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8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5537E"/>
        </a:solidFill>
      </p:bgPr>
    </p:bg>
    <p:spTree>
      <p:nvGrpSpPr>
        <p:cNvPr id="9" name="Shape 9"/>
        <p:cNvGrpSpPr/>
        <p:nvPr/>
      </p:nvGrpSpPr>
      <p:grpSpPr>
        <a:xfrm>
          <a:off x="0" y="0"/>
          <a:ext cx="0" cy="0"/>
          <a:chOff x="0" y="0"/>
          <a:chExt cx="0" cy="0"/>
        </a:xfrm>
      </p:grpSpPr>
      <p:sp>
        <p:nvSpPr>
          <p:cNvPr id="10" name="Google Shape;10;p7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7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2" name="Google Shape;12;p7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3" name="Google Shape;13;p7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4" name="Google Shape;14;p7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jpg"/><Relationship Id="rId4" Type="http://schemas.openxmlformats.org/officeDocument/2006/relationships/image" Target="../media/image8.png"/><Relationship Id="rId5"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1.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7.jpg"/><Relationship Id="rId4" Type="http://schemas.openxmlformats.org/officeDocument/2006/relationships/image" Target="../media/image14.gif"/><Relationship Id="rId5"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8.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6.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3.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7.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9.pn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2.jpg"/></Relationships>
</file>

<file path=ppt/slides/_rels/slide34.xml.rels><?xml version="1.0" encoding="UTF-8" standalone="yes"?><Relationships xmlns="http://schemas.openxmlformats.org/package/2006/relationships"><Relationship Id="rId11" Type="http://schemas.openxmlformats.org/officeDocument/2006/relationships/hyperlink" Target="https://www.nejm.org/doi/full/10.1056/NEJMoa2314585#fv-t2fn8" TargetMode="External"/><Relationship Id="rId10" Type="http://schemas.openxmlformats.org/officeDocument/2006/relationships/hyperlink" Target="https://www.nejm.org/doi/full/10.1056/NEJMoa2314585#fv-t2fn8" TargetMode="External"/><Relationship Id="rId13" Type="http://schemas.openxmlformats.org/officeDocument/2006/relationships/hyperlink" Target="https://www.nejm.org/doi/full/10.1056/NEJMoa2314585#fv-t2fn9" TargetMode="External"/><Relationship Id="rId12" Type="http://schemas.openxmlformats.org/officeDocument/2006/relationships/hyperlink" Target="https://www.nejm.org/doi/full/10.1056/NEJMoa2314585#fv-t2fn6" TargetMode="External"/><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s://www.nejm.org/doi/full/10.1056/NEJMoa2314585#fv-t2fn2" TargetMode="External"/><Relationship Id="rId4" Type="http://schemas.openxmlformats.org/officeDocument/2006/relationships/hyperlink" Target="https://www.nejm.org/doi/full/10.1056/NEJMoa2314585#fv-t2fn2" TargetMode="External"/><Relationship Id="rId9" Type="http://schemas.openxmlformats.org/officeDocument/2006/relationships/hyperlink" Target="https://www.nejm.org/doi/full/10.1056/NEJMoa2314585#fv-t2fn7" TargetMode="External"/><Relationship Id="rId15" Type="http://schemas.openxmlformats.org/officeDocument/2006/relationships/hyperlink" Target="https://www.nejm.org/doi/full/10.1056/NEJMoa2314585#fv-t2fn9" TargetMode="External"/><Relationship Id="rId14" Type="http://schemas.openxmlformats.org/officeDocument/2006/relationships/hyperlink" Target="https://www.nejm.org/doi/full/10.1056/NEJMoa2314585#fv-t2fn7" TargetMode="External"/><Relationship Id="rId5" Type="http://schemas.openxmlformats.org/officeDocument/2006/relationships/hyperlink" Target="https://www.nejm.org/doi/full/10.1056/NEJMoa2314585#fv-t2fn3" TargetMode="External"/><Relationship Id="rId6" Type="http://schemas.openxmlformats.org/officeDocument/2006/relationships/hyperlink" Target="https://www.nejm.org/doi/full/10.1056/NEJMoa2314585#fv-t2fn4" TargetMode="External"/><Relationship Id="rId7" Type="http://schemas.openxmlformats.org/officeDocument/2006/relationships/hyperlink" Target="https://www.nejm.org/doi/full/10.1056/NEJMoa2314585#fv-t2fn5" TargetMode="External"/><Relationship Id="rId8" Type="http://schemas.openxmlformats.org/officeDocument/2006/relationships/hyperlink" Target="https://www.nejm.org/doi/full/10.1056/NEJMoa2314585#fv-t2fn6"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9.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30.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1" Type="http://schemas.openxmlformats.org/officeDocument/2006/relationships/image" Target="../media/image11.jpg"/><Relationship Id="rId10" Type="http://schemas.openxmlformats.org/officeDocument/2006/relationships/image" Target="../media/image6.jpg"/><Relationship Id="rId13" Type="http://schemas.openxmlformats.org/officeDocument/2006/relationships/image" Target="../media/image1.jpg"/><Relationship Id="rId12" Type="http://schemas.openxmlformats.org/officeDocument/2006/relationships/image" Target="../media/image2.jpg"/><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3.jpg"/><Relationship Id="rId9" Type="http://schemas.openxmlformats.org/officeDocument/2006/relationships/image" Target="../media/image15.jpg"/><Relationship Id="rId14" Type="http://schemas.openxmlformats.org/officeDocument/2006/relationships/image" Target="../media/image9.png"/><Relationship Id="rId5" Type="http://schemas.openxmlformats.org/officeDocument/2006/relationships/image" Target="../media/image7.jpg"/><Relationship Id="rId6" Type="http://schemas.openxmlformats.org/officeDocument/2006/relationships/image" Target="../media/image20.jpg"/><Relationship Id="rId7" Type="http://schemas.openxmlformats.org/officeDocument/2006/relationships/image" Target="../media/image12.jpg"/><Relationship Id="rId8"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6.jp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00"/>
              </a:buClr>
              <a:buSzPts val="6000"/>
              <a:buFont typeface="Calibri"/>
              <a:buNone/>
            </a:pPr>
            <a:r>
              <a:rPr lang="en-US">
                <a:solidFill>
                  <a:srgbClr val="FFFF00"/>
                </a:solidFill>
              </a:rPr>
              <a:t>Positioning Biologic Therapy in IBD</a:t>
            </a:r>
            <a:endParaRPr/>
          </a:p>
        </p:txBody>
      </p:sp>
      <p:sp>
        <p:nvSpPr>
          <p:cNvPr id="90" name="Google Shape;90;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2800"/>
              <a:buNone/>
            </a:pPr>
            <a:r>
              <a:rPr lang="en-US" sz="2800"/>
              <a:t>Austin T. Nelson, M.D.</a:t>
            </a:r>
            <a:endParaRPr/>
          </a:p>
          <a:p>
            <a:pPr indent="0" lvl="0" marL="0" rtl="0" algn="ctr">
              <a:lnSpc>
                <a:spcPct val="90000"/>
              </a:lnSpc>
              <a:spcBef>
                <a:spcPts val="1000"/>
              </a:spcBef>
              <a:spcAft>
                <a:spcPts val="0"/>
              </a:spcAft>
              <a:buClr>
                <a:schemeClr val="lt1"/>
              </a:buClr>
              <a:buSzPts val="2800"/>
              <a:buNone/>
            </a:pPr>
            <a:r>
              <a:rPr lang="en-US" sz="2800"/>
              <a:t>Alaska Digestive and Liver Disease</a:t>
            </a:r>
            <a:endParaRPr/>
          </a:p>
        </p:txBody>
      </p:sp>
      <p:pic>
        <p:nvPicPr>
          <p:cNvPr id="91" name="Google Shape;91;p1"/>
          <p:cNvPicPr preferRelativeResize="0"/>
          <p:nvPr/>
        </p:nvPicPr>
        <p:blipFill rotWithShape="1">
          <a:blip r:embed="rId3">
            <a:alphaModFix/>
          </a:blip>
          <a:srcRect b="0" l="0" r="0" t="0"/>
          <a:stretch/>
        </p:blipFill>
        <p:spPr>
          <a:xfrm>
            <a:off x="9882835" y="4357315"/>
            <a:ext cx="1804396" cy="2254292"/>
          </a:xfrm>
          <a:prstGeom prst="rect">
            <a:avLst/>
          </a:prstGeom>
          <a:noFill/>
          <a:ln>
            <a:noFill/>
          </a:ln>
        </p:spPr>
      </p:pic>
      <p:pic>
        <p:nvPicPr>
          <p:cNvPr id="92" name="Google Shape;92;p1"/>
          <p:cNvPicPr preferRelativeResize="0"/>
          <p:nvPr/>
        </p:nvPicPr>
        <p:blipFill rotWithShape="1">
          <a:blip r:embed="rId4">
            <a:alphaModFix/>
          </a:blip>
          <a:srcRect b="0" l="0" r="0" t="0"/>
          <a:stretch/>
        </p:blipFill>
        <p:spPr>
          <a:xfrm>
            <a:off x="628152" y="5008211"/>
            <a:ext cx="3048000" cy="952500"/>
          </a:xfrm>
          <a:prstGeom prst="rect">
            <a:avLst/>
          </a:prstGeom>
          <a:noFill/>
          <a:ln>
            <a:noFill/>
          </a:ln>
        </p:spPr>
      </p:pic>
      <p:pic>
        <p:nvPicPr>
          <p:cNvPr id="93" name="Google Shape;93;p1"/>
          <p:cNvPicPr preferRelativeResize="0"/>
          <p:nvPr/>
        </p:nvPicPr>
        <p:blipFill rotWithShape="1">
          <a:blip r:embed="rId5">
            <a:alphaModFix/>
          </a:blip>
          <a:srcRect b="0" l="0" r="0" t="0"/>
          <a:stretch/>
        </p:blipFill>
        <p:spPr>
          <a:xfrm>
            <a:off x="11691938" y="6357938"/>
            <a:ext cx="347662" cy="3476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1"/>
                                        <p:tgtEl>
                                          <p:spTgt spid="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id="165" name="Google Shape;165;p10"/>
          <p:cNvPicPr preferRelativeResize="0"/>
          <p:nvPr/>
        </p:nvPicPr>
        <p:blipFill rotWithShape="1">
          <a:blip r:embed="rId3">
            <a:alphaModFix/>
          </a:blip>
          <a:srcRect b="0" l="0" r="0" t="0"/>
          <a:stretch/>
        </p:blipFill>
        <p:spPr>
          <a:xfrm>
            <a:off x="2463502" y="223789"/>
            <a:ext cx="6676934" cy="6410421"/>
          </a:xfrm>
          <a:prstGeom prst="rect">
            <a:avLst/>
          </a:prstGeom>
          <a:noFill/>
          <a:ln>
            <a:noFill/>
          </a:ln>
        </p:spPr>
      </p:pic>
      <p:sp>
        <p:nvSpPr>
          <p:cNvPr id="166" name="Google Shape;166;p10"/>
          <p:cNvSpPr txBox="1"/>
          <p:nvPr/>
        </p:nvSpPr>
        <p:spPr>
          <a:xfrm>
            <a:off x="9501809" y="5740842"/>
            <a:ext cx="252056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lt1"/>
                </a:solidFill>
                <a:latin typeface="Calibri"/>
                <a:ea typeface="Calibri"/>
                <a:cs typeface="Calibri"/>
                <a:sym typeface="Calibri"/>
              </a:rPr>
              <a:t>Chang JT, NEJM 2020; 383:2652-64</a:t>
            </a:r>
            <a:endParaRPr/>
          </a:p>
        </p:txBody>
      </p:sp>
      <p:sp>
        <p:nvSpPr>
          <p:cNvPr id="167" name="Google Shape;167;p10"/>
          <p:cNvSpPr txBox="1"/>
          <p:nvPr/>
        </p:nvSpPr>
        <p:spPr>
          <a:xfrm>
            <a:off x="333487" y="376518"/>
            <a:ext cx="1957892"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rgbClr val="FFFF00"/>
                </a:solidFill>
                <a:latin typeface="Calibri"/>
                <a:ea typeface="Calibri"/>
                <a:cs typeface="Calibri"/>
                <a:sym typeface="Calibri"/>
              </a:rPr>
              <a:t>WHY???</a:t>
            </a:r>
            <a:endParaRPr/>
          </a:p>
        </p:txBody>
      </p:sp>
      <p:pic>
        <p:nvPicPr>
          <p:cNvPr id="168" name="Google Shape;168;p10"/>
          <p:cNvPicPr preferRelativeResize="0"/>
          <p:nvPr/>
        </p:nvPicPr>
        <p:blipFill rotWithShape="1">
          <a:blip r:embed="rId4">
            <a:alphaModFix/>
          </a:blip>
          <a:srcRect b="0" l="0" r="0" t="0"/>
          <a:stretch/>
        </p:blipFill>
        <p:spPr>
          <a:xfrm>
            <a:off x="11691938" y="6357938"/>
            <a:ext cx="347662" cy="3476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p11"/>
          <p:cNvPicPr preferRelativeResize="0"/>
          <p:nvPr/>
        </p:nvPicPr>
        <p:blipFill rotWithShape="1">
          <a:blip r:embed="rId3">
            <a:alphaModFix/>
          </a:blip>
          <a:srcRect b="0" l="0" r="0" t="0"/>
          <a:stretch/>
        </p:blipFill>
        <p:spPr>
          <a:xfrm>
            <a:off x="3307743" y="385882"/>
            <a:ext cx="5080883" cy="6299861"/>
          </a:xfrm>
          <a:prstGeom prst="rect">
            <a:avLst/>
          </a:prstGeom>
          <a:noFill/>
          <a:ln>
            <a:noFill/>
          </a:ln>
        </p:spPr>
      </p:pic>
      <p:sp>
        <p:nvSpPr>
          <p:cNvPr id="174" name="Google Shape;174;p11"/>
          <p:cNvSpPr txBox="1"/>
          <p:nvPr/>
        </p:nvSpPr>
        <p:spPr>
          <a:xfrm>
            <a:off x="9501809" y="5740842"/>
            <a:ext cx="252056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lt1"/>
                </a:solidFill>
                <a:latin typeface="Calibri"/>
                <a:ea typeface="Calibri"/>
                <a:cs typeface="Calibri"/>
                <a:sym typeface="Calibri"/>
              </a:rPr>
              <a:t>Chang JT, NEJM 2020; 383:2652-64</a:t>
            </a:r>
            <a:endParaRPr/>
          </a:p>
        </p:txBody>
      </p:sp>
      <p:sp>
        <p:nvSpPr>
          <p:cNvPr id="175" name="Google Shape;175;p11"/>
          <p:cNvSpPr txBox="1"/>
          <p:nvPr/>
        </p:nvSpPr>
        <p:spPr>
          <a:xfrm>
            <a:off x="564075" y="654814"/>
            <a:ext cx="1957892"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rgbClr val="FFFF00"/>
                </a:solidFill>
                <a:latin typeface="Calibri"/>
                <a:ea typeface="Calibri"/>
                <a:cs typeface="Calibri"/>
                <a:sym typeface="Calibri"/>
              </a:rPr>
              <a:t>WHY???</a:t>
            </a:r>
            <a:endParaRPr/>
          </a:p>
        </p:txBody>
      </p:sp>
      <p:pic>
        <p:nvPicPr>
          <p:cNvPr id="176" name="Google Shape;176;p11"/>
          <p:cNvPicPr preferRelativeResize="0"/>
          <p:nvPr/>
        </p:nvPicPr>
        <p:blipFill rotWithShape="1">
          <a:blip r:embed="rId4">
            <a:alphaModFix/>
          </a:blip>
          <a:srcRect b="0" l="0" r="0" t="0"/>
          <a:stretch/>
        </p:blipFill>
        <p:spPr>
          <a:xfrm>
            <a:off x="11691938" y="6357938"/>
            <a:ext cx="347662" cy="3476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00"/>
              </a:buClr>
              <a:buSzPts val="4400"/>
              <a:buFont typeface="Calibri"/>
              <a:buNone/>
            </a:pPr>
            <a:r>
              <a:rPr lang="en-US">
                <a:solidFill>
                  <a:srgbClr val="FFFF00"/>
                </a:solidFill>
              </a:rPr>
              <a:t>Case Study #2</a:t>
            </a:r>
            <a:endParaRPr/>
          </a:p>
        </p:txBody>
      </p:sp>
      <p:sp>
        <p:nvSpPr>
          <p:cNvPr id="182" name="Google Shape;182;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en-US"/>
              <a:t>31yo female presents with 3 year history of abdominal pain</a:t>
            </a:r>
            <a:endParaRPr/>
          </a:p>
          <a:p>
            <a:pPr indent="-228600" lvl="0" marL="228600" rtl="0" algn="l">
              <a:lnSpc>
                <a:spcPct val="90000"/>
              </a:lnSpc>
              <a:spcBef>
                <a:spcPts val="1000"/>
              </a:spcBef>
              <a:spcAft>
                <a:spcPts val="0"/>
              </a:spcAft>
              <a:buClr>
                <a:schemeClr val="lt1"/>
              </a:buClr>
              <a:buSzPts val="2800"/>
              <a:buChar char="•"/>
            </a:pPr>
            <a:r>
              <a:rPr lang="en-US"/>
              <a:t>Alternating bowel habits to include constipation and diarrhea</a:t>
            </a:r>
            <a:endParaRPr/>
          </a:p>
          <a:p>
            <a:pPr indent="-228600" lvl="0" marL="228600" rtl="0" algn="l">
              <a:lnSpc>
                <a:spcPct val="90000"/>
              </a:lnSpc>
              <a:spcBef>
                <a:spcPts val="1000"/>
              </a:spcBef>
              <a:spcAft>
                <a:spcPts val="0"/>
              </a:spcAft>
              <a:buClr>
                <a:schemeClr val="lt1"/>
              </a:buClr>
              <a:buSzPts val="2800"/>
              <a:buChar char="•"/>
            </a:pPr>
            <a:r>
              <a:rPr lang="en-US"/>
              <a:t>Never had any hematochezia</a:t>
            </a:r>
            <a:endParaRPr/>
          </a:p>
          <a:p>
            <a:pPr indent="-228600" lvl="0" marL="228600" rtl="0" algn="l">
              <a:lnSpc>
                <a:spcPct val="90000"/>
              </a:lnSpc>
              <a:spcBef>
                <a:spcPts val="1000"/>
              </a:spcBef>
              <a:spcAft>
                <a:spcPts val="0"/>
              </a:spcAft>
              <a:buClr>
                <a:schemeClr val="lt1"/>
              </a:buClr>
              <a:buSzPts val="2800"/>
              <a:buChar char="•"/>
            </a:pPr>
            <a:r>
              <a:rPr lang="en-US"/>
              <a:t>Sporadic joint pains that have been new onset in nature over the previous month</a:t>
            </a:r>
            <a:endParaRPr/>
          </a:p>
          <a:p>
            <a:pPr indent="-228600" lvl="0" marL="228600" rtl="0" algn="l">
              <a:lnSpc>
                <a:spcPct val="90000"/>
              </a:lnSpc>
              <a:spcBef>
                <a:spcPts val="1000"/>
              </a:spcBef>
              <a:spcAft>
                <a:spcPts val="0"/>
              </a:spcAft>
              <a:buClr>
                <a:schemeClr val="lt1"/>
              </a:buClr>
              <a:buSzPts val="2800"/>
              <a:buChar char="•"/>
            </a:pPr>
            <a:r>
              <a:rPr lang="en-US"/>
              <a:t>Normal hgb (mild macrocytosis)</a:t>
            </a:r>
            <a:endParaRPr/>
          </a:p>
          <a:p>
            <a:pPr indent="-228600" lvl="0" marL="228600" rtl="0" algn="l">
              <a:lnSpc>
                <a:spcPct val="90000"/>
              </a:lnSpc>
              <a:spcBef>
                <a:spcPts val="1000"/>
              </a:spcBef>
              <a:spcAft>
                <a:spcPts val="0"/>
              </a:spcAft>
              <a:buClr>
                <a:schemeClr val="lt1"/>
              </a:buClr>
              <a:buSzPts val="2800"/>
              <a:buChar char="•"/>
            </a:pPr>
            <a:r>
              <a:rPr lang="en-US"/>
              <a:t>History of psoriasis and followed by dermatology with topical steroid treatment</a:t>
            </a:r>
            <a:endParaRPr/>
          </a:p>
          <a:p>
            <a:pPr indent="-50800" lvl="0" marL="228600" rtl="0" algn="l">
              <a:lnSpc>
                <a:spcPct val="90000"/>
              </a:lnSpc>
              <a:spcBef>
                <a:spcPts val="1000"/>
              </a:spcBef>
              <a:spcAft>
                <a:spcPts val="0"/>
              </a:spcAft>
              <a:buClr>
                <a:schemeClr val="lt1"/>
              </a:buClr>
              <a:buSzPts val="2800"/>
              <a:buNone/>
            </a:pPr>
            <a:r>
              <a:t/>
            </a:r>
            <a:endParaRPr/>
          </a:p>
        </p:txBody>
      </p:sp>
      <p:pic>
        <p:nvPicPr>
          <p:cNvPr id="183" name="Google Shape;183;p12"/>
          <p:cNvPicPr preferRelativeResize="0"/>
          <p:nvPr/>
        </p:nvPicPr>
        <p:blipFill rotWithShape="1">
          <a:blip r:embed="rId3">
            <a:alphaModFix/>
          </a:blip>
          <a:srcRect b="0" l="0" r="0" t="0"/>
          <a:stretch/>
        </p:blipFill>
        <p:spPr>
          <a:xfrm>
            <a:off x="11691938" y="6357938"/>
            <a:ext cx="347662" cy="3476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
                                        <p:tgtEl>
                                          <p:spTgt spid="1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00"/>
              </a:buClr>
              <a:buSzPts val="4400"/>
              <a:buFont typeface="Calibri"/>
              <a:buNone/>
            </a:pPr>
            <a:r>
              <a:rPr lang="en-US">
                <a:solidFill>
                  <a:srgbClr val="FFFF00"/>
                </a:solidFill>
              </a:rPr>
              <a:t>Case Study #2</a:t>
            </a:r>
            <a:endParaRPr/>
          </a:p>
        </p:txBody>
      </p:sp>
      <p:sp>
        <p:nvSpPr>
          <p:cNvPr id="189" name="Google Shape;189;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en-US"/>
              <a:t>Blood work:</a:t>
            </a:r>
            <a:endParaRPr/>
          </a:p>
          <a:p>
            <a:pPr indent="-228600" lvl="1" marL="685800" rtl="0" algn="l">
              <a:lnSpc>
                <a:spcPct val="90000"/>
              </a:lnSpc>
              <a:spcBef>
                <a:spcPts val="500"/>
              </a:spcBef>
              <a:spcAft>
                <a:spcPts val="0"/>
              </a:spcAft>
              <a:buClr>
                <a:schemeClr val="lt1"/>
              </a:buClr>
              <a:buSzPts val="2400"/>
              <a:buChar char="•"/>
            </a:pPr>
            <a:r>
              <a:rPr lang="en-US"/>
              <a:t>Hgb 13, MCV of 100</a:t>
            </a:r>
            <a:endParaRPr/>
          </a:p>
          <a:p>
            <a:pPr indent="-228600" lvl="1" marL="685800" rtl="0" algn="l">
              <a:lnSpc>
                <a:spcPct val="90000"/>
              </a:lnSpc>
              <a:spcBef>
                <a:spcPts val="500"/>
              </a:spcBef>
              <a:spcAft>
                <a:spcPts val="0"/>
              </a:spcAft>
              <a:buClr>
                <a:schemeClr val="lt1"/>
              </a:buClr>
              <a:buSzPts val="2400"/>
              <a:buChar char="•"/>
            </a:pPr>
            <a:r>
              <a:rPr lang="en-US"/>
              <a:t>ESR 2 (normal)</a:t>
            </a:r>
            <a:endParaRPr/>
          </a:p>
          <a:p>
            <a:pPr indent="-228600" lvl="1" marL="685800" rtl="0" algn="l">
              <a:lnSpc>
                <a:spcPct val="90000"/>
              </a:lnSpc>
              <a:spcBef>
                <a:spcPts val="500"/>
              </a:spcBef>
              <a:spcAft>
                <a:spcPts val="0"/>
              </a:spcAft>
              <a:buClr>
                <a:schemeClr val="lt1"/>
              </a:buClr>
              <a:buSzPts val="2400"/>
              <a:buChar char="•"/>
            </a:pPr>
            <a:r>
              <a:rPr lang="en-US"/>
              <a:t>CRP 15</a:t>
            </a:r>
            <a:endParaRPr/>
          </a:p>
          <a:p>
            <a:pPr indent="-228600" lvl="1" marL="685800" rtl="0" algn="l">
              <a:lnSpc>
                <a:spcPct val="90000"/>
              </a:lnSpc>
              <a:spcBef>
                <a:spcPts val="500"/>
              </a:spcBef>
              <a:spcAft>
                <a:spcPts val="0"/>
              </a:spcAft>
              <a:buClr>
                <a:schemeClr val="lt1"/>
              </a:buClr>
              <a:buSzPts val="2400"/>
              <a:buChar char="•"/>
            </a:pPr>
            <a:r>
              <a:rPr lang="en-US"/>
              <a:t>Vitamin D of 20</a:t>
            </a:r>
            <a:endParaRPr/>
          </a:p>
          <a:p>
            <a:pPr indent="-228600" lvl="1" marL="685800" rtl="0" algn="l">
              <a:lnSpc>
                <a:spcPct val="90000"/>
              </a:lnSpc>
              <a:spcBef>
                <a:spcPts val="500"/>
              </a:spcBef>
              <a:spcAft>
                <a:spcPts val="0"/>
              </a:spcAft>
              <a:buClr>
                <a:schemeClr val="lt1"/>
              </a:buClr>
              <a:buSzPts val="2400"/>
              <a:buChar char="•"/>
            </a:pPr>
            <a:r>
              <a:rPr lang="en-US"/>
              <a:t>Ferritin 20, TIBC elevated</a:t>
            </a:r>
            <a:endParaRPr/>
          </a:p>
          <a:p>
            <a:pPr indent="-228600" lvl="1" marL="685800" rtl="0" algn="l">
              <a:lnSpc>
                <a:spcPct val="90000"/>
              </a:lnSpc>
              <a:spcBef>
                <a:spcPts val="500"/>
              </a:spcBef>
              <a:spcAft>
                <a:spcPts val="0"/>
              </a:spcAft>
              <a:buClr>
                <a:schemeClr val="lt1"/>
              </a:buClr>
              <a:buSzPts val="2400"/>
              <a:buChar char="•"/>
            </a:pPr>
            <a:r>
              <a:rPr lang="en-US"/>
              <a:t>Fecal calprotectin of 400</a:t>
            </a:r>
            <a:endParaRPr/>
          </a:p>
          <a:p>
            <a:pPr indent="-228600" lvl="1" marL="685800" rtl="0" algn="l">
              <a:lnSpc>
                <a:spcPct val="90000"/>
              </a:lnSpc>
              <a:spcBef>
                <a:spcPts val="500"/>
              </a:spcBef>
              <a:spcAft>
                <a:spcPts val="0"/>
              </a:spcAft>
              <a:buClr>
                <a:schemeClr val="lt1"/>
              </a:buClr>
              <a:buSzPts val="2400"/>
              <a:buChar char="•"/>
            </a:pPr>
            <a:r>
              <a:rPr lang="en-US"/>
              <a:t>Mild B12 deficiency</a:t>
            </a:r>
            <a:endParaRPr/>
          </a:p>
        </p:txBody>
      </p:sp>
      <p:pic>
        <p:nvPicPr>
          <p:cNvPr id="190" name="Google Shape;190;p13"/>
          <p:cNvPicPr preferRelativeResize="0"/>
          <p:nvPr/>
        </p:nvPicPr>
        <p:blipFill rotWithShape="1">
          <a:blip r:embed="rId3">
            <a:alphaModFix/>
          </a:blip>
          <a:srcRect b="0" l="0" r="0" t="0"/>
          <a:stretch/>
        </p:blipFill>
        <p:spPr>
          <a:xfrm>
            <a:off x="11691938" y="6357938"/>
            <a:ext cx="347662" cy="3476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p14"/>
          <p:cNvPicPr preferRelativeResize="0"/>
          <p:nvPr/>
        </p:nvPicPr>
        <p:blipFill rotWithShape="1">
          <a:blip r:embed="rId3">
            <a:alphaModFix/>
          </a:blip>
          <a:srcRect b="0" l="0" r="0" t="0"/>
          <a:stretch/>
        </p:blipFill>
        <p:spPr>
          <a:xfrm>
            <a:off x="847120" y="1444790"/>
            <a:ext cx="4940302" cy="3705226"/>
          </a:xfrm>
          <a:prstGeom prst="rect">
            <a:avLst/>
          </a:prstGeom>
          <a:noFill/>
          <a:ln>
            <a:noFill/>
          </a:ln>
        </p:spPr>
      </p:pic>
      <p:pic>
        <p:nvPicPr>
          <p:cNvPr id="196" name="Google Shape;196;p14"/>
          <p:cNvPicPr preferRelativeResize="0"/>
          <p:nvPr/>
        </p:nvPicPr>
        <p:blipFill rotWithShape="1">
          <a:blip r:embed="rId4">
            <a:alphaModFix/>
          </a:blip>
          <a:srcRect b="0" l="0" r="0" t="0"/>
          <a:stretch/>
        </p:blipFill>
        <p:spPr>
          <a:xfrm>
            <a:off x="5967195" y="1444790"/>
            <a:ext cx="4676716" cy="3705225"/>
          </a:xfrm>
          <a:prstGeom prst="rect">
            <a:avLst/>
          </a:prstGeom>
          <a:noFill/>
          <a:ln>
            <a:noFill/>
          </a:ln>
        </p:spPr>
      </p:pic>
      <p:pic>
        <p:nvPicPr>
          <p:cNvPr id="197" name="Google Shape;197;p14"/>
          <p:cNvPicPr preferRelativeResize="0"/>
          <p:nvPr/>
        </p:nvPicPr>
        <p:blipFill rotWithShape="1">
          <a:blip r:embed="rId5">
            <a:alphaModFix/>
          </a:blip>
          <a:srcRect b="0" l="0" r="0" t="0"/>
          <a:stretch/>
        </p:blipFill>
        <p:spPr>
          <a:xfrm>
            <a:off x="11691938" y="6357938"/>
            <a:ext cx="347662" cy="3476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
                                        <p:tgtEl>
                                          <p:spTgt spid="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00"/>
              </a:buClr>
              <a:buSzPts val="4400"/>
              <a:buFont typeface="Calibri"/>
              <a:buNone/>
            </a:pPr>
            <a:r>
              <a:rPr lang="en-US">
                <a:solidFill>
                  <a:srgbClr val="FFFF00"/>
                </a:solidFill>
              </a:rPr>
              <a:t>Crohn’s Disease</a:t>
            </a:r>
            <a:endParaRPr/>
          </a:p>
        </p:txBody>
      </p:sp>
      <p:sp>
        <p:nvSpPr>
          <p:cNvPr id="203" name="Google Shape;203;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en-US" sz="2800"/>
              <a:t>Chronic condition of relapsing/remitting episodes of transmural inflammation of the GI tract</a:t>
            </a:r>
            <a:endParaRPr/>
          </a:p>
          <a:p>
            <a:pPr indent="-228600" lvl="0" marL="228600" rtl="0" algn="l">
              <a:lnSpc>
                <a:spcPct val="90000"/>
              </a:lnSpc>
              <a:spcBef>
                <a:spcPts val="1000"/>
              </a:spcBef>
              <a:spcAft>
                <a:spcPts val="0"/>
              </a:spcAft>
              <a:buClr>
                <a:schemeClr val="lt1"/>
              </a:buClr>
              <a:buSzPts val="2800"/>
              <a:buChar char="•"/>
            </a:pPr>
            <a:r>
              <a:rPr lang="en-US" sz="2800"/>
              <a:t>Can affect any portion of the gut</a:t>
            </a:r>
            <a:endParaRPr/>
          </a:p>
          <a:p>
            <a:pPr indent="-228600" lvl="0" marL="228600" rtl="0" algn="l">
              <a:lnSpc>
                <a:spcPct val="90000"/>
              </a:lnSpc>
              <a:spcBef>
                <a:spcPts val="1000"/>
              </a:spcBef>
              <a:spcAft>
                <a:spcPts val="0"/>
              </a:spcAft>
              <a:buClr>
                <a:schemeClr val="lt1"/>
              </a:buClr>
              <a:buSzPts val="2800"/>
              <a:buChar char="•"/>
            </a:pPr>
            <a:r>
              <a:rPr lang="en-US" sz="2800"/>
              <a:t>Clinical manifestations: depends on location</a:t>
            </a:r>
            <a:endParaRPr/>
          </a:p>
          <a:p>
            <a:pPr indent="-228600" lvl="1" marL="685800" rtl="0" algn="l">
              <a:lnSpc>
                <a:spcPct val="90000"/>
              </a:lnSpc>
              <a:spcBef>
                <a:spcPts val="500"/>
              </a:spcBef>
              <a:spcAft>
                <a:spcPts val="0"/>
              </a:spcAft>
              <a:buClr>
                <a:schemeClr val="lt1"/>
              </a:buClr>
              <a:buSzPts val="2400"/>
              <a:buChar char="•"/>
            </a:pPr>
            <a:r>
              <a:rPr lang="en-US" sz="2400"/>
              <a:t>Clinical manifestations: depends on location</a:t>
            </a:r>
            <a:endParaRPr/>
          </a:p>
          <a:p>
            <a:pPr indent="-228600" lvl="1" marL="685800" rtl="0" algn="l">
              <a:lnSpc>
                <a:spcPct val="90000"/>
              </a:lnSpc>
              <a:spcBef>
                <a:spcPts val="500"/>
              </a:spcBef>
              <a:spcAft>
                <a:spcPts val="0"/>
              </a:spcAft>
              <a:buClr>
                <a:schemeClr val="lt1"/>
              </a:buClr>
              <a:buSzPts val="2400"/>
              <a:buChar char="•"/>
            </a:pPr>
            <a:r>
              <a:rPr lang="en-US" sz="2400"/>
              <a:t>Fistulas, abscesses, weight loss, systemic</a:t>
            </a:r>
            <a:endParaRPr/>
          </a:p>
          <a:p>
            <a:pPr indent="-228600" lvl="0" marL="228600" rtl="0" algn="l">
              <a:lnSpc>
                <a:spcPct val="90000"/>
              </a:lnSpc>
              <a:spcBef>
                <a:spcPts val="1000"/>
              </a:spcBef>
              <a:spcAft>
                <a:spcPts val="0"/>
              </a:spcAft>
              <a:buClr>
                <a:schemeClr val="lt1"/>
              </a:buClr>
              <a:buSzPts val="2800"/>
              <a:buChar char="•"/>
            </a:pPr>
            <a:r>
              <a:rPr lang="en-US" sz="2800"/>
              <a:t>Extraintestinal manifestations:</a:t>
            </a:r>
            <a:endParaRPr/>
          </a:p>
          <a:p>
            <a:pPr indent="-228600" lvl="1" marL="685800" rtl="0" algn="l">
              <a:lnSpc>
                <a:spcPct val="90000"/>
              </a:lnSpc>
              <a:spcBef>
                <a:spcPts val="500"/>
              </a:spcBef>
              <a:spcAft>
                <a:spcPts val="0"/>
              </a:spcAft>
              <a:buClr>
                <a:schemeClr val="lt1"/>
              </a:buClr>
              <a:buSzPts val="2400"/>
              <a:buChar char="•"/>
            </a:pPr>
            <a:r>
              <a:rPr lang="en-US" sz="2400"/>
              <a:t>Arthritis, eye involvement, skin disorders, PSC, renal stones, osteoporosis, B12 def….</a:t>
            </a:r>
            <a:endParaRPr/>
          </a:p>
          <a:p>
            <a:pPr indent="-76200" lvl="1" marL="685800" rtl="0" algn="l">
              <a:lnSpc>
                <a:spcPct val="90000"/>
              </a:lnSpc>
              <a:spcBef>
                <a:spcPts val="500"/>
              </a:spcBef>
              <a:spcAft>
                <a:spcPts val="0"/>
              </a:spcAft>
              <a:buClr>
                <a:schemeClr val="lt1"/>
              </a:buClr>
              <a:buSzPts val="2400"/>
              <a:buNone/>
            </a:pPr>
            <a:r>
              <a:t/>
            </a:r>
            <a:endParaRPr/>
          </a:p>
          <a:p>
            <a:pPr indent="-50800" lvl="0" marL="228600" rtl="0" algn="l">
              <a:lnSpc>
                <a:spcPct val="90000"/>
              </a:lnSpc>
              <a:spcBef>
                <a:spcPts val="1000"/>
              </a:spcBef>
              <a:spcAft>
                <a:spcPts val="0"/>
              </a:spcAft>
              <a:buClr>
                <a:schemeClr val="lt1"/>
              </a:buClr>
              <a:buSzPts val="2800"/>
              <a:buNone/>
            </a:pPr>
            <a:r>
              <a:t/>
            </a:r>
            <a:endParaRPr/>
          </a:p>
        </p:txBody>
      </p:sp>
      <p:pic>
        <p:nvPicPr>
          <p:cNvPr id="204" name="Google Shape;204;p15"/>
          <p:cNvPicPr preferRelativeResize="0"/>
          <p:nvPr/>
        </p:nvPicPr>
        <p:blipFill rotWithShape="1">
          <a:blip r:embed="rId3">
            <a:alphaModFix/>
          </a:blip>
          <a:srcRect b="0" l="0" r="0" t="0"/>
          <a:stretch/>
        </p:blipFill>
        <p:spPr>
          <a:xfrm>
            <a:off x="11691938" y="6357938"/>
            <a:ext cx="347662" cy="3476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
                                        <p:tgtEl>
                                          <p:spTgt spid="2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16"/>
          <p:cNvPicPr preferRelativeResize="0"/>
          <p:nvPr/>
        </p:nvPicPr>
        <p:blipFill rotWithShape="1">
          <a:blip r:embed="rId3">
            <a:alphaModFix/>
          </a:blip>
          <a:srcRect b="6300" l="25920" r="29041" t="3600"/>
          <a:stretch/>
        </p:blipFill>
        <p:spPr>
          <a:xfrm>
            <a:off x="6363820" y="1465943"/>
            <a:ext cx="2901950" cy="4643438"/>
          </a:xfrm>
          <a:prstGeom prst="rect">
            <a:avLst/>
          </a:prstGeom>
          <a:noFill/>
          <a:ln cap="flat" cmpd="dbl" w="38100">
            <a:solidFill>
              <a:schemeClr val="lt1"/>
            </a:solidFill>
            <a:prstDash val="solid"/>
            <a:miter lim="800000"/>
            <a:headEnd len="sm" w="sm" type="none"/>
            <a:tailEnd len="sm" w="sm" type="none"/>
          </a:ln>
        </p:spPr>
      </p:pic>
      <p:sp>
        <p:nvSpPr>
          <p:cNvPr id="210" name="Google Shape;210;p16"/>
          <p:cNvSpPr/>
          <p:nvPr/>
        </p:nvSpPr>
        <p:spPr>
          <a:xfrm>
            <a:off x="1194920" y="1600200"/>
            <a:ext cx="4813300" cy="41148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None/>
            </a:pPr>
            <a:r>
              <a:rPr b="1" i="0" lang="en-US" sz="4000">
                <a:solidFill>
                  <a:schemeClr val="lt1"/>
                </a:solidFill>
                <a:latin typeface="Calibri"/>
                <a:ea typeface="Calibri"/>
                <a:cs typeface="Calibri"/>
                <a:sym typeface="Calibri"/>
              </a:rPr>
              <a:t>	</a:t>
            </a:r>
            <a:r>
              <a:rPr b="1" i="0" lang="en-US" sz="4000" u="sng">
                <a:solidFill>
                  <a:schemeClr val="lt1"/>
                </a:solidFill>
                <a:latin typeface="Calibri"/>
                <a:ea typeface="Calibri"/>
                <a:cs typeface="Calibri"/>
                <a:sym typeface="Calibri"/>
              </a:rPr>
              <a:t>Distribution</a:t>
            </a:r>
            <a:endParaRPr/>
          </a:p>
          <a:p>
            <a:pPr indent="-342900" lvl="0" marL="342900" marR="0" rtl="0" algn="l">
              <a:spcBef>
                <a:spcPts val="520"/>
              </a:spcBef>
              <a:spcAft>
                <a:spcPts val="0"/>
              </a:spcAft>
              <a:buNone/>
            </a:pPr>
            <a:r>
              <a:rPr b="1" lang="en-US" sz="2600">
                <a:solidFill>
                  <a:schemeClr val="lt1"/>
                </a:solidFill>
                <a:latin typeface="Calibri"/>
                <a:ea typeface="Calibri"/>
                <a:cs typeface="Calibri"/>
                <a:sym typeface="Calibri"/>
              </a:rPr>
              <a:t>Small bowel involved (80%)</a:t>
            </a:r>
            <a:endParaRPr/>
          </a:p>
          <a:p>
            <a:pPr indent="-342900" lvl="0" marL="342900" marR="0" rtl="0" algn="l">
              <a:spcBef>
                <a:spcPts val="520"/>
              </a:spcBef>
              <a:spcAft>
                <a:spcPts val="0"/>
              </a:spcAft>
              <a:buNone/>
            </a:pPr>
            <a:r>
              <a:rPr b="1" lang="en-US" sz="2600">
                <a:solidFill>
                  <a:schemeClr val="lt1"/>
                </a:solidFill>
                <a:latin typeface="Calibri"/>
                <a:ea typeface="Calibri"/>
                <a:cs typeface="Calibri"/>
                <a:sym typeface="Calibri"/>
              </a:rPr>
              <a:t>Distal ileum only (33%)</a:t>
            </a:r>
            <a:endParaRPr/>
          </a:p>
          <a:p>
            <a:pPr indent="-342900" lvl="0" marL="342900" marR="0" rtl="0" algn="l">
              <a:spcBef>
                <a:spcPts val="520"/>
              </a:spcBef>
              <a:spcAft>
                <a:spcPts val="0"/>
              </a:spcAft>
              <a:buNone/>
            </a:pPr>
            <a:r>
              <a:rPr b="1" i="0" lang="en-US" sz="2600">
                <a:solidFill>
                  <a:schemeClr val="lt1"/>
                </a:solidFill>
                <a:latin typeface="Calibri"/>
                <a:ea typeface="Calibri"/>
                <a:cs typeface="Calibri"/>
                <a:sym typeface="Calibri"/>
              </a:rPr>
              <a:t>Ileocolic (50%)</a:t>
            </a:r>
            <a:endParaRPr/>
          </a:p>
          <a:p>
            <a:pPr indent="-342900" lvl="0" marL="342900" marR="0" rtl="0" algn="l">
              <a:spcBef>
                <a:spcPts val="520"/>
              </a:spcBef>
              <a:spcAft>
                <a:spcPts val="0"/>
              </a:spcAft>
              <a:buNone/>
            </a:pPr>
            <a:r>
              <a:rPr b="1" i="0" lang="en-US" sz="2600">
                <a:solidFill>
                  <a:schemeClr val="lt1"/>
                </a:solidFill>
                <a:latin typeface="Calibri"/>
                <a:ea typeface="Calibri"/>
                <a:cs typeface="Calibri"/>
                <a:sym typeface="Calibri"/>
              </a:rPr>
              <a:t>Only colon (</a:t>
            </a:r>
            <a:r>
              <a:rPr b="1" lang="en-US" sz="2600">
                <a:solidFill>
                  <a:schemeClr val="lt1"/>
                </a:solidFill>
                <a:latin typeface="Calibri"/>
                <a:ea typeface="Calibri"/>
                <a:cs typeface="Calibri"/>
                <a:sym typeface="Calibri"/>
              </a:rPr>
              <a:t>2</a:t>
            </a:r>
            <a:r>
              <a:rPr b="1" i="0" lang="en-US" sz="2600">
                <a:solidFill>
                  <a:schemeClr val="lt1"/>
                </a:solidFill>
                <a:latin typeface="Calibri"/>
                <a:ea typeface="Calibri"/>
                <a:cs typeface="Calibri"/>
                <a:sym typeface="Calibri"/>
              </a:rPr>
              <a:t>0%)</a:t>
            </a:r>
            <a:endParaRPr/>
          </a:p>
          <a:p>
            <a:pPr indent="-342900" lvl="0" marL="342900" marR="0" rtl="0" algn="l">
              <a:spcBef>
                <a:spcPts val="360"/>
              </a:spcBef>
              <a:spcAft>
                <a:spcPts val="0"/>
              </a:spcAft>
              <a:buNone/>
            </a:pPr>
            <a:r>
              <a:rPr b="1" lang="en-US" sz="1800">
                <a:solidFill>
                  <a:srgbClr val="FF0000"/>
                </a:solidFill>
                <a:latin typeface="Calibri"/>
                <a:ea typeface="Calibri"/>
                <a:cs typeface="Calibri"/>
                <a:sym typeface="Calibri"/>
              </a:rPr>
              <a:t>*Rectal sparing (50%)</a:t>
            </a:r>
            <a:endParaRPr/>
          </a:p>
          <a:p>
            <a:pPr indent="-342900" lvl="0" marL="342900" marR="0" rtl="0" algn="l">
              <a:spcBef>
                <a:spcPts val="520"/>
              </a:spcBef>
              <a:spcAft>
                <a:spcPts val="0"/>
              </a:spcAft>
              <a:buNone/>
            </a:pPr>
            <a:r>
              <a:rPr b="1" lang="en-US" sz="2600">
                <a:solidFill>
                  <a:schemeClr val="lt1"/>
                </a:solidFill>
                <a:latin typeface="Calibri"/>
                <a:ea typeface="Calibri"/>
                <a:cs typeface="Calibri"/>
                <a:sym typeface="Calibri"/>
              </a:rPr>
              <a:t>Perianal disease (33%)</a:t>
            </a:r>
            <a:endParaRPr/>
          </a:p>
          <a:p>
            <a:pPr indent="-342900" lvl="0" marL="342900" marR="0" rtl="0" algn="l">
              <a:spcBef>
                <a:spcPts val="520"/>
              </a:spcBef>
              <a:spcAft>
                <a:spcPts val="0"/>
              </a:spcAft>
              <a:buNone/>
            </a:pPr>
            <a:r>
              <a:rPr b="1" i="0" lang="en-US" sz="2600">
                <a:solidFill>
                  <a:schemeClr val="lt1"/>
                </a:solidFill>
                <a:latin typeface="Calibri"/>
                <a:ea typeface="Calibri"/>
                <a:cs typeface="Calibri"/>
                <a:sym typeface="Calibri"/>
              </a:rPr>
              <a:t>Mouth, gastroduo (5-15%)</a:t>
            </a:r>
            <a:endParaRPr/>
          </a:p>
          <a:p>
            <a:pPr indent="-342900" lvl="0" marL="342900" marR="0" rtl="0" algn="l">
              <a:spcBef>
                <a:spcPts val="520"/>
              </a:spcBef>
              <a:spcAft>
                <a:spcPts val="0"/>
              </a:spcAft>
              <a:buNone/>
            </a:pPr>
            <a:r>
              <a:rPr b="1" lang="en-US" sz="2600">
                <a:solidFill>
                  <a:schemeClr val="lt1"/>
                </a:solidFill>
                <a:latin typeface="Calibri"/>
                <a:ea typeface="Calibri"/>
                <a:cs typeface="Calibri"/>
                <a:sym typeface="Calibri"/>
              </a:rPr>
              <a:t>Esophagus, prox SB (&lt; 5%)</a:t>
            </a:r>
            <a:endParaRPr b="1" i="0" sz="2600">
              <a:solidFill>
                <a:schemeClr val="lt1"/>
              </a:solidFill>
              <a:latin typeface="Calibri"/>
              <a:ea typeface="Calibri"/>
              <a:cs typeface="Calibri"/>
              <a:sym typeface="Calibri"/>
            </a:endParaRPr>
          </a:p>
        </p:txBody>
      </p:sp>
      <p:sp>
        <p:nvSpPr>
          <p:cNvPr id="211" name="Google Shape;211;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00"/>
              </a:buClr>
              <a:buSzPts val="4400"/>
              <a:buFont typeface="Calibri"/>
              <a:buNone/>
            </a:pPr>
            <a:r>
              <a:rPr lang="en-US">
                <a:solidFill>
                  <a:srgbClr val="FFFF00"/>
                </a:solidFill>
              </a:rPr>
              <a:t>Crohn’s Disease</a:t>
            </a:r>
            <a:endParaRPr/>
          </a:p>
        </p:txBody>
      </p:sp>
      <p:sp>
        <p:nvSpPr>
          <p:cNvPr id="212" name="Google Shape;212;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lt1"/>
              </a:buClr>
              <a:buSzPts val="2800"/>
              <a:buNone/>
            </a:pPr>
            <a:r>
              <a:t/>
            </a:r>
            <a:endParaRPr/>
          </a:p>
        </p:txBody>
      </p:sp>
      <p:pic>
        <p:nvPicPr>
          <p:cNvPr id="213" name="Google Shape;213;p16"/>
          <p:cNvPicPr preferRelativeResize="0"/>
          <p:nvPr/>
        </p:nvPicPr>
        <p:blipFill rotWithShape="1">
          <a:blip r:embed="rId4">
            <a:alphaModFix/>
          </a:blip>
          <a:srcRect b="0" l="0" r="0" t="0"/>
          <a:stretch/>
        </p:blipFill>
        <p:spPr>
          <a:xfrm>
            <a:off x="11691938" y="6357938"/>
            <a:ext cx="347662" cy="3476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
                                        <p:tgtEl>
                                          <p:spTgt spid="2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t/>
            </a:r>
            <a:endParaRPr/>
          </a:p>
        </p:txBody>
      </p:sp>
      <p:pic>
        <p:nvPicPr>
          <p:cNvPr id="219" name="Google Shape;219;p17"/>
          <p:cNvPicPr preferRelativeResize="0"/>
          <p:nvPr>
            <p:ph idx="1" type="body"/>
          </p:nvPr>
        </p:nvPicPr>
        <p:blipFill rotWithShape="1">
          <a:blip r:embed="rId3">
            <a:alphaModFix/>
          </a:blip>
          <a:srcRect b="0" l="0" r="0" t="0"/>
          <a:stretch/>
        </p:blipFill>
        <p:spPr>
          <a:xfrm>
            <a:off x="981489" y="669897"/>
            <a:ext cx="10229021" cy="5359180"/>
          </a:xfrm>
          <a:prstGeom prst="rect">
            <a:avLst/>
          </a:prstGeom>
          <a:noFill/>
          <a:ln>
            <a:noFill/>
          </a:ln>
        </p:spPr>
      </p:pic>
      <p:pic>
        <p:nvPicPr>
          <p:cNvPr id="220" name="Google Shape;220;p17"/>
          <p:cNvPicPr preferRelativeResize="0"/>
          <p:nvPr/>
        </p:nvPicPr>
        <p:blipFill rotWithShape="1">
          <a:blip r:embed="rId4">
            <a:alphaModFix/>
          </a:blip>
          <a:srcRect b="0" l="0" r="0" t="0"/>
          <a:stretch/>
        </p:blipFill>
        <p:spPr>
          <a:xfrm>
            <a:off x="11691938" y="6357938"/>
            <a:ext cx="347662" cy="3476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
                                        <p:tgtEl>
                                          <p:spTgt spid="2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t/>
            </a:r>
            <a:endParaRPr/>
          </a:p>
        </p:txBody>
      </p:sp>
      <p:pic>
        <p:nvPicPr>
          <p:cNvPr id="226" name="Google Shape;226;p18"/>
          <p:cNvPicPr preferRelativeResize="0"/>
          <p:nvPr>
            <p:ph idx="1" type="body"/>
          </p:nvPr>
        </p:nvPicPr>
        <p:blipFill rotWithShape="1">
          <a:blip r:embed="rId3">
            <a:alphaModFix/>
          </a:blip>
          <a:srcRect b="0" l="0" r="0" t="0"/>
          <a:stretch/>
        </p:blipFill>
        <p:spPr>
          <a:xfrm>
            <a:off x="1376548" y="659958"/>
            <a:ext cx="9007856" cy="5044398"/>
          </a:xfrm>
          <a:prstGeom prst="rect">
            <a:avLst/>
          </a:prstGeom>
          <a:noFill/>
          <a:ln>
            <a:noFill/>
          </a:ln>
        </p:spPr>
      </p:pic>
      <p:pic>
        <p:nvPicPr>
          <p:cNvPr id="227" name="Google Shape;227;p18"/>
          <p:cNvPicPr preferRelativeResize="0"/>
          <p:nvPr/>
        </p:nvPicPr>
        <p:blipFill rotWithShape="1">
          <a:blip r:embed="rId4">
            <a:alphaModFix/>
          </a:blip>
          <a:srcRect b="0" l="0" r="0" t="0"/>
          <a:stretch/>
        </p:blipFill>
        <p:spPr>
          <a:xfrm>
            <a:off x="11691938" y="6357938"/>
            <a:ext cx="347662" cy="3476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
                                        <p:tgtEl>
                                          <p:spTgt spid="2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19"/>
          <p:cNvPicPr preferRelativeResize="0"/>
          <p:nvPr/>
        </p:nvPicPr>
        <p:blipFill rotWithShape="1">
          <a:blip r:embed="rId3">
            <a:alphaModFix/>
          </a:blip>
          <a:srcRect b="0" l="0" r="0" t="0"/>
          <a:stretch/>
        </p:blipFill>
        <p:spPr>
          <a:xfrm>
            <a:off x="464127" y="670389"/>
            <a:ext cx="11263745" cy="5517222"/>
          </a:xfrm>
          <a:prstGeom prst="rect">
            <a:avLst/>
          </a:prstGeom>
          <a:noFill/>
          <a:ln>
            <a:noFill/>
          </a:ln>
        </p:spPr>
      </p:pic>
      <p:pic>
        <p:nvPicPr>
          <p:cNvPr id="233" name="Google Shape;233;p19"/>
          <p:cNvPicPr preferRelativeResize="0"/>
          <p:nvPr/>
        </p:nvPicPr>
        <p:blipFill rotWithShape="1">
          <a:blip r:embed="rId4">
            <a:alphaModFix/>
          </a:blip>
          <a:srcRect b="0" l="0" r="0" t="0"/>
          <a:stretch/>
        </p:blipFill>
        <p:spPr>
          <a:xfrm>
            <a:off x="11691938" y="6357938"/>
            <a:ext cx="347662" cy="3476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
                                        <p:tgtEl>
                                          <p:spTgt spid="2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00"/>
              </a:buClr>
              <a:buSzPts val="4400"/>
              <a:buFont typeface="Calibri"/>
              <a:buNone/>
            </a:pPr>
            <a:r>
              <a:rPr lang="en-US">
                <a:solidFill>
                  <a:srgbClr val="FFFF00"/>
                </a:solidFill>
              </a:rPr>
              <a:t>Financial Disclosures</a:t>
            </a:r>
            <a:endParaRPr/>
          </a:p>
        </p:txBody>
      </p:sp>
      <p:sp>
        <p:nvSpPr>
          <p:cNvPr id="100" name="Google Shape;100;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en-US"/>
              <a:t>None</a:t>
            </a:r>
            <a:endParaRPr/>
          </a:p>
        </p:txBody>
      </p:sp>
      <p:pic>
        <p:nvPicPr>
          <p:cNvPr id="101" name="Google Shape;101;p2"/>
          <p:cNvPicPr preferRelativeResize="0"/>
          <p:nvPr/>
        </p:nvPicPr>
        <p:blipFill rotWithShape="1">
          <a:blip r:embed="rId3">
            <a:alphaModFix/>
          </a:blip>
          <a:srcRect b="0" l="0" r="0" t="0"/>
          <a:stretch/>
        </p:blipFill>
        <p:spPr>
          <a:xfrm>
            <a:off x="11691938" y="6357938"/>
            <a:ext cx="347662" cy="3476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
                                        <p:tgtEl>
                                          <p:spTgt spid="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g33f8ecf661e_0_25" title="therapies 2025.jpg"/>
          <p:cNvPicPr preferRelativeResize="0"/>
          <p:nvPr/>
        </p:nvPicPr>
        <p:blipFill>
          <a:blip r:embed="rId3">
            <a:alphaModFix/>
          </a:blip>
          <a:stretch>
            <a:fillRect/>
          </a:stretch>
        </p:blipFill>
        <p:spPr>
          <a:xfrm rot="5400000">
            <a:off x="2947875" y="-38625"/>
            <a:ext cx="5879300" cy="7608500"/>
          </a:xfrm>
          <a:prstGeom prst="rect">
            <a:avLst/>
          </a:prstGeom>
          <a:noFill/>
          <a:ln>
            <a:noFill/>
          </a:ln>
        </p:spPr>
      </p:pic>
      <p:sp>
        <p:nvSpPr>
          <p:cNvPr id="240" name="Google Shape;240;g33f8ecf661e_0_25"/>
          <p:cNvSpPr txBox="1"/>
          <p:nvPr/>
        </p:nvSpPr>
        <p:spPr>
          <a:xfrm>
            <a:off x="2678500" y="116450"/>
            <a:ext cx="6210900" cy="595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800">
                <a:solidFill>
                  <a:srgbClr val="FFFF00"/>
                </a:solidFill>
                <a:latin typeface="Calibri"/>
                <a:ea typeface="Calibri"/>
                <a:cs typeface="Calibri"/>
                <a:sym typeface="Calibri"/>
              </a:rPr>
              <a:t>FDA Approved therapies 2025</a:t>
            </a:r>
            <a:endParaRPr sz="2800">
              <a:solidFill>
                <a:srgbClr val="FFFF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g340d8df6578_0_0"/>
          <p:cNvSpPr txBox="1"/>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US" sz="4400">
                <a:solidFill>
                  <a:srgbClr val="FFFF00"/>
                </a:solidFill>
                <a:latin typeface="Play"/>
                <a:ea typeface="Play"/>
                <a:cs typeface="Play"/>
                <a:sym typeface="Play"/>
              </a:rPr>
              <a:t>α4β7 inhibition (anti-adhesion) </a:t>
            </a:r>
            <a:endParaRPr sz="4400">
              <a:solidFill>
                <a:srgbClr val="FFFF00"/>
              </a:solidFill>
              <a:latin typeface="Play"/>
              <a:ea typeface="Play"/>
              <a:cs typeface="Play"/>
              <a:sym typeface="Play"/>
            </a:endParaRPr>
          </a:p>
        </p:txBody>
      </p:sp>
      <p:sp>
        <p:nvSpPr>
          <p:cNvPr id="247" name="Google Shape;247;g340d8df6578_0_0"/>
          <p:cNvSpPr txBox="1"/>
          <p:nvPr/>
        </p:nvSpPr>
        <p:spPr>
          <a:xfrm>
            <a:off x="838200" y="1690688"/>
            <a:ext cx="7515600" cy="39561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rmAutofit fontScale="25000" lnSpcReduction="20000"/>
          </a:bodyPr>
          <a:lstStyle/>
          <a:p>
            <a:pPr indent="-228600" lvl="0" marL="228600" rtl="0" algn="l">
              <a:lnSpc>
                <a:spcPct val="90000"/>
              </a:lnSpc>
              <a:spcBef>
                <a:spcPts val="0"/>
              </a:spcBef>
              <a:spcAft>
                <a:spcPts val="0"/>
              </a:spcAft>
              <a:buClr>
                <a:schemeClr val="lt1"/>
              </a:buClr>
              <a:buSzPct val="100000"/>
              <a:buChar char="•"/>
            </a:pPr>
            <a:r>
              <a:rPr b="1" lang="en-US" sz="7200">
                <a:solidFill>
                  <a:schemeClr val="lt1"/>
                </a:solidFill>
              </a:rPr>
              <a:t>Medication: vedolizumab (CD and UC)</a:t>
            </a:r>
            <a:endParaRPr sz="2800">
              <a:solidFill>
                <a:schemeClr val="lt1"/>
              </a:solidFill>
            </a:endParaRPr>
          </a:p>
          <a:p>
            <a:pPr indent="-228600" lvl="1" marL="685800" rtl="0" algn="l">
              <a:lnSpc>
                <a:spcPct val="90000"/>
              </a:lnSpc>
              <a:spcBef>
                <a:spcPts val="500"/>
              </a:spcBef>
              <a:spcAft>
                <a:spcPts val="0"/>
              </a:spcAft>
              <a:buClr>
                <a:schemeClr val="lt1"/>
              </a:buClr>
              <a:buSzPct val="100000"/>
              <a:buChar char="•"/>
            </a:pPr>
            <a:r>
              <a:rPr lang="en-US" sz="6800">
                <a:solidFill>
                  <a:schemeClr val="lt1"/>
                </a:solidFill>
              </a:rPr>
              <a:t>Dose: 300 mg IV at 0, 2, and 6 weeks, then every 8 weeks thereafter</a:t>
            </a:r>
            <a:endParaRPr sz="2400">
              <a:solidFill>
                <a:schemeClr val="lt1"/>
              </a:solidFill>
            </a:endParaRPr>
          </a:p>
          <a:p>
            <a:pPr indent="-228600" lvl="1" marL="685800" rtl="0" algn="l">
              <a:lnSpc>
                <a:spcPct val="90000"/>
              </a:lnSpc>
              <a:spcBef>
                <a:spcPts val="500"/>
              </a:spcBef>
              <a:spcAft>
                <a:spcPts val="0"/>
              </a:spcAft>
              <a:buClr>
                <a:schemeClr val="lt1"/>
              </a:buClr>
              <a:buSzPct val="100000"/>
              <a:buChar char="•"/>
            </a:pPr>
            <a:r>
              <a:rPr lang="en-US" sz="6800">
                <a:solidFill>
                  <a:schemeClr val="lt1"/>
                </a:solidFill>
              </a:rPr>
              <a:t>SC maintenance now approved</a:t>
            </a:r>
            <a:endParaRPr sz="2400">
              <a:solidFill>
                <a:schemeClr val="lt1"/>
              </a:solidFill>
            </a:endParaRPr>
          </a:p>
          <a:p>
            <a:pPr indent="-228600" lvl="0" marL="228600" rtl="0" algn="l">
              <a:lnSpc>
                <a:spcPct val="90000"/>
              </a:lnSpc>
              <a:spcBef>
                <a:spcPts val="1000"/>
              </a:spcBef>
              <a:spcAft>
                <a:spcPts val="0"/>
              </a:spcAft>
              <a:buClr>
                <a:schemeClr val="lt1"/>
              </a:buClr>
              <a:buSzPct val="100000"/>
              <a:buChar char="•"/>
            </a:pPr>
            <a:r>
              <a:rPr b="1" lang="en-US" sz="7200">
                <a:solidFill>
                  <a:schemeClr val="lt1"/>
                </a:solidFill>
              </a:rPr>
              <a:t>MOA</a:t>
            </a:r>
            <a:endParaRPr sz="2800">
              <a:solidFill>
                <a:schemeClr val="lt1"/>
              </a:solidFill>
            </a:endParaRPr>
          </a:p>
          <a:p>
            <a:pPr indent="-228600" lvl="1" marL="685800" rtl="0" algn="l">
              <a:lnSpc>
                <a:spcPct val="90000"/>
              </a:lnSpc>
              <a:spcBef>
                <a:spcPts val="500"/>
              </a:spcBef>
              <a:spcAft>
                <a:spcPts val="0"/>
              </a:spcAft>
              <a:buClr>
                <a:schemeClr val="lt1"/>
              </a:buClr>
              <a:buSzPct val="100000"/>
              <a:buChar char="•"/>
            </a:pPr>
            <a:r>
              <a:rPr lang="en-US" sz="7200">
                <a:solidFill>
                  <a:schemeClr val="lt1"/>
                </a:solidFill>
              </a:rPr>
              <a:t>Binds to α4β7-integrin receptor and blocks interaction with MAdCAM-1 on vascular endothelial gastrointestinal cells (not brain)</a:t>
            </a:r>
            <a:endParaRPr sz="2400">
              <a:solidFill>
                <a:schemeClr val="lt1"/>
              </a:solidFill>
              <a:highlight>
                <a:srgbClr val="FFFF00"/>
              </a:highlight>
            </a:endParaRPr>
          </a:p>
          <a:p>
            <a:pPr indent="-228600" lvl="1" marL="685800" rtl="0" algn="l">
              <a:lnSpc>
                <a:spcPct val="90000"/>
              </a:lnSpc>
              <a:spcBef>
                <a:spcPts val="500"/>
              </a:spcBef>
              <a:spcAft>
                <a:spcPts val="0"/>
              </a:spcAft>
              <a:buClr>
                <a:schemeClr val="lt1"/>
              </a:buClr>
              <a:buSzPct val="100000"/>
              <a:buChar char="•"/>
            </a:pPr>
            <a:r>
              <a:rPr lang="en-US" sz="7200">
                <a:solidFill>
                  <a:schemeClr val="lt1"/>
                </a:solidFill>
              </a:rPr>
              <a:t>Inhibits the movement of memory T-lymphocytes across the endothelium into inflamed gastrointestinal tissue</a:t>
            </a:r>
            <a:endParaRPr sz="2400">
              <a:solidFill>
                <a:schemeClr val="lt1"/>
              </a:solidFill>
            </a:endParaRPr>
          </a:p>
          <a:p>
            <a:pPr indent="-228600" lvl="0" marL="228600" rtl="0" algn="l">
              <a:lnSpc>
                <a:spcPct val="90000"/>
              </a:lnSpc>
              <a:spcBef>
                <a:spcPts val="1000"/>
              </a:spcBef>
              <a:spcAft>
                <a:spcPts val="0"/>
              </a:spcAft>
              <a:buClr>
                <a:schemeClr val="lt1"/>
              </a:buClr>
              <a:buSzPct val="100000"/>
              <a:buChar char="•"/>
            </a:pPr>
            <a:r>
              <a:rPr b="1" lang="en-US" sz="7200">
                <a:solidFill>
                  <a:schemeClr val="lt1"/>
                </a:solidFill>
              </a:rPr>
              <a:t>Immunogenicity</a:t>
            </a:r>
            <a:r>
              <a:rPr lang="en-US" sz="7200">
                <a:solidFill>
                  <a:schemeClr val="lt1"/>
                </a:solidFill>
              </a:rPr>
              <a:t>: </a:t>
            </a:r>
            <a:endParaRPr sz="2800">
              <a:solidFill>
                <a:schemeClr val="lt1"/>
              </a:solidFill>
            </a:endParaRPr>
          </a:p>
          <a:p>
            <a:pPr indent="-228600" lvl="1" marL="685800" rtl="0" algn="l">
              <a:lnSpc>
                <a:spcPct val="90000"/>
              </a:lnSpc>
              <a:spcBef>
                <a:spcPts val="500"/>
              </a:spcBef>
              <a:spcAft>
                <a:spcPts val="0"/>
              </a:spcAft>
              <a:buClr>
                <a:schemeClr val="lt1"/>
              </a:buClr>
              <a:buSzPct val="100000"/>
              <a:buChar char="•"/>
            </a:pPr>
            <a:r>
              <a:rPr lang="en-US" sz="6800">
                <a:solidFill>
                  <a:schemeClr val="lt1"/>
                </a:solidFill>
              </a:rPr>
              <a:t>Less than TNF therapy</a:t>
            </a:r>
            <a:endParaRPr sz="2400">
              <a:solidFill>
                <a:schemeClr val="lt1"/>
              </a:solidFill>
            </a:endParaRPr>
          </a:p>
          <a:p>
            <a:pPr indent="-228600" lvl="1" marL="685800" rtl="0" algn="l">
              <a:lnSpc>
                <a:spcPct val="90000"/>
              </a:lnSpc>
              <a:spcBef>
                <a:spcPts val="500"/>
              </a:spcBef>
              <a:spcAft>
                <a:spcPts val="0"/>
              </a:spcAft>
              <a:buClr>
                <a:schemeClr val="lt1"/>
              </a:buClr>
              <a:buSzPct val="100000"/>
              <a:buChar char="•"/>
            </a:pPr>
            <a:r>
              <a:rPr lang="en-US" sz="6800">
                <a:solidFill>
                  <a:schemeClr val="lt1"/>
                </a:solidFill>
              </a:rPr>
              <a:t>~ 4% of total population had + ADA at any point</a:t>
            </a:r>
            <a:endParaRPr sz="2400">
              <a:solidFill>
                <a:schemeClr val="lt1"/>
              </a:solidFill>
            </a:endParaRPr>
          </a:p>
          <a:p>
            <a:pPr indent="-228600" lvl="0" marL="228600" rtl="0" algn="l">
              <a:lnSpc>
                <a:spcPct val="90000"/>
              </a:lnSpc>
              <a:spcBef>
                <a:spcPts val="1000"/>
              </a:spcBef>
              <a:spcAft>
                <a:spcPts val="0"/>
              </a:spcAft>
              <a:buClr>
                <a:schemeClr val="lt1"/>
              </a:buClr>
              <a:buSzPct val="100000"/>
              <a:buChar char="•"/>
            </a:pPr>
            <a:r>
              <a:rPr b="1" lang="en-US" sz="7200">
                <a:solidFill>
                  <a:schemeClr val="lt1"/>
                </a:solidFill>
              </a:rPr>
              <a:t>Advantages</a:t>
            </a:r>
            <a:r>
              <a:rPr lang="en-US" sz="7200">
                <a:solidFill>
                  <a:schemeClr val="lt1"/>
                </a:solidFill>
              </a:rPr>
              <a:t>: “gut selective” = safety advantage</a:t>
            </a:r>
            <a:endParaRPr sz="2800">
              <a:solidFill>
                <a:schemeClr val="lt1"/>
              </a:solidFill>
            </a:endParaRPr>
          </a:p>
          <a:p>
            <a:pPr indent="-228600" lvl="0" marL="228600" rtl="0" algn="l">
              <a:lnSpc>
                <a:spcPct val="90000"/>
              </a:lnSpc>
              <a:spcBef>
                <a:spcPts val="1000"/>
              </a:spcBef>
              <a:spcAft>
                <a:spcPts val="0"/>
              </a:spcAft>
              <a:buClr>
                <a:schemeClr val="lt1"/>
              </a:buClr>
              <a:buSzPct val="100000"/>
              <a:buChar char="•"/>
            </a:pPr>
            <a:r>
              <a:rPr b="1" lang="en-US" sz="7200">
                <a:solidFill>
                  <a:schemeClr val="lt1"/>
                </a:solidFill>
              </a:rPr>
              <a:t>Disadvantages</a:t>
            </a:r>
            <a:r>
              <a:rPr lang="en-US" sz="7200">
                <a:solidFill>
                  <a:schemeClr val="lt1"/>
                </a:solidFill>
              </a:rPr>
              <a:t>: “gut selective” = will not work for concurrent autoimmune disease (e.g. RA, psoriasis)</a:t>
            </a:r>
            <a:endParaRPr sz="2200">
              <a:solidFill>
                <a:schemeClr val="lt1"/>
              </a:solidFill>
            </a:endParaRPr>
          </a:p>
          <a:p>
            <a:pPr indent="-184150" lvl="0" marL="228600" rtl="0" algn="l">
              <a:lnSpc>
                <a:spcPct val="90000"/>
              </a:lnSpc>
              <a:spcBef>
                <a:spcPts val="1000"/>
              </a:spcBef>
              <a:spcAft>
                <a:spcPts val="0"/>
              </a:spcAft>
              <a:buNone/>
            </a:pPr>
            <a:r>
              <a:t/>
            </a:r>
            <a:endParaRPr sz="2800">
              <a:solidFill>
                <a:schemeClr val="lt1"/>
              </a:solidFill>
            </a:endParaRPr>
          </a:p>
        </p:txBody>
      </p:sp>
      <p:sp>
        <p:nvSpPr>
          <p:cNvPr id="248" name="Google Shape;248;g340d8df6578_0_0"/>
          <p:cNvSpPr txBox="1"/>
          <p:nvPr/>
        </p:nvSpPr>
        <p:spPr>
          <a:xfrm>
            <a:off x="8536103" y="1690693"/>
            <a:ext cx="2958000" cy="18162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1" i="0" lang="en-US" sz="1600" u="none" cap="none" strike="noStrike">
                <a:solidFill>
                  <a:schemeClr val="lt1"/>
                </a:solidFill>
                <a:latin typeface="Calibri"/>
                <a:ea typeface="Calibri"/>
                <a:cs typeface="Calibri"/>
                <a:sym typeface="Calibri"/>
              </a:rPr>
              <a:t>Safety</a:t>
            </a:r>
            <a:endParaRPr>
              <a:solidFill>
                <a:schemeClr val="lt1"/>
              </a:solidFill>
            </a:endParaRPr>
          </a:p>
          <a:p>
            <a:pPr indent="-285750" lvl="0" marL="285750" marR="0" rtl="0" algn="l">
              <a:spcBef>
                <a:spcPts val="0"/>
              </a:spcBef>
              <a:spcAft>
                <a:spcPts val="0"/>
              </a:spcAft>
              <a:buClr>
                <a:schemeClr val="lt1"/>
              </a:buClr>
              <a:buSzPts val="1600"/>
              <a:buFont typeface="Arial"/>
              <a:buChar char="•"/>
            </a:pPr>
            <a:r>
              <a:rPr b="1" lang="en-US" sz="1600">
                <a:solidFill>
                  <a:schemeClr val="lt1"/>
                </a:solidFill>
                <a:latin typeface="Calibri"/>
                <a:ea typeface="Calibri"/>
                <a:cs typeface="Calibri"/>
                <a:sym typeface="Calibri"/>
              </a:rPr>
              <a:t>NO BOXED WARNING</a:t>
            </a:r>
            <a:endParaRPr>
              <a:solidFill>
                <a:schemeClr val="lt1"/>
              </a:solidFill>
            </a:endParaRPr>
          </a:p>
          <a:p>
            <a:pPr indent="-285750" lvl="0" marL="285750" marR="0" rtl="0" algn="l">
              <a:lnSpc>
                <a:spcPct val="100000"/>
              </a:lnSpc>
              <a:spcBef>
                <a:spcPts val="0"/>
              </a:spcBef>
              <a:spcAft>
                <a:spcPts val="0"/>
              </a:spcAft>
              <a:buClr>
                <a:schemeClr val="lt1"/>
              </a:buClr>
              <a:buSzPts val="1600"/>
              <a:buFont typeface="Arial"/>
              <a:buChar char="•"/>
            </a:pPr>
            <a:r>
              <a:rPr b="0" i="0" lang="en-US" sz="1600" u="none" cap="none" strike="noStrike">
                <a:solidFill>
                  <a:schemeClr val="lt1"/>
                </a:solidFill>
                <a:latin typeface="Calibri"/>
                <a:ea typeface="Calibri"/>
                <a:cs typeface="Calibri"/>
                <a:sym typeface="Calibri"/>
              </a:rPr>
              <a:t>Excellent safety profile</a:t>
            </a:r>
            <a:endParaRPr>
              <a:solidFill>
                <a:schemeClr val="lt1"/>
              </a:solidFill>
            </a:endParaRPr>
          </a:p>
          <a:p>
            <a:pPr indent="-285750" lvl="0" marL="285750" marR="0" rtl="0" algn="l">
              <a:lnSpc>
                <a:spcPct val="100000"/>
              </a:lnSpc>
              <a:spcBef>
                <a:spcPts val="0"/>
              </a:spcBef>
              <a:spcAft>
                <a:spcPts val="0"/>
              </a:spcAft>
              <a:buClr>
                <a:schemeClr val="lt1"/>
              </a:buClr>
              <a:buSzPts val="1600"/>
              <a:buFont typeface="Arial"/>
              <a:buChar char="•"/>
            </a:pPr>
            <a:r>
              <a:rPr b="0" i="0" lang="en-US" sz="1600" u="none" cap="none" strike="noStrike">
                <a:solidFill>
                  <a:schemeClr val="lt1"/>
                </a:solidFill>
                <a:latin typeface="Calibri"/>
                <a:ea typeface="Calibri"/>
                <a:cs typeface="Calibri"/>
                <a:sym typeface="Calibri"/>
              </a:rPr>
              <a:t>Increased risk of infection (no association with TB)</a:t>
            </a:r>
            <a:endParaRPr>
              <a:solidFill>
                <a:schemeClr val="lt1"/>
              </a:solidFill>
            </a:endParaRPr>
          </a:p>
          <a:p>
            <a:pPr indent="-285750" lvl="0" marL="285750" marR="0" rtl="0" algn="l">
              <a:lnSpc>
                <a:spcPct val="100000"/>
              </a:lnSpc>
              <a:spcBef>
                <a:spcPts val="0"/>
              </a:spcBef>
              <a:spcAft>
                <a:spcPts val="0"/>
              </a:spcAft>
              <a:buClr>
                <a:schemeClr val="lt1"/>
              </a:buClr>
              <a:buSzPts val="1600"/>
              <a:buFont typeface="Arial"/>
              <a:buChar char="•"/>
            </a:pPr>
            <a:r>
              <a:rPr b="0" i="0" lang="en-US" sz="1600" u="none" cap="none" strike="noStrike">
                <a:solidFill>
                  <a:schemeClr val="lt1"/>
                </a:solidFill>
                <a:latin typeface="Calibri"/>
                <a:ea typeface="Calibri"/>
                <a:cs typeface="Calibri"/>
                <a:sym typeface="Calibri"/>
              </a:rPr>
              <a:t>Low rates of infusion reactions</a:t>
            </a:r>
            <a:endParaRPr>
              <a:solidFill>
                <a:schemeClr val="lt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g340d8df6578_0_4"/>
          <p:cNvSpPr txBox="1"/>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US" sz="4400">
                <a:solidFill>
                  <a:srgbClr val="FFFF00"/>
                </a:solidFill>
                <a:latin typeface="Play"/>
                <a:ea typeface="Play"/>
                <a:cs typeface="Play"/>
                <a:sym typeface="Play"/>
              </a:rPr>
              <a:t>IL 12/23 inhibition </a:t>
            </a:r>
            <a:endParaRPr sz="4400">
              <a:solidFill>
                <a:srgbClr val="FFFF00"/>
              </a:solidFill>
              <a:latin typeface="Play"/>
              <a:ea typeface="Play"/>
              <a:cs typeface="Play"/>
              <a:sym typeface="Play"/>
            </a:endParaRPr>
          </a:p>
        </p:txBody>
      </p:sp>
      <p:sp>
        <p:nvSpPr>
          <p:cNvPr id="255" name="Google Shape;255;g340d8df6578_0_4"/>
          <p:cNvSpPr txBox="1"/>
          <p:nvPr/>
        </p:nvSpPr>
        <p:spPr>
          <a:xfrm>
            <a:off x="838200" y="1513546"/>
            <a:ext cx="7423200" cy="42084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1800"/>
              <a:buChar char="•"/>
            </a:pPr>
            <a:r>
              <a:rPr b="1" lang="en-US" sz="1800">
                <a:solidFill>
                  <a:schemeClr val="lt1"/>
                </a:solidFill>
              </a:rPr>
              <a:t>Medication: ustekinumab</a:t>
            </a:r>
            <a:r>
              <a:rPr lang="en-US" sz="1800">
                <a:solidFill>
                  <a:schemeClr val="lt1"/>
                </a:solidFill>
              </a:rPr>
              <a:t> (CD and UC)</a:t>
            </a:r>
            <a:endParaRPr sz="2800">
              <a:solidFill>
                <a:schemeClr val="lt1"/>
              </a:solidFill>
            </a:endParaRPr>
          </a:p>
          <a:p>
            <a:pPr indent="-228600" lvl="1" marL="685800" rtl="0" algn="l">
              <a:lnSpc>
                <a:spcPct val="90000"/>
              </a:lnSpc>
              <a:spcBef>
                <a:spcPts val="500"/>
              </a:spcBef>
              <a:spcAft>
                <a:spcPts val="0"/>
              </a:spcAft>
              <a:buClr>
                <a:schemeClr val="lt1"/>
              </a:buClr>
              <a:buSzPts val="1600"/>
              <a:buChar char="•"/>
            </a:pPr>
            <a:r>
              <a:rPr lang="en-US" sz="1600">
                <a:solidFill>
                  <a:schemeClr val="lt1"/>
                </a:solidFill>
              </a:rPr>
              <a:t>Induction</a:t>
            </a:r>
            <a:r>
              <a:rPr lang="en-US" sz="1800">
                <a:solidFill>
                  <a:schemeClr val="lt1"/>
                </a:solidFill>
              </a:rPr>
              <a:t>: </a:t>
            </a:r>
            <a:endParaRPr sz="2400">
              <a:solidFill>
                <a:schemeClr val="lt1"/>
              </a:solidFill>
            </a:endParaRPr>
          </a:p>
          <a:p>
            <a:pPr indent="-228600" lvl="2" marL="1143000" rtl="0" algn="l">
              <a:lnSpc>
                <a:spcPct val="90000"/>
              </a:lnSpc>
              <a:spcBef>
                <a:spcPts val="500"/>
              </a:spcBef>
              <a:spcAft>
                <a:spcPts val="0"/>
              </a:spcAft>
              <a:buClr>
                <a:schemeClr val="lt1"/>
              </a:buClr>
              <a:buSzPts val="1400"/>
              <a:buChar char="•"/>
            </a:pPr>
            <a:r>
              <a:rPr lang="en-US">
                <a:solidFill>
                  <a:schemeClr val="lt1"/>
                </a:solidFill>
              </a:rPr>
              <a:t>Up to 55 kg = 260 mg</a:t>
            </a:r>
            <a:endParaRPr sz="2000">
              <a:solidFill>
                <a:schemeClr val="lt1"/>
              </a:solidFill>
            </a:endParaRPr>
          </a:p>
          <a:p>
            <a:pPr indent="-228600" lvl="2" marL="1143000" rtl="0" algn="l">
              <a:lnSpc>
                <a:spcPct val="90000"/>
              </a:lnSpc>
              <a:spcBef>
                <a:spcPts val="500"/>
              </a:spcBef>
              <a:spcAft>
                <a:spcPts val="0"/>
              </a:spcAft>
              <a:buClr>
                <a:schemeClr val="lt1"/>
              </a:buClr>
              <a:buSzPts val="1400"/>
              <a:buChar char="•"/>
            </a:pPr>
            <a:r>
              <a:rPr lang="en-US">
                <a:solidFill>
                  <a:schemeClr val="lt1"/>
                </a:solidFill>
              </a:rPr>
              <a:t>Greater than 55 kg to 85 kg = 390 mg</a:t>
            </a:r>
            <a:endParaRPr sz="2000">
              <a:solidFill>
                <a:schemeClr val="lt1"/>
              </a:solidFill>
            </a:endParaRPr>
          </a:p>
          <a:p>
            <a:pPr indent="-228600" lvl="2" marL="1143000" rtl="0" algn="l">
              <a:lnSpc>
                <a:spcPct val="90000"/>
              </a:lnSpc>
              <a:spcBef>
                <a:spcPts val="500"/>
              </a:spcBef>
              <a:spcAft>
                <a:spcPts val="0"/>
              </a:spcAft>
              <a:buClr>
                <a:schemeClr val="lt1"/>
              </a:buClr>
              <a:buSzPts val="1400"/>
              <a:buChar char="•"/>
            </a:pPr>
            <a:r>
              <a:rPr lang="en-US">
                <a:solidFill>
                  <a:schemeClr val="lt1"/>
                </a:solidFill>
              </a:rPr>
              <a:t>Greater than 85 kg = 520 mg</a:t>
            </a:r>
            <a:endParaRPr sz="2000">
              <a:solidFill>
                <a:schemeClr val="lt1"/>
              </a:solidFill>
            </a:endParaRPr>
          </a:p>
          <a:p>
            <a:pPr indent="-228600" lvl="1" marL="685800" rtl="0" algn="l">
              <a:lnSpc>
                <a:spcPct val="90000"/>
              </a:lnSpc>
              <a:spcBef>
                <a:spcPts val="500"/>
              </a:spcBef>
              <a:spcAft>
                <a:spcPts val="0"/>
              </a:spcAft>
              <a:buClr>
                <a:schemeClr val="lt1"/>
              </a:buClr>
              <a:buSzPts val="1600"/>
              <a:buChar char="•"/>
            </a:pPr>
            <a:r>
              <a:rPr lang="en-US" sz="1600">
                <a:solidFill>
                  <a:schemeClr val="lt1"/>
                </a:solidFill>
              </a:rPr>
              <a:t>Maintenance: Pre-filled syringe, 90mg SubQ every 8 weeks</a:t>
            </a:r>
            <a:endParaRPr sz="2400">
              <a:solidFill>
                <a:schemeClr val="lt1"/>
              </a:solidFill>
            </a:endParaRPr>
          </a:p>
          <a:p>
            <a:pPr indent="-228600" lvl="0" marL="228600" rtl="0" algn="l">
              <a:lnSpc>
                <a:spcPct val="90000"/>
              </a:lnSpc>
              <a:spcBef>
                <a:spcPts val="1000"/>
              </a:spcBef>
              <a:spcAft>
                <a:spcPts val="0"/>
              </a:spcAft>
              <a:buClr>
                <a:schemeClr val="lt1"/>
              </a:buClr>
              <a:buSzPts val="1800"/>
              <a:buChar char="•"/>
            </a:pPr>
            <a:r>
              <a:rPr b="1" lang="en-US" sz="1800">
                <a:solidFill>
                  <a:schemeClr val="lt1"/>
                </a:solidFill>
              </a:rPr>
              <a:t>MOA</a:t>
            </a:r>
            <a:r>
              <a:rPr lang="en-US" sz="1800">
                <a:solidFill>
                  <a:schemeClr val="lt1"/>
                </a:solidFill>
              </a:rPr>
              <a:t>: </a:t>
            </a:r>
            <a:endParaRPr sz="2800">
              <a:solidFill>
                <a:schemeClr val="lt1"/>
              </a:solidFill>
            </a:endParaRPr>
          </a:p>
          <a:p>
            <a:pPr indent="-228600" lvl="1" marL="685800" rtl="0" algn="l">
              <a:lnSpc>
                <a:spcPct val="90000"/>
              </a:lnSpc>
              <a:spcBef>
                <a:spcPts val="500"/>
              </a:spcBef>
              <a:spcAft>
                <a:spcPts val="0"/>
              </a:spcAft>
              <a:buClr>
                <a:schemeClr val="lt1"/>
              </a:buClr>
              <a:buSzPts val="1600"/>
              <a:buChar char="•"/>
            </a:pPr>
            <a:r>
              <a:rPr lang="en-US" sz="1600">
                <a:solidFill>
                  <a:schemeClr val="lt1"/>
                </a:solidFill>
              </a:rPr>
              <a:t>Human IgG1-kappa monoclonal antibody that binds to the p40 subunits of the interleukin (IL)-12 and IL-23 cytokines which are involved in inflammatory and immune responses</a:t>
            </a:r>
            <a:endParaRPr sz="2400">
              <a:solidFill>
                <a:schemeClr val="lt1"/>
              </a:solidFill>
            </a:endParaRPr>
          </a:p>
          <a:p>
            <a:pPr indent="-228600" lvl="0" marL="228600" rtl="0" algn="l">
              <a:lnSpc>
                <a:spcPct val="90000"/>
              </a:lnSpc>
              <a:spcBef>
                <a:spcPts val="1000"/>
              </a:spcBef>
              <a:spcAft>
                <a:spcPts val="0"/>
              </a:spcAft>
              <a:buClr>
                <a:schemeClr val="lt1"/>
              </a:buClr>
              <a:buSzPts val="1800"/>
              <a:buChar char="•"/>
            </a:pPr>
            <a:r>
              <a:rPr b="1" lang="en-US" sz="1800">
                <a:solidFill>
                  <a:schemeClr val="lt1"/>
                </a:solidFill>
              </a:rPr>
              <a:t>Immunogenicity</a:t>
            </a:r>
            <a:r>
              <a:rPr lang="en-US" sz="1800">
                <a:solidFill>
                  <a:schemeClr val="lt1"/>
                </a:solidFill>
              </a:rPr>
              <a:t>: </a:t>
            </a:r>
            <a:endParaRPr sz="2800">
              <a:solidFill>
                <a:schemeClr val="lt1"/>
              </a:solidFill>
            </a:endParaRPr>
          </a:p>
          <a:p>
            <a:pPr indent="-228600" lvl="1" marL="685800" rtl="0" algn="l">
              <a:lnSpc>
                <a:spcPct val="90000"/>
              </a:lnSpc>
              <a:spcBef>
                <a:spcPts val="500"/>
              </a:spcBef>
              <a:spcAft>
                <a:spcPts val="0"/>
              </a:spcAft>
              <a:buClr>
                <a:schemeClr val="lt1"/>
              </a:buClr>
              <a:buSzPts val="1600"/>
              <a:buChar char="•"/>
            </a:pPr>
            <a:r>
              <a:rPr lang="en-US" sz="1600">
                <a:solidFill>
                  <a:schemeClr val="lt1"/>
                </a:solidFill>
              </a:rPr>
              <a:t>Less than TNFs</a:t>
            </a:r>
            <a:endParaRPr sz="2400">
              <a:solidFill>
                <a:schemeClr val="lt1"/>
              </a:solidFill>
            </a:endParaRPr>
          </a:p>
          <a:p>
            <a:pPr indent="-228600" lvl="1" marL="685800" rtl="0" algn="l">
              <a:lnSpc>
                <a:spcPct val="90000"/>
              </a:lnSpc>
              <a:spcBef>
                <a:spcPts val="500"/>
              </a:spcBef>
              <a:spcAft>
                <a:spcPts val="0"/>
              </a:spcAft>
              <a:buClr>
                <a:schemeClr val="lt1"/>
              </a:buClr>
              <a:buSzPts val="1600"/>
              <a:buChar char="•"/>
            </a:pPr>
            <a:r>
              <a:rPr lang="en-US" sz="1600">
                <a:solidFill>
                  <a:schemeClr val="lt1"/>
                </a:solidFill>
              </a:rPr>
              <a:t>~2.3% of total population had + ADA at any point</a:t>
            </a:r>
            <a:endParaRPr sz="2400">
              <a:solidFill>
                <a:schemeClr val="lt1"/>
              </a:solidFill>
            </a:endParaRPr>
          </a:p>
        </p:txBody>
      </p:sp>
      <p:sp>
        <p:nvSpPr>
          <p:cNvPr id="256" name="Google Shape;256;g340d8df6578_0_4"/>
          <p:cNvSpPr txBox="1"/>
          <p:nvPr/>
        </p:nvSpPr>
        <p:spPr>
          <a:xfrm>
            <a:off x="8491322" y="1513559"/>
            <a:ext cx="2762100" cy="18009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Arial"/>
                <a:ea typeface="Arial"/>
                <a:cs typeface="Arial"/>
                <a:sym typeface="Arial"/>
              </a:rPr>
              <a:t>Safety</a:t>
            </a:r>
            <a:endParaRPr>
              <a:solidFill>
                <a:schemeClr val="lt1"/>
              </a:solidFill>
            </a:endParaRPr>
          </a:p>
          <a:p>
            <a:pPr indent="-285750" lvl="0" marL="285750" marR="0" rtl="0" algn="l">
              <a:spcBef>
                <a:spcPts val="0"/>
              </a:spcBef>
              <a:spcAft>
                <a:spcPts val="0"/>
              </a:spcAft>
              <a:buClr>
                <a:schemeClr val="lt1"/>
              </a:buClr>
              <a:buSzPts val="1600"/>
              <a:buFont typeface="Arial"/>
              <a:buChar char="•"/>
            </a:pPr>
            <a:r>
              <a:rPr b="1" lang="en-US" sz="1600">
                <a:solidFill>
                  <a:schemeClr val="lt1"/>
                </a:solidFill>
                <a:latin typeface="Calibri"/>
                <a:ea typeface="Calibri"/>
                <a:cs typeface="Calibri"/>
                <a:sym typeface="Calibri"/>
              </a:rPr>
              <a:t>NO BOXED WARNING</a:t>
            </a:r>
            <a:endParaRPr>
              <a:solidFill>
                <a:schemeClr val="lt1"/>
              </a:solidFill>
            </a:endParaRPr>
          </a:p>
          <a:p>
            <a:pPr indent="-285750" lvl="0" marL="285750" marR="0" rtl="0" algn="l">
              <a:lnSpc>
                <a:spcPct val="100000"/>
              </a:lnSpc>
              <a:spcBef>
                <a:spcPts val="0"/>
              </a:spcBef>
              <a:spcAft>
                <a:spcPts val="0"/>
              </a:spcAft>
              <a:buClr>
                <a:schemeClr val="lt1"/>
              </a:buClr>
              <a:buSzPts val="1600"/>
              <a:buFont typeface="Arial"/>
              <a:buChar char="•"/>
            </a:pPr>
            <a:r>
              <a:rPr b="0" i="0" lang="en-US" sz="1600" u="none" cap="none" strike="noStrike">
                <a:solidFill>
                  <a:schemeClr val="lt1"/>
                </a:solidFill>
                <a:latin typeface="Calibri"/>
                <a:ea typeface="Calibri"/>
                <a:cs typeface="Calibri"/>
                <a:sym typeface="Calibri"/>
              </a:rPr>
              <a:t>Excellent safety profile</a:t>
            </a:r>
            <a:endParaRPr>
              <a:solidFill>
                <a:schemeClr val="lt1"/>
              </a:solidFill>
            </a:endParaRPr>
          </a:p>
          <a:p>
            <a:pPr indent="-285750" lvl="0" marL="285750" marR="0" rtl="0" algn="l">
              <a:lnSpc>
                <a:spcPct val="100000"/>
              </a:lnSpc>
              <a:spcBef>
                <a:spcPts val="0"/>
              </a:spcBef>
              <a:spcAft>
                <a:spcPts val="0"/>
              </a:spcAft>
              <a:buClr>
                <a:schemeClr val="lt1"/>
              </a:buClr>
              <a:buSzPts val="1600"/>
              <a:buFont typeface="Arial"/>
              <a:buChar char="•"/>
            </a:pPr>
            <a:r>
              <a:rPr b="0" i="0" lang="en-US" sz="1600" u="none" cap="none" strike="noStrike">
                <a:solidFill>
                  <a:schemeClr val="lt1"/>
                </a:solidFill>
                <a:latin typeface="Calibri"/>
                <a:ea typeface="Calibri"/>
                <a:cs typeface="Calibri"/>
                <a:sym typeface="Calibri"/>
              </a:rPr>
              <a:t>Increased risk of infection (no association with TB)</a:t>
            </a:r>
            <a:endParaRPr>
              <a:solidFill>
                <a:schemeClr val="lt1"/>
              </a:solidFill>
            </a:endParaRPr>
          </a:p>
          <a:p>
            <a:pPr indent="-285750" lvl="0" marL="285750" marR="0" rtl="0" algn="l">
              <a:lnSpc>
                <a:spcPct val="100000"/>
              </a:lnSpc>
              <a:spcBef>
                <a:spcPts val="0"/>
              </a:spcBef>
              <a:spcAft>
                <a:spcPts val="0"/>
              </a:spcAft>
              <a:buClr>
                <a:schemeClr val="lt1"/>
              </a:buClr>
              <a:buSzPts val="1600"/>
              <a:buFont typeface="Arial"/>
              <a:buChar char="•"/>
            </a:pPr>
            <a:r>
              <a:rPr b="0" i="0" lang="en-US" sz="1600" u="none" cap="none" strike="noStrike">
                <a:solidFill>
                  <a:schemeClr val="lt1"/>
                </a:solidFill>
                <a:latin typeface="Calibri"/>
                <a:ea typeface="Calibri"/>
                <a:cs typeface="Calibri"/>
                <a:sym typeface="Calibri"/>
              </a:rPr>
              <a:t>Low rates of infusion and injection reactions</a:t>
            </a:r>
            <a:endParaRPr>
              <a:solidFill>
                <a:schemeClr val="lt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g340d8df6578_0_8"/>
          <p:cNvSpPr txBox="1"/>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US" sz="4400">
                <a:solidFill>
                  <a:srgbClr val="FFFF00"/>
                </a:solidFill>
                <a:latin typeface="Play"/>
                <a:ea typeface="Play"/>
                <a:cs typeface="Play"/>
                <a:sym typeface="Play"/>
              </a:rPr>
              <a:t>IL 23 inhibition </a:t>
            </a:r>
            <a:endParaRPr sz="4400">
              <a:solidFill>
                <a:srgbClr val="FFFF00"/>
              </a:solidFill>
              <a:latin typeface="Play"/>
              <a:ea typeface="Play"/>
              <a:cs typeface="Play"/>
              <a:sym typeface="Play"/>
            </a:endParaRPr>
          </a:p>
        </p:txBody>
      </p:sp>
      <p:sp>
        <p:nvSpPr>
          <p:cNvPr id="263" name="Google Shape;263;g340d8df6578_0_8"/>
          <p:cNvSpPr txBox="1"/>
          <p:nvPr/>
        </p:nvSpPr>
        <p:spPr>
          <a:xfrm>
            <a:off x="838200" y="1463460"/>
            <a:ext cx="7561800" cy="40323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lt1"/>
              </a:buClr>
              <a:buSzPts val="1800"/>
              <a:buChar char="•"/>
            </a:pPr>
            <a:r>
              <a:rPr b="1" lang="en-US" sz="1800">
                <a:solidFill>
                  <a:schemeClr val="lt1"/>
                </a:solidFill>
              </a:rPr>
              <a:t>Medication: </a:t>
            </a:r>
            <a:endParaRPr sz="2000">
              <a:solidFill>
                <a:schemeClr val="lt1"/>
              </a:solidFill>
            </a:endParaRPr>
          </a:p>
          <a:p>
            <a:pPr indent="-228600" lvl="1" marL="685800" rtl="0" algn="l">
              <a:lnSpc>
                <a:spcPct val="90000"/>
              </a:lnSpc>
              <a:spcBef>
                <a:spcPts val="500"/>
              </a:spcBef>
              <a:spcAft>
                <a:spcPts val="0"/>
              </a:spcAft>
              <a:buClr>
                <a:schemeClr val="lt1"/>
              </a:buClr>
              <a:buSzPts val="1600"/>
              <a:buChar char="•"/>
            </a:pPr>
            <a:r>
              <a:rPr b="1" lang="en-US" sz="1600">
                <a:solidFill>
                  <a:schemeClr val="lt1"/>
                </a:solidFill>
              </a:rPr>
              <a:t>Mirikizumab, guselkumab, risankizumab </a:t>
            </a:r>
            <a:r>
              <a:rPr lang="en-US" sz="1600">
                <a:solidFill>
                  <a:schemeClr val="lt1"/>
                </a:solidFill>
              </a:rPr>
              <a:t>– CD, UC options</a:t>
            </a:r>
            <a:endParaRPr sz="1600">
              <a:solidFill>
                <a:schemeClr val="lt1"/>
              </a:solidFill>
            </a:endParaRPr>
          </a:p>
          <a:p>
            <a:pPr indent="-228600" lvl="0" marL="228600" rtl="0" algn="l">
              <a:lnSpc>
                <a:spcPct val="90000"/>
              </a:lnSpc>
              <a:spcBef>
                <a:spcPts val="1000"/>
              </a:spcBef>
              <a:spcAft>
                <a:spcPts val="0"/>
              </a:spcAft>
              <a:buClr>
                <a:schemeClr val="lt1"/>
              </a:buClr>
              <a:buSzPts val="1800"/>
              <a:buChar char="•"/>
            </a:pPr>
            <a:r>
              <a:rPr b="1" lang="en-US" sz="1800">
                <a:solidFill>
                  <a:schemeClr val="lt1"/>
                </a:solidFill>
              </a:rPr>
              <a:t>MOA</a:t>
            </a:r>
            <a:r>
              <a:rPr lang="en-US" sz="1800">
                <a:solidFill>
                  <a:schemeClr val="lt1"/>
                </a:solidFill>
              </a:rPr>
              <a:t>: </a:t>
            </a:r>
            <a:endParaRPr sz="2800">
              <a:solidFill>
                <a:schemeClr val="lt1"/>
              </a:solidFill>
            </a:endParaRPr>
          </a:p>
          <a:p>
            <a:pPr indent="-228600" lvl="1" marL="685800" rtl="0" algn="l">
              <a:lnSpc>
                <a:spcPct val="90000"/>
              </a:lnSpc>
              <a:spcBef>
                <a:spcPts val="500"/>
              </a:spcBef>
              <a:spcAft>
                <a:spcPts val="0"/>
              </a:spcAft>
              <a:buClr>
                <a:schemeClr val="lt1"/>
              </a:buClr>
              <a:buSzPts val="1600"/>
              <a:buChar char="•"/>
            </a:pPr>
            <a:r>
              <a:rPr lang="en-US" sz="1600">
                <a:solidFill>
                  <a:schemeClr val="lt1"/>
                </a:solidFill>
              </a:rPr>
              <a:t>Human IgG1 monoclonal antibody which selectively binds to the p19 subunit of interleukin (IL)-23, thereby inhibiting its interaction with the IL-23 receptor, resulting in inhibition of the release of proinflammatory cytokines and chemokines</a:t>
            </a:r>
            <a:endParaRPr sz="2400">
              <a:solidFill>
                <a:schemeClr val="lt1"/>
              </a:solidFill>
            </a:endParaRPr>
          </a:p>
          <a:p>
            <a:pPr indent="-228600" lvl="0" marL="228600" rtl="0" algn="l">
              <a:lnSpc>
                <a:spcPct val="90000"/>
              </a:lnSpc>
              <a:spcBef>
                <a:spcPts val="1000"/>
              </a:spcBef>
              <a:spcAft>
                <a:spcPts val="0"/>
              </a:spcAft>
              <a:buClr>
                <a:schemeClr val="lt1"/>
              </a:buClr>
              <a:buSzPts val="1800"/>
              <a:buChar char="•"/>
            </a:pPr>
            <a:r>
              <a:rPr b="1" lang="en-US" sz="1800">
                <a:solidFill>
                  <a:schemeClr val="lt1"/>
                </a:solidFill>
              </a:rPr>
              <a:t>Immunogenicity</a:t>
            </a:r>
            <a:r>
              <a:rPr lang="en-US" sz="1800">
                <a:solidFill>
                  <a:schemeClr val="lt1"/>
                </a:solidFill>
              </a:rPr>
              <a:t>: </a:t>
            </a:r>
            <a:endParaRPr sz="2800">
              <a:solidFill>
                <a:schemeClr val="lt1"/>
              </a:solidFill>
            </a:endParaRPr>
          </a:p>
          <a:p>
            <a:pPr indent="-228600" lvl="1" marL="685800" rtl="0" algn="l">
              <a:lnSpc>
                <a:spcPct val="90000"/>
              </a:lnSpc>
              <a:spcBef>
                <a:spcPts val="500"/>
              </a:spcBef>
              <a:spcAft>
                <a:spcPts val="0"/>
              </a:spcAft>
              <a:buClr>
                <a:schemeClr val="lt1"/>
              </a:buClr>
              <a:buSzPts val="1600"/>
              <a:buChar char="•"/>
            </a:pPr>
            <a:r>
              <a:rPr lang="en-US" sz="1600">
                <a:solidFill>
                  <a:schemeClr val="lt1"/>
                </a:solidFill>
              </a:rPr>
              <a:t>Less than TNFs</a:t>
            </a:r>
            <a:endParaRPr sz="2400">
              <a:solidFill>
                <a:schemeClr val="lt1"/>
              </a:solidFill>
            </a:endParaRPr>
          </a:p>
          <a:p>
            <a:pPr indent="0" lvl="0" marL="685800" rtl="0" algn="l">
              <a:lnSpc>
                <a:spcPct val="90000"/>
              </a:lnSpc>
              <a:spcBef>
                <a:spcPts val="500"/>
              </a:spcBef>
              <a:spcAft>
                <a:spcPts val="0"/>
              </a:spcAft>
              <a:buNone/>
            </a:pPr>
            <a:r>
              <a:t/>
            </a:r>
            <a:endParaRPr sz="2400">
              <a:solidFill>
                <a:schemeClr val="lt1"/>
              </a:solidFill>
            </a:endParaRPr>
          </a:p>
        </p:txBody>
      </p:sp>
      <p:sp>
        <p:nvSpPr>
          <p:cNvPr id="264" name="Google Shape;264;g340d8df6578_0_8"/>
          <p:cNvSpPr txBox="1"/>
          <p:nvPr/>
        </p:nvSpPr>
        <p:spPr>
          <a:xfrm>
            <a:off x="8692701" y="1463455"/>
            <a:ext cx="2528100" cy="25242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Safety</a:t>
            </a:r>
            <a:endParaRPr>
              <a:solidFill>
                <a:schemeClr val="lt1"/>
              </a:solidFill>
            </a:endParaRPr>
          </a:p>
          <a:p>
            <a:pPr indent="-285750" lvl="0" marL="285750" marR="0" rtl="0" algn="l">
              <a:spcBef>
                <a:spcPts val="0"/>
              </a:spcBef>
              <a:spcAft>
                <a:spcPts val="0"/>
              </a:spcAft>
              <a:buClr>
                <a:schemeClr val="lt1"/>
              </a:buClr>
              <a:buSzPts val="1600"/>
              <a:buFont typeface="Arial"/>
              <a:buChar char="•"/>
            </a:pPr>
            <a:r>
              <a:rPr b="1" lang="en-US" sz="1600">
                <a:solidFill>
                  <a:schemeClr val="lt1"/>
                </a:solidFill>
                <a:latin typeface="Calibri"/>
                <a:ea typeface="Calibri"/>
                <a:cs typeface="Calibri"/>
                <a:sym typeface="Calibri"/>
              </a:rPr>
              <a:t>NO BOXED WARNING</a:t>
            </a:r>
            <a:endParaRPr>
              <a:solidFill>
                <a:schemeClr val="lt1"/>
              </a:solidFill>
            </a:endParaRPr>
          </a:p>
          <a:p>
            <a:pPr indent="-285750" lvl="0" marL="285750" marR="0" rtl="0" algn="l">
              <a:lnSpc>
                <a:spcPct val="100000"/>
              </a:lnSpc>
              <a:spcBef>
                <a:spcPts val="0"/>
              </a:spcBef>
              <a:spcAft>
                <a:spcPts val="0"/>
              </a:spcAft>
              <a:buClr>
                <a:schemeClr val="lt1"/>
              </a:buClr>
              <a:buSzPts val="1600"/>
              <a:buFont typeface="Arial"/>
              <a:buChar char="•"/>
            </a:pPr>
            <a:r>
              <a:rPr b="0" i="0" lang="en-US" sz="1600" u="none" cap="none" strike="noStrike">
                <a:solidFill>
                  <a:schemeClr val="lt1"/>
                </a:solidFill>
                <a:latin typeface="Calibri"/>
                <a:ea typeface="Calibri"/>
                <a:cs typeface="Calibri"/>
                <a:sym typeface="Calibri"/>
              </a:rPr>
              <a:t>Excellent safety profile</a:t>
            </a:r>
            <a:endParaRPr>
              <a:solidFill>
                <a:schemeClr val="lt1"/>
              </a:solidFill>
            </a:endParaRPr>
          </a:p>
          <a:p>
            <a:pPr indent="-285750" lvl="0" marL="285750" marR="0" rtl="0" algn="l">
              <a:lnSpc>
                <a:spcPct val="100000"/>
              </a:lnSpc>
              <a:spcBef>
                <a:spcPts val="0"/>
              </a:spcBef>
              <a:spcAft>
                <a:spcPts val="0"/>
              </a:spcAft>
              <a:buClr>
                <a:schemeClr val="lt1"/>
              </a:buClr>
              <a:buSzPts val="1600"/>
              <a:buFont typeface="Arial"/>
              <a:buChar char="•"/>
            </a:pPr>
            <a:r>
              <a:rPr b="0" i="0" lang="en-US" sz="1600" u="none" cap="none" strike="noStrike">
                <a:solidFill>
                  <a:schemeClr val="lt1"/>
                </a:solidFill>
                <a:latin typeface="Calibri"/>
                <a:ea typeface="Calibri"/>
                <a:cs typeface="Calibri"/>
                <a:sym typeface="Calibri"/>
              </a:rPr>
              <a:t>Increased risk of infection (no association with TB)</a:t>
            </a:r>
            <a:endParaRPr>
              <a:solidFill>
                <a:schemeClr val="lt1"/>
              </a:solidFill>
            </a:endParaRPr>
          </a:p>
          <a:p>
            <a:pPr indent="-285750" lvl="0" marL="285750" marR="0" rtl="0" algn="l">
              <a:lnSpc>
                <a:spcPct val="100000"/>
              </a:lnSpc>
              <a:spcBef>
                <a:spcPts val="0"/>
              </a:spcBef>
              <a:spcAft>
                <a:spcPts val="0"/>
              </a:spcAft>
              <a:buClr>
                <a:schemeClr val="lt1"/>
              </a:buClr>
              <a:buSzPts val="1600"/>
              <a:buFont typeface="Arial"/>
              <a:buChar char="•"/>
            </a:pPr>
            <a:r>
              <a:rPr b="0" i="0" lang="en-US" sz="1600" u="none" cap="none" strike="noStrike">
                <a:solidFill>
                  <a:schemeClr val="lt1"/>
                </a:solidFill>
                <a:latin typeface="Calibri"/>
                <a:ea typeface="Calibri"/>
                <a:cs typeface="Calibri"/>
                <a:sym typeface="Calibri"/>
              </a:rPr>
              <a:t>Low rates of infusion and injection reactions</a:t>
            </a:r>
            <a:endParaRPr>
              <a:solidFill>
                <a:schemeClr val="lt1"/>
              </a:solidFill>
            </a:endParaRPr>
          </a:p>
          <a:p>
            <a:pPr indent="-285750" lvl="0" marL="285750" marR="0" rtl="0" algn="l">
              <a:lnSpc>
                <a:spcPct val="100000"/>
              </a:lnSpc>
              <a:spcBef>
                <a:spcPts val="0"/>
              </a:spcBef>
              <a:spcAft>
                <a:spcPts val="0"/>
              </a:spcAft>
              <a:buClr>
                <a:schemeClr val="lt1"/>
              </a:buClr>
              <a:buSzPts val="1600"/>
              <a:buFont typeface="Arial"/>
              <a:buChar char="•"/>
            </a:pPr>
            <a:r>
              <a:rPr b="0" i="0" lang="en-US" sz="1600" u="none" cap="none" strike="noStrike">
                <a:solidFill>
                  <a:schemeClr val="lt1"/>
                </a:solidFill>
                <a:latin typeface="Calibri"/>
                <a:ea typeface="Calibri"/>
                <a:cs typeface="Calibri"/>
                <a:sym typeface="Calibri"/>
              </a:rPr>
              <a:t>Transient elevated liver enzymes</a:t>
            </a:r>
            <a:endParaRPr>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340d8df6578_0_21"/>
          <p:cNvSpPr txBox="1"/>
          <p:nvPr/>
        </p:nvSpPr>
        <p:spPr>
          <a:xfrm>
            <a:off x="838200" y="209850"/>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US" sz="4400">
                <a:solidFill>
                  <a:srgbClr val="FFFF00"/>
                </a:solidFill>
                <a:latin typeface="Play"/>
                <a:ea typeface="Play"/>
                <a:cs typeface="Play"/>
                <a:sym typeface="Play"/>
              </a:rPr>
              <a:t>S1P</a:t>
            </a:r>
            <a:endParaRPr sz="4400">
              <a:solidFill>
                <a:srgbClr val="FFFF00"/>
              </a:solidFill>
              <a:latin typeface="Play"/>
              <a:ea typeface="Play"/>
              <a:cs typeface="Play"/>
              <a:sym typeface="Play"/>
            </a:endParaRPr>
          </a:p>
        </p:txBody>
      </p:sp>
      <p:sp>
        <p:nvSpPr>
          <p:cNvPr id="271" name="Google Shape;271;g340d8df6578_0_21"/>
          <p:cNvSpPr txBox="1"/>
          <p:nvPr/>
        </p:nvSpPr>
        <p:spPr>
          <a:xfrm>
            <a:off x="838200" y="1219313"/>
            <a:ext cx="7696200" cy="51942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rmAutofit fontScale="70000" lnSpcReduction="20000"/>
          </a:bodyPr>
          <a:lstStyle/>
          <a:p>
            <a:pPr indent="-256222" lvl="0" marL="228600" rtl="0" algn="l">
              <a:lnSpc>
                <a:spcPct val="90000"/>
              </a:lnSpc>
              <a:spcBef>
                <a:spcPts val="0"/>
              </a:spcBef>
              <a:spcAft>
                <a:spcPts val="0"/>
              </a:spcAft>
              <a:buClr>
                <a:schemeClr val="lt1"/>
              </a:buClr>
              <a:buSzPct val="100000"/>
              <a:buChar char="•"/>
            </a:pPr>
            <a:r>
              <a:rPr b="1" lang="en-US" sz="2900">
                <a:solidFill>
                  <a:schemeClr val="lt1"/>
                </a:solidFill>
              </a:rPr>
              <a:t>Medication</a:t>
            </a:r>
            <a:r>
              <a:rPr lang="en-US" sz="2900">
                <a:solidFill>
                  <a:schemeClr val="lt1"/>
                </a:solidFill>
              </a:rPr>
              <a:t>:  </a:t>
            </a:r>
            <a:endParaRPr sz="2800">
              <a:solidFill>
                <a:schemeClr val="lt1"/>
              </a:solidFill>
            </a:endParaRPr>
          </a:p>
          <a:p>
            <a:pPr indent="-252412" lvl="1" marL="685800" rtl="0" algn="l">
              <a:lnSpc>
                <a:spcPct val="90000"/>
              </a:lnSpc>
              <a:spcBef>
                <a:spcPts val="500"/>
              </a:spcBef>
              <a:spcAft>
                <a:spcPts val="0"/>
              </a:spcAft>
              <a:buClr>
                <a:schemeClr val="lt1"/>
              </a:buClr>
              <a:buSzPct val="100000"/>
              <a:buChar char="•"/>
            </a:pPr>
            <a:r>
              <a:rPr b="1" lang="en-US" sz="2500">
                <a:solidFill>
                  <a:schemeClr val="lt1"/>
                </a:solidFill>
              </a:rPr>
              <a:t>Ozanimod</a:t>
            </a:r>
            <a:r>
              <a:rPr lang="en-US" sz="2500">
                <a:solidFill>
                  <a:schemeClr val="lt1"/>
                </a:solidFill>
              </a:rPr>
              <a:t>, </a:t>
            </a:r>
            <a:r>
              <a:rPr b="1" lang="en-US" sz="2500">
                <a:solidFill>
                  <a:schemeClr val="lt1"/>
                </a:solidFill>
              </a:rPr>
              <a:t>Estrasimod</a:t>
            </a:r>
            <a:endParaRPr b="1" sz="2400">
              <a:solidFill>
                <a:schemeClr val="lt1"/>
              </a:solidFill>
            </a:endParaRPr>
          </a:p>
          <a:p>
            <a:pPr indent="-252412" lvl="1" marL="685800" rtl="0" algn="l">
              <a:lnSpc>
                <a:spcPct val="90000"/>
              </a:lnSpc>
              <a:spcBef>
                <a:spcPts val="500"/>
              </a:spcBef>
              <a:spcAft>
                <a:spcPts val="0"/>
              </a:spcAft>
              <a:buClr>
                <a:schemeClr val="lt1"/>
              </a:buClr>
              <a:buSzPct val="100000"/>
              <a:buChar char="•"/>
            </a:pPr>
            <a:r>
              <a:rPr b="1" lang="en-US" sz="2500">
                <a:solidFill>
                  <a:schemeClr val="lt1"/>
                </a:solidFill>
              </a:rPr>
              <a:t>Etrasimod</a:t>
            </a:r>
            <a:r>
              <a:rPr lang="en-US" sz="2500">
                <a:solidFill>
                  <a:schemeClr val="lt1"/>
                </a:solidFill>
              </a:rPr>
              <a:t> –  No dose titration but similar monitoring and skin exam. </a:t>
            </a:r>
            <a:endParaRPr sz="2400">
              <a:solidFill>
                <a:schemeClr val="lt1"/>
              </a:solidFill>
            </a:endParaRPr>
          </a:p>
          <a:p>
            <a:pPr indent="-256222" lvl="0" marL="228600" rtl="0" algn="l">
              <a:lnSpc>
                <a:spcPct val="90000"/>
              </a:lnSpc>
              <a:spcBef>
                <a:spcPts val="1000"/>
              </a:spcBef>
              <a:spcAft>
                <a:spcPts val="0"/>
              </a:spcAft>
              <a:buClr>
                <a:schemeClr val="lt1"/>
              </a:buClr>
              <a:buSzPct val="100000"/>
              <a:buChar char="•"/>
            </a:pPr>
            <a:r>
              <a:rPr b="1" lang="en-US" sz="2900">
                <a:solidFill>
                  <a:schemeClr val="lt1"/>
                </a:solidFill>
              </a:rPr>
              <a:t>Indication</a:t>
            </a:r>
            <a:r>
              <a:rPr lang="en-US" sz="2900">
                <a:solidFill>
                  <a:schemeClr val="lt1"/>
                </a:solidFill>
              </a:rPr>
              <a:t>: moderate to severe UC </a:t>
            </a:r>
            <a:endParaRPr sz="2800">
              <a:solidFill>
                <a:schemeClr val="lt1"/>
              </a:solidFill>
            </a:endParaRPr>
          </a:p>
          <a:p>
            <a:pPr indent="-256222" lvl="0" marL="228600" rtl="0" algn="l">
              <a:lnSpc>
                <a:spcPct val="90000"/>
              </a:lnSpc>
              <a:spcBef>
                <a:spcPts val="1000"/>
              </a:spcBef>
              <a:spcAft>
                <a:spcPts val="0"/>
              </a:spcAft>
              <a:buClr>
                <a:schemeClr val="lt1"/>
              </a:buClr>
              <a:buSzPct val="100000"/>
              <a:buChar char="•"/>
            </a:pPr>
            <a:r>
              <a:rPr b="1" lang="en-US" sz="2900">
                <a:solidFill>
                  <a:schemeClr val="lt1"/>
                </a:solidFill>
              </a:rPr>
              <a:t>MOA</a:t>
            </a:r>
            <a:r>
              <a:rPr lang="en-US" sz="2600">
                <a:solidFill>
                  <a:schemeClr val="lt1"/>
                </a:solidFill>
              </a:rPr>
              <a:t>: </a:t>
            </a:r>
            <a:r>
              <a:rPr lang="en-US" sz="2500">
                <a:solidFill>
                  <a:schemeClr val="lt1"/>
                </a:solidFill>
              </a:rPr>
              <a:t>causes sequestration of lymphocytes in lymph nodes. Traps some types of activated lymphocytes in lymph nodes, preventing migration to peripheral tissues, including intestinal tissue </a:t>
            </a:r>
            <a:endParaRPr sz="2800">
              <a:solidFill>
                <a:schemeClr val="lt1"/>
              </a:solidFill>
            </a:endParaRPr>
          </a:p>
          <a:p>
            <a:pPr indent="-256222" lvl="0" marL="228600" rtl="0" algn="l">
              <a:lnSpc>
                <a:spcPct val="90000"/>
              </a:lnSpc>
              <a:spcBef>
                <a:spcPts val="1000"/>
              </a:spcBef>
              <a:spcAft>
                <a:spcPts val="0"/>
              </a:spcAft>
              <a:buClr>
                <a:schemeClr val="lt1"/>
              </a:buClr>
              <a:buSzPct val="100000"/>
              <a:buChar char="•"/>
            </a:pPr>
            <a:r>
              <a:rPr b="1" lang="en-US" sz="2900">
                <a:solidFill>
                  <a:schemeClr val="lt1"/>
                </a:solidFill>
              </a:rPr>
              <a:t>Immunogenicity</a:t>
            </a:r>
            <a:r>
              <a:rPr lang="en-US" sz="2900">
                <a:solidFill>
                  <a:schemeClr val="lt1"/>
                </a:solidFill>
              </a:rPr>
              <a:t>: Theoretically not an issue, but there can be loss of response/inability to recapture</a:t>
            </a:r>
            <a:endParaRPr sz="2800">
              <a:solidFill>
                <a:schemeClr val="lt1"/>
              </a:solidFill>
            </a:endParaRPr>
          </a:p>
          <a:p>
            <a:pPr indent="-256222" lvl="0" marL="228600" rtl="0" algn="l">
              <a:lnSpc>
                <a:spcPct val="90000"/>
              </a:lnSpc>
              <a:spcBef>
                <a:spcPts val="1000"/>
              </a:spcBef>
              <a:spcAft>
                <a:spcPts val="0"/>
              </a:spcAft>
              <a:buClr>
                <a:schemeClr val="lt1"/>
              </a:buClr>
              <a:buSzPct val="100000"/>
              <a:buChar char="•"/>
            </a:pPr>
            <a:r>
              <a:rPr b="1" lang="en-US" sz="2900">
                <a:solidFill>
                  <a:schemeClr val="lt1"/>
                </a:solidFill>
              </a:rPr>
              <a:t>Monitoring</a:t>
            </a:r>
            <a:r>
              <a:rPr lang="en-US" sz="2900">
                <a:solidFill>
                  <a:schemeClr val="lt1"/>
                </a:solidFill>
              </a:rPr>
              <a:t>:</a:t>
            </a:r>
            <a:endParaRPr sz="2800">
              <a:solidFill>
                <a:schemeClr val="lt1"/>
              </a:solidFill>
            </a:endParaRPr>
          </a:p>
          <a:p>
            <a:pPr indent="-252412" lvl="1" marL="685800" rtl="0" algn="l">
              <a:lnSpc>
                <a:spcPct val="90000"/>
              </a:lnSpc>
              <a:spcBef>
                <a:spcPts val="500"/>
              </a:spcBef>
              <a:spcAft>
                <a:spcPts val="0"/>
              </a:spcAft>
              <a:buClr>
                <a:schemeClr val="lt1"/>
              </a:buClr>
              <a:buSzPct val="100000"/>
              <a:buChar char="•"/>
            </a:pPr>
            <a:r>
              <a:rPr lang="en-US" sz="2500">
                <a:solidFill>
                  <a:schemeClr val="lt1"/>
                </a:solidFill>
              </a:rPr>
              <a:t>ECG prior to start</a:t>
            </a:r>
            <a:endParaRPr sz="2400">
              <a:solidFill>
                <a:schemeClr val="lt1"/>
              </a:solidFill>
            </a:endParaRPr>
          </a:p>
          <a:p>
            <a:pPr indent="-252412" lvl="1" marL="685800" rtl="0" algn="l">
              <a:lnSpc>
                <a:spcPct val="90000"/>
              </a:lnSpc>
              <a:spcBef>
                <a:spcPts val="500"/>
              </a:spcBef>
              <a:spcAft>
                <a:spcPts val="0"/>
              </a:spcAft>
              <a:buClr>
                <a:schemeClr val="lt1"/>
              </a:buClr>
              <a:buSzPct val="100000"/>
              <a:buChar char="•"/>
            </a:pPr>
            <a:r>
              <a:rPr lang="en-US" sz="2500">
                <a:solidFill>
                  <a:schemeClr val="lt1"/>
                </a:solidFill>
              </a:rPr>
              <a:t>CBC with differential</a:t>
            </a:r>
            <a:endParaRPr sz="2400">
              <a:solidFill>
                <a:schemeClr val="lt1"/>
              </a:solidFill>
            </a:endParaRPr>
          </a:p>
          <a:p>
            <a:pPr indent="-252412" lvl="1" marL="685800" rtl="0" algn="l">
              <a:lnSpc>
                <a:spcPct val="90000"/>
              </a:lnSpc>
              <a:spcBef>
                <a:spcPts val="500"/>
              </a:spcBef>
              <a:spcAft>
                <a:spcPts val="0"/>
              </a:spcAft>
              <a:buClr>
                <a:schemeClr val="lt1"/>
              </a:buClr>
              <a:buSzPct val="100000"/>
              <a:buChar char="•"/>
            </a:pPr>
            <a:r>
              <a:rPr lang="en-US" sz="2500">
                <a:solidFill>
                  <a:schemeClr val="lt1"/>
                </a:solidFill>
              </a:rPr>
              <a:t>Fundoscopy In high risk patients (history of diabetes, uveitis, or macular edema)</a:t>
            </a:r>
            <a:endParaRPr sz="2400">
              <a:solidFill>
                <a:schemeClr val="lt1"/>
              </a:solidFill>
            </a:endParaRPr>
          </a:p>
          <a:p>
            <a:pPr indent="-256222" lvl="0" marL="228600" rtl="0" algn="l">
              <a:lnSpc>
                <a:spcPct val="90000"/>
              </a:lnSpc>
              <a:spcBef>
                <a:spcPts val="1000"/>
              </a:spcBef>
              <a:spcAft>
                <a:spcPts val="0"/>
              </a:spcAft>
              <a:buClr>
                <a:schemeClr val="lt1"/>
              </a:buClr>
              <a:buSzPct val="100000"/>
              <a:buChar char="•"/>
            </a:pPr>
            <a:r>
              <a:rPr b="1" lang="en-US" sz="2900">
                <a:solidFill>
                  <a:schemeClr val="lt1"/>
                </a:solidFill>
              </a:rPr>
              <a:t>Avoid in</a:t>
            </a:r>
            <a:r>
              <a:rPr lang="en-US" sz="2900">
                <a:solidFill>
                  <a:schemeClr val="lt1"/>
                </a:solidFill>
              </a:rPr>
              <a:t>: </a:t>
            </a:r>
            <a:endParaRPr sz="2800">
              <a:solidFill>
                <a:schemeClr val="lt1"/>
              </a:solidFill>
            </a:endParaRPr>
          </a:p>
          <a:p>
            <a:pPr indent="-252412" lvl="1" marL="685800" rtl="0" algn="l">
              <a:lnSpc>
                <a:spcPct val="90000"/>
              </a:lnSpc>
              <a:spcBef>
                <a:spcPts val="500"/>
              </a:spcBef>
              <a:spcAft>
                <a:spcPts val="0"/>
              </a:spcAft>
              <a:buClr>
                <a:schemeClr val="lt1"/>
              </a:buClr>
              <a:buSzPct val="100000"/>
              <a:buChar char="•"/>
            </a:pPr>
            <a:r>
              <a:rPr b="1" lang="en-US" sz="2500">
                <a:solidFill>
                  <a:schemeClr val="lt1"/>
                </a:solidFill>
              </a:rPr>
              <a:t>Significant cardiovascular disease</a:t>
            </a:r>
            <a:endParaRPr sz="2400">
              <a:solidFill>
                <a:schemeClr val="lt1"/>
              </a:solidFill>
            </a:endParaRPr>
          </a:p>
          <a:p>
            <a:pPr indent="-252412" lvl="1" marL="685800" rtl="0" algn="l">
              <a:lnSpc>
                <a:spcPct val="90000"/>
              </a:lnSpc>
              <a:spcBef>
                <a:spcPts val="500"/>
              </a:spcBef>
              <a:spcAft>
                <a:spcPts val="0"/>
              </a:spcAft>
              <a:buClr>
                <a:schemeClr val="lt1"/>
              </a:buClr>
              <a:buSzPct val="100000"/>
              <a:buChar char="•"/>
            </a:pPr>
            <a:r>
              <a:rPr b="1" lang="en-US" sz="2500">
                <a:solidFill>
                  <a:schemeClr val="lt1"/>
                </a:solidFill>
              </a:rPr>
              <a:t>Monoaminoxidase use</a:t>
            </a:r>
            <a:endParaRPr sz="2400">
              <a:solidFill>
                <a:schemeClr val="lt1"/>
              </a:solidFill>
            </a:endParaRPr>
          </a:p>
          <a:p>
            <a:pPr indent="-252412" lvl="1" marL="685800" rtl="0" algn="l">
              <a:lnSpc>
                <a:spcPct val="90000"/>
              </a:lnSpc>
              <a:spcBef>
                <a:spcPts val="500"/>
              </a:spcBef>
              <a:spcAft>
                <a:spcPts val="0"/>
              </a:spcAft>
              <a:buClr>
                <a:schemeClr val="lt1"/>
              </a:buClr>
              <a:buSzPct val="100000"/>
              <a:buChar char="•"/>
            </a:pPr>
            <a:r>
              <a:rPr b="1" lang="en-US" sz="2500">
                <a:solidFill>
                  <a:schemeClr val="lt1"/>
                </a:solidFill>
              </a:rPr>
              <a:t>Baseline lymphocytes &lt;0.8 x 10^9/L </a:t>
            </a:r>
            <a:endParaRPr sz="2400">
              <a:solidFill>
                <a:schemeClr val="lt1"/>
              </a:solidFill>
            </a:endParaRPr>
          </a:p>
        </p:txBody>
      </p:sp>
      <p:sp>
        <p:nvSpPr>
          <p:cNvPr id="272" name="Google Shape;272;g340d8df6578_0_21"/>
          <p:cNvSpPr txBox="1"/>
          <p:nvPr/>
        </p:nvSpPr>
        <p:spPr>
          <a:xfrm>
            <a:off x="8678000" y="1219335"/>
            <a:ext cx="3022800" cy="45561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1" i="0" lang="en-US" sz="1600" u="none" cap="none" strike="noStrike">
                <a:solidFill>
                  <a:schemeClr val="lt1"/>
                </a:solidFill>
                <a:latin typeface="Calibri"/>
                <a:ea typeface="Calibri"/>
                <a:cs typeface="Calibri"/>
                <a:sym typeface="Calibri"/>
              </a:rPr>
              <a:t>Safety</a:t>
            </a:r>
            <a:r>
              <a:rPr b="0" i="0" lang="en-US" sz="1600" u="none" cap="none" strike="noStrike">
                <a:solidFill>
                  <a:schemeClr val="lt1"/>
                </a:solidFill>
                <a:latin typeface="Calibri"/>
                <a:ea typeface="Calibri"/>
                <a:cs typeface="Calibri"/>
                <a:sym typeface="Calibri"/>
              </a:rPr>
              <a:t>:</a:t>
            </a:r>
            <a:endParaRPr>
              <a:solidFill>
                <a:schemeClr val="lt1"/>
              </a:solidFill>
            </a:endParaRPr>
          </a:p>
          <a:p>
            <a:pPr indent="-285750" lvl="0" marL="285750" marR="0" rtl="0" algn="l">
              <a:lnSpc>
                <a:spcPct val="100000"/>
              </a:lnSpc>
              <a:spcBef>
                <a:spcPts val="0"/>
              </a:spcBef>
              <a:spcAft>
                <a:spcPts val="0"/>
              </a:spcAft>
              <a:buClr>
                <a:schemeClr val="lt1"/>
              </a:buClr>
              <a:buSzPts val="1600"/>
              <a:buFont typeface="Arial"/>
              <a:buChar char="•"/>
            </a:pPr>
            <a:r>
              <a:rPr b="1" i="0" lang="en-US" sz="1600" u="none" cap="none" strike="noStrike">
                <a:solidFill>
                  <a:schemeClr val="lt1"/>
                </a:solidFill>
                <a:latin typeface="Calibri"/>
                <a:ea typeface="Calibri"/>
                <a:cs typeface="Calibri"/>
                <a:sym typeface="Calibri"/>
              </a:rPr>
              <a:t>NO BOXED WARNING</a:t>
            </a:r>
            <a:endParaRPr>
              <a:solidFill>
                <a:schemeClr val="lt1"/>
              </a:solidFill>
            </a:endParaRPr>
          </a:p>
          <a:p>
            <a:pPr indent="-285750" lvl="0" marL="285750" marR="0" rtl="0" algn="l">
              <a:lnSpc>
                <a:spcPct val="100000"/>
              </a:lnSpc>
              <a:spcBef>
                <a:spcPts val="0"/>
              </a:spcBef>
              <a:spcAft>
                <a:spcPts val="0"/>
              </a:spcAft>
              <a:buClr>
                <a:schemeClr val="lt1"/>
              </a:buClr>
              <a:buSzPts val="1600"/>
              <a:buFont typeface="Arial"/>
              <a:buChar char="•"/>
            </a:pPr>
            <a:r>
              <a:rPr b="0" i="0" lang="en-US" sz="1600" u="none" cap="none" strike="noStrike">
                <a:solidFill>
                  <a:schemeClr val="lt1"/>
                </a:solidFill>
                <a:latin typeface="Calibri"/>
                <a:ea typeface="Calibri"/>
                <a:cs typeface="Calibri"/>
                <a:sym typeface="Calibri"/>
              </a:rPr>
              <a:t>Monitor for lymphopenia (expected)</a:t>
            </a:r>
            <a:endParaRPr>
              <a:solidFill>
                <a:schemeClr val="lt1"/>
              </a:solidFill>
            </a:endParaRPr>
          </a:p>
          <a:p>
            <a:pPr indent="-285750" lvl="1" marL="742950" marR="0" rtl="0" algn="l">
              <a:lnSpc>
                <a:spcPct val="100000"/>
              </a:lnSpc>
              <a:spcBef>
                <a:spcPts val="0"/>
              </a:spcBef>
              <a:spcAft>
                <a:spcPts val="0"/>
              </a:spcAft>
              <a:buClr>
                <a:schemeClr val="lt1"/>
              </a:buClr>
              <a:buSzPts val="1400"/>
              <a:buFont typeface="Arial"/>
              <a:buChar char="•"/>
            </a:pPr>
            <a:r>
              <a:rPr b="0" i="0" lang="en-US" sz="1400" u="none" cap="none" strike="noStrike">
                <a:solidFill>
                  <a:schemeClr val="lt1"/>
                </a:solidFill>
                <a:latin typeface="Calibri"/>
                <a:ea typeface="Calibri"/>
                <a:cs typeface="Calibri"/>
                <a:sym typeface="Calibri"/>
              </a:rPr>
              <a:t>45% reduction</a:t>
            </a:r>
            <a:endParaRPr>
              <a:solidFill>
                <a:schemeClr val="lt1"/>
              </a:solidFill>
            </a:endParaRPr>
          </a:p>
          <a:p>
            <a:pPr indent="-285750" lvl="1" marL="742950" marR="0" rtl="0" algn="l">
              <a:lnSpc>
                <a:spcPct val="100000"/>
              </a:lnSpc>
              <a:spcBef>
                <a:spcPts val="0"/>
              </a:spcBef>
              <a:spcAft>
                <a:spcPts val="0"/>
              </a:spcAft>
              <a:buClr>
                <a:schemeClr val="lt1"/>
              </a:buClr>
              <a:buSzPts val="1400"/>
              <a:buFont typeface="Arial"/>
              <a:buChar char="•"/>
            </a:pPr>
            <a:r>
              <a:rPr b="0" i="0" lang="en-US" sz="1400" u="none" cap="none" strike="noStrike">
                <a:solidFill>
                  <a:schemeClr val="lt1"/>
                </a:solidFill>
                <a:latin typeface="Calibri"/>
                <a:ea typeface="Calibri"/>
                <a:cs typeface="Calibri"/>
                <a:sym typeface="Calibri"/>
              </a:rPr>
              <a:t>37% with &lt;0.5 x 10</a:t>
            </a:r>
            <a:r>
              <a:rPr b="0" baseline="30000" i="0" lang="en-US" sz="1400" u="none" cap="none" strike="noStrike">
                <a:solidFill>
                  <a:schemeClr val="lt1"/>
                </a:solidFill>
                <a:latin typeface="Calibri"/>
                <a:ea typeface="Calibri"/>
                <a:cs typeface="Calibri"/>
                <a:sym typeface="Calibri"/>
              </a:rPr>
              <a:t>9</a:t>
            </a:r>
            <a:r>
              <a:rPr b="0" i="0" lang="en-US" sz="1400" u="none" cap="none" strike="noStrike">
                <a:solidFill>
                  <a:schemeClr val="lt1"/>
                </a:solidFill>
                <a:latin typeface="Calibri"/>
                <a:ea typeface="Calibri"/>
                <a:cs typeface="Calibri"/>
                <a:sym typeface="Calibri"/>
              </a:rPr>
              <a:t>/L </a:t>
            </a:r>
            <a:endParaRPr>
              <a:solidFill>
                <a:schemeClr val="lt1"/>
              </a:solidFill>
            </a:endParaRPr>
          </a:p>
          <a:p>
            <a:pPr indent="-285750" lvl="1" marL="742950" marR="0" rtl="0" algn="l">
              <a:lnSpc>
                <a:spcPct val="100000"/>
              </a:lnSpc>
              <a:spcBef>
                <a:spcPts val="0"/>
              </a:spcBef>
              <a:spcAft>
                <a:spcPts val="0"/>
              </a:spcAft>
              <a:buClr>
                <a:schemeClr val="lt1"/>
              </a:buClr>
              <a:buSzPts val="1400"/>
              <a:buFont typeface="Arial"/>
              <a:buChar char="•"/>
            </a:pPr>
            <a:r>
              <a:rPr b="0" i="0" lang="en-US" sz="1400" u="none" cap="none" strike="noStrike">
                <a:solidFill>
                  <a:schemeClr val="lt1"/>
                </a:solidFill>
                <a:latin typeface="Calibri"/>
                <a:ea typeface="Calibri"/>
                <a:cs typeface="Calibri"/>
                <a:sym typeface="Calibri"/>
              </a:rPr>
              <a:t>~1% &lt;0.2 x 10</a:t>
            </a:r>
            <a:r>
              <a:rPr b="0" baseline="30000" i="0" lang="en-US" sz="1400" u="none" cap="none" strike="noStrike">
                <a:solidFill>
                  <a:schemeClr val="lt1"/>
                </a:solidFill>
                <a:latin typeface="Calibri"/>
                <a:ea typeface="Calibri"/>
                <a:cs typeface="Calibri"/>
                <a:sym typeface="Calibri"/>
              </a:rPr>
              <a:t>9</a:t>
            </a:r>
            <a:r>
              <a:rPr b="0" i="0" lang="en-US" sz="1400" u="none" cap="none" strike="noStrike">
                <a:solidFill>
                  <a:schemeClr val="lt1"/>
                </a:solidFill>
                <a:latin typeface="Calibri"/>
                <a:ea typeface="Calibri"/>
                <a:cs typeface="Calibri"/>
                <a:sym typeface="Calibri"/>
              </a:rPr>
              <a:t>/L </a:t>
            </a:r>
            <a:endParaRPr>
              <a:solidFill>
                <a:schemeClr val="lt1"/>
              </a:solidFill>
            </a:endParaRPr>
          </a:p>
          <a:p>
            <a:pPr indent="-285750" lvl="1" marL="742950" marR="0" rtl="0" algn="l">
              <a:lnSpc>
                <a:spcPct val="100000"/>
              </a:lnSpc>
              <a:spcBef>
                <a:spcPts val="0"/>
              </a:spcBef>
              <a:spcAft>
                <a:spcPts val="0"/>
              </a:spcAft>
              <a:buClr>
                <a:schemeClr val="lt1"/>
              </a:buClr>
              <a:buSzPts val="1400"/>
              <a:buFont typeface="Arial"/>
              <a:buChar char="•"/>
            </a:pPr>
            <a:r>
              <a:rPr b="0" i="0" lang="en-US" sz="1400" u="none" cap="none" strike="noStrike">
                <a:solidFill>
                  <a:schemeClr val="lt1"/>
                </a:solidFill>
                <a:latin typeface="Calibri"/>
                <a:ea typeface="Calibri"/>
                <a:cs typeface="Calibri"/>
                <a:sym typeface="Calibri"/>
              </a:rPr>
              <a:t>Typically recover after 8 wks </a:t>
            </a:r>
            <a:endParaRPr>
              <a:solidFill>
                <a:schemeClr val="lt1"/>
              </a:solidFill>
            </a:endParaRPr>
          </a:p>
          <a:p>
            <a:pPr indent="-285750" lvl="1" marL="742950" marR="0" rtl="0" algn="l">
              <a:lnSpc>
                <a:spcPct val="100000"/>
              </a:lnSpc>
              <a:spcBef>
                <a:spcPts val="0"/>
              </a:spcBef>
              <a:spcAft>
                <a:spcPts val="0"/>
              </a:spcAft>
              <a:buClr>
                <a:schemeClr val="lt1"/>
              </a:buClr>
              <a:buSzPts val="1400"/>
              <a:buFont typeface="Arial"/>
              <a:buChar char="•"/>
            </a:pPr>
            <a:r>
              <a:rPr b="0" i="0" lang="en-US" sz="1400" u="none" cap="none" strike="noStrike">
                <a:solidFill>
                  <a:schemeClr val="lt1"/>
                </a:solidFill>
                <a:latin typeface="Calibri"/>
                <a:ea typeface="Calibri"/>
                <a:cs typeface="Calibri"/>
                <a:sym typeface="Calibri"/>
              </a:rPr>
              <a:t>Absolute lymphopenia did not correlate with increased risk of serious infections</a:t>
            </a:r>
            <a:endParaRPr>
              <a:solidFill>
                <a:schemeClr val="lt1"/>
              </a:solidFill>
            </a:endParaRPr>
          </a:p>
          <a:p>
            <a:pPr indent="-285750" lvl="0" marL="285750" marR="0" rtl="0" algn="l">
              <a:lnSpc>
                <a:spcPct val="100000"/>
              </a:lnSpc>
              <a:spcBef>
                <a:spcPts val="0"/>
              </a:spcBef>
              <a:spcAft>
                <a:spcPts val="0"/>
              </a:spcAft>
              <a:buClr>
                <a:schemeClr val="lt1"/>
              </a:buClr>
              <a:buSzPts val="1600"/>
              <a:buFont typeface="Arial"/>
              <a:buChar char="•"/>
            </a:pPr>
            <a:r>
              <a:rPr b="0" i="0" lang="en-US" sz="1600" u="none" cap="none" strike="noStrike">
                <a:solidFill>
                  <a:schemeClr val="lt1"/>
                </a:solidFill>
                <a:latin typeface="Calibri"/>
                <a:ea typeface="Calibri"/>
                <a:cs typeface="Calibri"/>
                <a:sym typeface="Calibri"/>
              </a:rPr>
              <a:t>Infection</a:t>
            </a:r>
            <a:endParaRPr>
              <a:solidFill>
                <a:schemeClr val="lt1"/>
              </a:solidFill>
            </a:endParaRPr>
          </a:p>
          <a:p>
            <a:pPr indent="-285750" lvl="0" marL="285750" marR="0" rtl="0" algn="l">
              <a:lnSpc>
                <a:spcPct val="100000"/>
              </a:lnSpc>
              <a:spcBef>
                <a:spcPts val="0"/>
              </a:spcBef>
              <a:spcAft>
                <a:spcPts val="0"/>
              </a:spcAft>
              <a:buClr>
                <a:schemeClr val="lt1"/>
              </a:buClr>
              <a:buSzPts val="1600"/>
              <a:buFont typeface="Arial"/>
              <a:buChar char="•"/>
            </a:pPr>
            <a:r>
              <a:rPr b="0" i="0" lang="en-US" sz="1600" u="none" cap="none" strike="noStrike">
                <a:solidFill>
                  <a:schemeClr val="lt1"/>
                </a:solidFill>
                <a:latin typeface="Calibri"/>
                <a:ea typeface="Calibri"/>
                <a:cs typeface="Calibri"/>
                <a:sym typeface="Calibri"/>
              </a:rPr>
              <a:t>Headache</a:t>
            </a:r>
            <a:endParaRPr>
              <a:solidFill>
                <a:schemeClr val="lt1"/>
              </a:solidFill>
            </a:endParaRPr>
          </a:p>
          <a:p>
            <a:pPr indent="-285750" lvl="0" marL="285750" marR="0" rtl="0" algn="l">
              <a:lnSpc>
                <a:spcPct val="100000"/>
              </a:lnSpc>
              <a:spcBef>
                <a:spcPts val="0"/>
              </a:spcBef>
              <a:spcAft>
                <a:spcPts val="0"/>
              </a:spcAft>
              <a:buClr>
                <a:schemeClr val="lt1"/>
              </a:buClr>
              <a:buSzPts val="1600"/>
              <a:buFont typeface="Arial"/>
              <a:buChar char="•"/>
            </a:pPr>
            <a:r>
              <a:rPr b="0" i="0" lang="en-US" sz="1600" u="none" cap="none" strike="noStrike">
                <a:solidFill>
                  <a:schemeClr val="lt1"/>
                </a:solidFill>
                <a:latin typeface="Calibri"/>
                <a:ea typeface="Calibri"/>
                <a:cs typeface="Calibri"/>
                <a:sym typeface="Calibri"/>
              </a:rPr>
              <a:t>Liver test elevation</a:t>
            </a:r>
            <a:endParaRPr>
              <a:solidFill>
                <a:schemeClr val="lt1"/>
              </a:solidFill>
            </a:endParaRPr>
          </a:p>
          <a:p>
            <a:pPr indent="-285750" lvl="0" marL="285750" marR="0" rtl="0" algn="l">
              <a:lnSpc>
                <a:spcPct val="100000"/>
              </a:lnSpc>
              <a:spcBef>
                <a:spcPts val="0"/>
              </a:spcBef>
              <a:spcAft>
                <a:spcPts val="0"/>
              </a:spcAft>
              <a:buClr>
                <a:schemeClr val="lt1"/>
              </a:buClr>
              <a:buSzPts val="1600"/>
              <a:buFont typeface="Arial"/>
              <a:buChar char="•"/>
            </a:pPr>
            <a:r>
              <a:rPr b="0" i="0" lang="en-US" sz="1600" u="none" cap="none" strike="noStrike">
                <a:solidFill>
                  <a:schemeClr val="lt1"/>
                </a:solidFill>
                <a:latin typeface="Calibri"/>
                <a:ea typeface="Calibri"/>
                <a:cs typeface="Calibri"/>
                <a:sym typeface="Calibri"/>
              </a:rPr>
              <a:t>Bradycardia</a:t>
            </a:r>
            <a:endParaRPr>
              <a:solidFill>
                <a:schemeClr val="lt1"/>
              </a:solidFill>
            </a:endParaRPr>
          </a:p>
          <a:p>
            <a:pPr indent="-285750" lvl="0" marL="285750" marR="0" rtl="0" algn="l">
              <a:lnSpc>
                <a:spcPct val="100000"/>
              </a:lnSpc>
              <a:spcBef>
                <a:spcPts val="0"/>
              </a:spcBef>
              <a:spcAft>
                <a:spcPts val="0"/>
              </a:spcAft>
              <a:buClr>
                <a:schemeClr val="lt1"/>
              </a:buClr>
              <a:buSzPts val="1600"/>
              <a:buFont typeface="Arial"/>
              <a:buChar char="•"/>
            </a:pPr>
            <a:r>
              <a:rPr b="0" i="0" lang="en-US" sz="1600" u="none" cap="none" strike="noStrike">
                <a:solidFill>
                  <a:schemeClr val="lt1"/>
                </a:solidFill>
                <a:latin typeface="Calibri"/>
                <a:ea typeface="Calibri"/>
                <a:cs typeface="Calibri"/>
                <a:sym typeface="Calibri"/>
              </a:rPr>
              <a:t>Macular edema - rare</a:t>
            </a:r>
            <a:endParaRPr>
              <a:solidFill>
                <a:schemeClr val="lt1"/>
              </a:solidFill>
            </a:endParaRPr>
          </a:p>
          <a:p>
            <a:pPr indent="-285750" lvl="0" marL="285750" marR="0" rtl="0" algn="l">
              <a:lnSpc>
                <a:spcPct val="100000"/>
              </a:lnSpc>
              <a:spcBef>
                <a:spcPts val="0"/>
              </a:spcBef>
              <a:spcAft>
                <a:spcPts val="0"/>
              </a:spcAft>
              <a:buClr>
                <a:schemeClr val="lt1"/>
              </a:buClr>
              <a:buSzPts val="1600"/>
              <a:buFont typeface="Arial"/>
              <a:buChar char="•"/>
            </a:pPr>
            <a:r>
              <a:rPr b="0" i="0" lang="en-US" sz="1600" u="none" cap="none" strike="noStrike">
                <a:solidFill>
                  <a:schemeClr val="lt1"/>
                </a:solidFill>
                <a:latin typeface="Calibri"/>
                <a:ea typeface="Calibri"/>
                <a:cs typeface="Calibri"/>
                <a:sym typeface="Calibri"/>
              </a:rPr>
              <a:t>Hypertensive crisis - rare</a:t>
            </a:r>
            <a:endParaRPr>
              <a:solidFill>
                <a:schemeClr val="lt1"/>
              </a:solidFill>
            </a:endParaRPr>
          </a:p>
          <a:p>
            <a:pPr indent="-285750" lvl="0" marL="285750" marR="0" rtl="0" algn="l">
              <a:lnSpc>
                <a:spcPct val="100000"/>
              </a:lnSpc>
              <a:spcBef>
                <a:spcPts val="0"/>
              </a:spcBef>
              <a:spcAft>
                <a:spcPts val="0"/>
              </a:spcAft>
              <a:buClr>
                <a:schemeClr val="lt1"/>
              </a:buClr>
              <a:buSzPts val="1600"/>
              <a:buFont typeface="Arial"/>
              <a:buChar char="•"/>
            </a:pPr>
            <a:r>
              <a:rPr b="0" i="0" lang="en-US" sz="1600" u="none" cap="none" strike="noStrike">
                <a:solidFill>
                  <a:schemeClr val="lt1"/>
                </a:solidFill>
                <a:latin typeface="Calibri"/>
                <a:ea typeface="Calibri"/>
                <a:cs typeface="Calibri"/>
                <a:sym typeface="Calibri"/>
              </a:rPr>
              <a:t>Unknown risks in pregnancy </a:t>
            </a:r>
            <a:endParaRPr>
              <a:solidFill>
                <a:schemeClr val="lt1"/>
              </a:solidFill>
            </a:endParaRPr>
          </a:p>
          <a:p>
            <a:pPr indent="-285750" lvl="1" marL="742950" marR="0" rtl="0" algn="l">
              <a:lnSpc>
                <a:spcPct val="100000"/>
              </a:lnSpc>
              <a:spcBef>
                <a:spcPts val="0"/>
              </a:spcBef>
              <a:spcAft>
                <a:spcPts val="0"/>
              </a:spcAft>
              <a:buClr>
                <a:schemeClr val="lt1"/>
              </a:buClr>
              <a:buSzPts val="1600"/>
              <a:buFont typeface="Noto Sans Symbols"/>
              <a:buChar char="⮚"/>
            </a:pPr>
            <a:r>
              <a:rPr b="0" i="0" lang="en-US" sz="1600" u="none" cap="none" strike="noStrike">
                <a:solidFill>
                  <a:schemeClr val="lt1"/>
                </a:solidFill>
                <a:latin typeface="Calibri"/>
                <a:ea typeface="Calibri"/>
                <a:cs typeface="Calibri"/>
                <a:sym typeface="Calibri"/>
              </a:rPr>
              <a:t>Avoid</a:t>
            </a:r>
            <a:endParaRPr>
              <a:solidFill>
                <a:schemeClr val="l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340d8df6578_0_28"/>
          <p:cNvSpPr txBox="1"/>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US" sz="4400">
                <a:solidFill>
                  <a:srgbClr val="FFFF00"/>
                </a:solidFill>
                <a:latin typeface="Play"/>
                <a:ea typeface="Play"/>
                <a:cs typeface="Play"/>
                <a:sym typeface="Play"/>
              </a:rPr>
              <a:t>TNF-α antagonist</a:t>
            </a:r>
            <a:endParaRPr sz="4400">
              <a:solidFill>
                <a:srgbClr val="FFFF00"/>
              </a:solidFill>
              <a:latin typeface="Play"/>
              <a:ea typeface="Play"/>
              <a:cs typeface="Play"/>
              <a:sym typeface="Play"/>
            </a:endParaRPr>
          </a:p>
        </p:txBody>
      </p:sp>
      <p:sp>
        <p:nvSpPr>
          <p:cNvPr id="279" name="Google Shape;279;g340d8df6578_0_28"/>
          <p:cNvSpPr txBox="1"/>
          <p:nvPr/>
        </p:nvSpPr>
        <p:spPr>
          <a:xfrm>
            <a:off x="672354" y="1550895"/>
            <a:ext cx="7529100" cy="44733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lt1"/>
              </a:buClr>
              <a:buSzPts val="2000"/>
              <a:buChar char="•"/>
            </a:pPr>
            <a:r>
              <a:rPr b="1" lang="en-US" sz="2000">
                <a:solidFill>
                  <a:schemeClr val="lt1"/>
                </a:solidFill>
              </a:rPr>
              <a:t>Medications</a:t>
            </a:r>
            <a:r>
              <a:rPr lang="en-US" sz="2000">
                <a:solidFill>
                  <a:schemeClr val="lt1"/>
                </a:solidFill>
              </a:rPr>
              <a:t>:</a:t>
            </a:r>
            <a:endParaRPr sz="2800">
              <a:solidFill>
                <a:schemeClr val="lt1"/>
              </a:solidFill>
            </a:endParaRPr>
          </a:p>
          <a:p>
            <a:pPr indent="-228600" lvl="1" marL="685800" rtl="0" algn="l">
              <a:lnSpc>
                <a:spcPct val="90000"/>
              </a:lnSpc>
              <a:spcBef>
                <a:spcPts val="500"/>
              </a:spcBef>
              <a:spcAft>
                <a:spcPts val="0"/>
              </a:spcAft>
              <a:buClr>
                <a:schemeClr val="lt1"/>
              </a:buClr>
              <a:buSzPts val="1500"/>
              <a:buChar char="•"/>
            </a:pPr>
            <a:r>
              <a:rPr lang="en-US" sz="1500">
                <a:solidFill>
                  <a:schemeClr val="lt1"/>
                </a:solidFill>
              </a:rPr>
              <a:t>CD: </a:t>
            </a:r>
            <a:r>
              <a:rPr b="1" lang="en-US" sz="1500">
                <a:solidFill>
                  <a:schemeClr val="lt1"/>
                </a:solidFill>
              </a:rPr>
              <a:t>infliximab, adalimumab, certolizumab pegol</a:t>
            </a:r>
            <a:endParaRPr sz="2400">
              <a:solidFill>
                <a:schemeClr val="lt1"/>
              </a:solidFill>
            </a:endParaRPr>
          </a:p>
          <a:p>
            <a:pPr indent="-228600" lvl="1" marL="685800" rtl="0" algn="l">
              <a:lnSpc>
                <a:spcPct val="90000"/>
              </a:lnSpc>
              <a:spcBef>
                <a:spcPts val="500"/>
              </a:spcBef>
              <a:spcAft>
                <a:spcPts val="0"/>
              </a:spcAft>
              <a:buClr>
                <a:schemeClr val="lt1"/>
              </a:buClr>
              <a:buSzPts val="1500"/>
              <a:buChar char="•"/>
            </a:pPr>
            <a:r>
              <a:rPr lang="en-US" sz="1500">
                <a:solidFill>
                  <a:schemeClr val="lt1"/>
                </a:solidFill>
              </a:rPr>
              <a:t>UC: </a:t>
            </a:r>
            <a:r>
              <a:rPr b="1" lang="en-US" sz="1500">
                <a:solidFill>
                  <a:schemeClr val="lt1"/>
                </a:solidFill>
              </a:rPr>
              <a:t>infliximab, adalimumab, golimumab</a:t>
            </a:r>
            <a:endParaRPr sz="2400">
              <a:solidFill>
                <a:schemeClr val="lt1"/>
              </a:solidFill>
            </a:endParaRPr>
          </a:p>
          <a:p>
            <a:pPr indent="-228600" lvl="0" marL="228600" rtl="0" algn="l">
              <a:lnSpc>
                <a:spcPct val="90000"/>
              </a:lnSpc>
              <a:spcBef>
                <a:spcPts val="1000"/>
              </a:spcBef>
              <a:spcAft>
                <a:spcPts val="0"/>
              </a:spcAft>
              <a:buClr>
                <a:schemeClr val="lt1"/>
              </a:buClr>
              <a:buSzPts val="2000"/>
              <a:buChar char="•"/>
            </a:pPr>
            <a:r>
              <a:rPr b="1" lang="en-US" sz="2000">
                <a:solidFill>
                  <a:schemeClr val="lt1"/>
                </a:solidFill>
              </a:rPr>
              <a:t>MOA</a:t>
            </a:r>
            <a:r>
              <a:rPr lang="en-US" sz="2000">
                <a:solidFill>
                  <a:schemeClr val="lt1"/>
                </a:solidFill>
              </a:rPr>
              <a:t>: </a:t>
            </a:r>
            <a:endParaRPr sz="2800">
              <a:solidFill>
                <a:schemeClr val="lt1"/>
              </a:solidFill>
            </a:endParaRPr>
          </a:p>
          <a:p>
            <a:pPr indent="-228600" lvl="1" marL="685800" rtl="0" algn="l">
              <a:lnSpc>
                <a:spcPct val="90000"/>
              </a:lnSpc>
              <a:spcBef>
                <a:spcPts val="500"/>
              </a:spcBef>
              <a:spcAft>
                <a:spcPts val="0"/>
              </a:spcAft>
              <a:buClr>
                <a:schemeClr val="lt1"/>
              </a:buClr>
              <a:buSzPts val="1500"/>
              <a:buChar char="•"/>
            </a:pPr>
            <a:r>
              <a:rPr lang="en-US" sz="1500">
                <a:solidFill>
                  <a:schemeClr val="lt1"/>
                </a:solidFill>
              </a:rPr>
              <a:t>Binds TNF-α, blocks interaction with the p55 and p75 cell surface TNF receptors</a:t>
            </a:r>
            <a:endParaRPr sz="2400">
              <a:solidFill>
                <a:schemeClr val="lt1"/>
              </a:solidFill>
            </a:endParaRPr>
          </a:p>
          <a:p>
            <a:pPr indent="-228600" lvl="0" marL="228600" rtl="0" algn="l">
              <a:lnSpc>
                <a:spcPct val="90000"/>
              </a:lnSpc>
              <a:spcBef>
                <a:spcPts val="1000"/>
              </a:spcBef>
              <a:spcAft>
                <a:spcPts val="0"/>
              </a:spcAft>
              <a:buClr>
                <a:schemeClr val="lt1"/>
              </a:buClr>
              <a:buSzPts val="2000"/>
              <a:buChar char="•"/>
            </a:pPr>
            <a:r>
              <a:rPr b="1" lang="en-US" sz="2000">
                <a:solidFill>
                  <a:schemeClr val="lt1"/>
                </a:solidFill>
              </a:rPr>
              <a:t>Immunogenicity</a:t>
            </a:r>
            <a:endParaRPr sz="2800">
              <a:solidFill>
                <a:schemeClr val="lt1"/>
              </a:solidFill>
            </a:endParaRPr>
          </a:p>
          <a:p>
            <a:pPr indent="-228600" lvl="1" marL="685800" rtl="0" algn="l">
              <a:lnSpc>
                <a:spcPct val="90000"/>
              </a:lnSpc>
              <a:spcBef>
                <a:spcPts val="500"/>
              </a:spcBef>
              <a:spcAft>
                <a:spcPts val="0"/>
              </a:spcAft>
              <a:buClr>
                <a:schemeClr val="lt1"/>
              </a:buClr>
              <a:buSzPts val="1500"/>
              <a:buChar char="•"/>
            </a:pPr>
            <a:r>
              <a:rPr lang="en-US" sz="1500">
                <a:solidFill>
                  <a:schemeClr val="lt1"/>
                </a:solidFill>
              </a:rPr>
              <a:t>10%-20% risk, contributes to loss of response or intolerance</a:t>
            </a:r>
            <a:endParaRPr sz="2400">
              <a:solidFill>
                <a:schemeClr val="lt1"/>
              </a:solidFill>
            </a:endParaRPr>
          </a:p>
          <a:p>
            <a:pPr indent="-228600" lvl="1" marL="685800" rtl="0" algn="l">
              <a:lnSpc>
                <a:spcPct val="90000"/>
              </a:lnSpc>
              <a:spcBef>
                <a:spcPts val="500"/>
              </a:spcBef>
              <a:spcAft>
                <a:spcPts val="0"/>
              </a:spcAft>
              <a:buClr>
                <a:schemeClr val="lt1"/>
              </a:buClr>
              <a:buSzPts val="1500"/>
              <a:buChar char="•"/>
            </a:pPr>
            <a:r>
              <a:rPr lang="en-US" sz="1500">
                <a:solidFill>
                  <a:schemeClr val="lt1"/>
                </a:solidFill>
              </a:rPr>
              <a:t>Can minimize with concomitant </a:t>
            </a:r>
            <a:r>
              <a:rPr lang="en-US" sz="1500">
                <a:solidFill>
                  <a:schemeClr val="lt1"/>
                </a:solidFill>
              </a:rPr>
              <a:t>immunomodulator</a:t>
            </a:r>
            <a:r>
              <a:rPr lang="en-US" sz="1500">
                <a:solidFill>
                  <a:schemeClr val="lt1"/>
                </a:solidFill>
              </a:rPr>
              <a:t>, induction dosing, avoiding breaks in therapy</a:t>
            </a:r>
            <a:endParaRPr sz="2400">
              <a:solidFill>
                <a:schemeClr val="lt1"/>
              </a:solidFill>
            </a:endParaRPr>
          </a:p>
          <a:p>
            <a:pPr indent="-228600" lvl="0" marL="228600" rtl="0" algn="l">
              <a:lnSpc>
                <a:spcPct val="90000"/>
              </a:lnSpc>
              <a:spcBef>
                <a:spcPts val="1000"/>
              </a:spcBef>
              <a:spcAft>
                <a:spcPts val="0"/>
              </a:spcAft>
              <a:buClr>
                <a:schemeClr val="lt1"/>
              </a:buClr>
              <a:buSzPts val="2000"/>
              <a:buChar char="•"/>
            </a:pPr>
            <a:r>
              <a:rPr b="1" lang="en-US" sz="2000">
                <a:solidFill>
                  <a:schemeClr val="lt1"/>
                </a:solidFill>
                <a:latin typeface="Calibri"/>
                <a:ea typeface="Calibri"/>
                <a:cs typeface="Calibri"/>
                <a:sym typeface="Calibri"/>
              </a:rPr>
              <a:t>IV vs SC</a:t>
            </a:r>
            <a:endParaRPr sz="2800">
              <a:solidFill>
                <a:schemeClr val="lt1"/>
              </a:solidFill>
            </a:endParaRPr>
          </a:p>
          <a:p>
            <a:pPr indent="-228600" lvl="1" marL="685800" rtl="0" algn="l">
              <a:lnSpc>
                <a:spcPct val="90000"/>
              </a:lnSpc>
              <a:spcBef>
                <a:spcPts val="500"/>
              </a:spcBef>
              <a:spcAft>
                <a:spcPts val="0"/>
              </a:spcAft>
              <a:buClr>
                <a:schemeClr val="lt1"/>
              </a:buClr>
              <a:buSzPts val="1500"/>
              <a:buChar char="•"/>
            </a:pPr>
            <a:r>
              <a:rPr lang="en-US" sz="1500">
                <a:solidFill>
                  <a:schemeClr val="lt1"/>
                </a:solidFill>
                <a:latin typeface="Calibri"/>
                <a:ea typeface="Calibri"/>
                <a:cs typeface="Calibri"/>
                <a:sym typeface="Calibri"/>
              </a:rPr>
              <a:t>IV: infliximab:  Infrequent dosing, FDA approved dose optimization, Requires infusion at facility or home infusion, Risk of infusion reaction</a:t>
            </a:r>
            <a:endParaRPr sz="2400">
              <a:solidFill>
                <a:schemeClr val="lt1"/>
              </a:solidFill>
            </a:endParaRPr>
          </a:p>
          <a:p>
            <a:pPr indent="-228600" lvl="1" marL="685800" rtl="0" algn="l">
              <a:lnSpc>
                <a:spcPct val="90000"/>
              </a:lnSpc>
              <a:spcBef>
                <a:spcPts val="500"/>
              </a:spcBef>
              <a:spcAft>
                <a:spcPts val="0"/>
              </a:spcAft>
              <a:buClr>
                <a:schemeClr val="lt1"/>
              </a:buClr>
              <a:buSzPts val="1500"/>
              <a:buChar char="•"/>
            </a:pPr>
            <a:r>
              <a:rPr lang="en-US" sz="1500">
                <a:solidFill>
                  <a:schemeClr val="lt1"/>
                </a:solidFill>
                <a:latin typeface="Calibri"/>
                <a:ea typeface="Calibri"/>
                <a:cs typeface="Calibri"/>
                <a:sym typeface="Calibri"/>
              </a:rPr>
              <a:t>SC Inflix: lower antibody rates, more stable drug levels</a:t>
            </a:r>
            <a:endParaRPr sz="1500">
              <a:solidFill>
                <a:schemeClr val="lt1"/>
              </a:solidFill>
              <a:latin typeface="Calibri"/>
              <a:ea typeface="Calibri"/>
              <a:cs typeface="Calibri"/>
              <a:sym typeface="Calibri"/>
            </a:endParaRPr>
          </a:p>
          <a:p>
            <a:pPr indent="-228600" lvl="1" marL="685800" rtl="0" algn="l">
              <a:lnSpc>
                <a:spcPct val="90000"/>
              </a:lnSpc>
              <a:spcBef>
                <a:spcPts val="500"/>
              </a:spcBef>
              <a:spcAft>
                <a:spcPts val="0"/>
              </a:spcAft>
              <a:buClr>
                <a:schemeClr val="lt1"/>
              </a:buClr>
              <a:buSzPts val="1500"/>
              <a:buChar char="•"/>
            </a:pPr>
            <a:r>
              <a:rPr lang="en-US" sz="1500">
                <a:solidFill>
                  <a:schemeClr val="lt1"/>
                </a:solidFill>
                <a:latin typeface="Calibri"/>
                <a:ea typeface="Calibri"/>
                <a:cs typeface="Calibri"/>
                <a:sym typeface="Calibri"/>
              </a:rPr>
              <a:t>SC: certolizumab, adalimumab, golimumab</a:t>
            </a:r>
            <a:endParaRPr sz="2400">
              <a:solidFill>
                <a:schemeClr val="lt1"/>
              </a:solidFill>
            </a:endParaRPr>
          </a:p>
          <a:p>
            <a:pPr indent="-101600" lvl="0" marL="228600" rtl="0" algn="l">
              <a:lnSpc>
                <a:spcPct val="90000"/>
              </a:lnSpc>
              <a:spcBef>
                <a:spcPts val="1000"/>
              </a:spcBef>
              <a:spcAft>
                <a:spcPts val="0"/>
              </a:spcAft>
              <a:buNone/>
            </a:pPr>
            <a:r>
              <a:t/>
            </a:r>
            <a:endParaRPr sz="2000">
              <a:solidFill>
                <a:srgbClr val="000000"/>
              </a:solidFill>
            </a:endParaRPr>
          </a:p>
        </p:txBody>
      </p:sp>
      <p:sp>
        <p:nvSpPr>
          <p:cNvPr id="280" name="Google Shape;280;g340d8df6578_0_28"/>
          <p:cNvSpPr txBox="1"/>
          <p:nvPr/>
        </p:nvSpPr>
        <p:spPr>
          <a:xfrm>
            <a:off x="8584964" y="1550910"/>
            <a:ext cx="2705100" cy="21240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Calibri"/>
              <a:buNone/>
            </a:pPr>
            <a:r>
              <a:rPr b="1" i="0" lang="en-US" sz="2000" u="none" cap="none" strike="noStrike">
                <a:solidFill>
                  <a:schemeClr val="lt1"/>
                </a:solidFill>
                <a:latin typeface="Calibri"/>
                <a:ea typeface="Calibri"/>
                <a:cs typeface="Calibri"/>
                <a:sym typeface="Calibri"/>
              </a:rPr>
              <a:t>Safety</a:t>
            </a:r>
            <a:endParaRPr>
              <a:solidFill>
                <a:schemeClr val="lt1"/>
              </a:solidFill>
            </a:endParaRPr>
          </a:p>
          <a:p>
            <a:pPr indent="-285750" lvl="0" marL="285750" marR="0" rtl="0" algn="l">
              <a:lnSpc>
                <a:spcPct val="100000"/>
              </a:lnSpc>
              <a:spcBef>
                <a:spcPts val="0"/>
              </a:spcBef>
              <a:spcAft>
                <a:spcPts val="0"/>
              </a:spcAft>
              <a:buClr>
                <a:schemeClr val="lt1"/>
              </a:buClr>
              <a:buSzPts val="1600"/>
              <a:buFont typeface="Arial"/>
              <a:buChar char="•"/>
            </a:pPr>
            <a:r>
              <a:rPr b="0" i="0" lang="en-US" sz="1600" u="none" cap="none" strike="noStrike">
                <a:solidFill>
                  <a:schemeClr val="lt1"/>
                </a:solidFill>
                <a:latin typeface="Calibri"/>
                <a:ea typeface="Calibri"/>
                <a:cs typeface="Calibri"/>
                <a:sym typeface="Calibri"/>
              </a:rPr>
              <a:t>Increased risk of infection </a:t>
            </a:r>
            <a:endParaRPr>
              <a:solidFill>
                <a:schemeClr val="lt1"/>
              </a:solidFill>
            </a:endParaRPr>
          </a:p>
          <a:p>
            <a:pPr indent="-285750" lvl="1" marL="742950" marR="0" rtl="0" algn="l">
              <a:lnSpc>
                <a:spcPct val="100000"/>
              </a:lnSpc>
              <a:spcBef>
                <a:spcPts val="0"/>
              </a:spcBef>
              <a:spcAft>
                <a:spcPts val="0"/>
              </a:spcAft>
              <a:buClr>
                <a:schemeClr val="lt1"/>
              </a:buClr>
              <a:buSzPts val="1600"/>
              <a:buFont typeface="Noto Sans Symbols"/>
              <a:buChar char="⮚"/>
            </a:pPr>
            <a:r>
              <a:rPr b="0" i="0" lang="en-US" sz="1600" u="none" cap="none" strike="noStrike">
                <a:solidFill>
                  <a:schemeClr val="lt1"/>
                </a:solidFill>
                <a:latin typeface="Calibri"/>
                <a:ea typeface="Calibri"/>
                <a:cs typeface="Calibri"/>
                <a:sym typeface="Calibri"/>
              </a:rPr>
              <a:t>Boxed warning </a:t>
            </a:r>
            <a:endParaRPr>
              <a:solidFill>
                <a:schemeClr val="lt1"/>
              </a:solidFill>
            </a:endParaRPr>
          </a:p>
          <a:p>
            <a:pPr indent="-285750" lvl="0" marL="285750" marR="0" rtl="0" algn="l">
              <a:lnSpc>
                <a:spcPct val="100000"/>
              </a:lnSpc>
              <a:spcBef>
                <a:spcPts val="0"/>
              </a:spcBef>
              <a:spcAft>
                <a:spcPts val="0"/>
              </a:spcAft>
              <a:buClr>
                <a:schemeClr val="lt1"/>
              </a:buClr>
              <a:buSzPts val="1600"/>
              <a:buFont typeface="Arial"/>
              <a:buChar char="•"/>
            </a:pPr>
            <a:r>
              <a:rPr b="0" i="0" lang="en-US" sz="1600" u="none" cap="none" strike="noStrike">
                <a:solidFill>
                  <a:schemeClr val="lt1"/>
                </a:solidFill>
                <a:latin typeface="Calibri"/>
                <a:ea typeface="Calibri"/>
                <a:cs typeface="Calibri"/>
                <a:sym typeface="Calibri"/>
              </a:rPr>
              <a:t>Reactivation of latent TB</a:t>
            </a:r>
            <a:endParaRPr>
              <a:solidFill>
                <a:schemeClr val="lt1"/>
              </a:solidFill>
            </a:endParaRPr>
          </a:p>
          <a:p>
            <a:pPr indent="-285750" lvl="0" marL="285750" marR="0" rtl="0" algn="l">
              <a:lnSpc>
                <a:spcPct val="100000"/>
              </a:lnSpc>
              <a:spcBef>
                <a:spcPts val="0"/>
              </a:spcBef>
              <a:spcAft>
                <a:spcPts val="0"/>
              </a:spcAft>
              <a:buClr>
                <a:schemeClr val="lt1"/>
              </a:buClr>
              <a:buSzPts val="1600"/>
              <a:buFont typeface="Arial"/>
              <a:buChar char="•"/>
            </a:pPr>
            <a:r>
              <a:rPr b="0" i="0" lang="en-US" sz="1600" u="none" cap="none" strike="noStrike">
                <a:solidFill>
                  <a:schemeClr val="lt1"/>
                </a:solidFill>
                <a:latin typeface="Calibri"/>
                <a:ea typeface="Calibri"/>
                <a:cs typeface="Calibri"/>
                <a:sym typeface="Calibri"/>
              </a:rPr>
              <a:t>Worsening of existing heart failure or demyelinating disease</a:t>
            </a:r>
            <a:endParaRPr>
              <a:solidFill>
                <a:schemeClr val="lt1"/>
              </a:solidFill>
            </a:endParaRPr>
          </a:p>
          <a:p>
            <a:pPr indent="-285750" lvl="0" marL="285750" marR="0" rtl="0" algn="l">
              <a:lnSpc>
                <a:spcPct val="100000"/>
              </a:lnSpc>
              <a:spcBef>
                <a:spcPts val="0"/>
              </a:spcBef>
              <a:spcAft>
                <a:spcPts val="0"/>
              </a:spcAft>
              <a:buClr>
                <a:schemeClr val="lt1"/>
              </a:buClr>
              <a:buSzPts val="1600"/>
              <a:buFont typeface="Arial"/>
              <a:buChar char="•"/>
            </a:pPr>
            <a:r>
              <a:rPr b="0" i="0" lang="en-US" sz="1600" u="none" cap="none" strike="noStrike">
                <a:solidFill>
                  <a:schemeClr val="lt1"/>
                </a:solidFill>
                <a:latin typeface="Calibri"/>
                <a:ea typeface="Calibri"/>
                <a:cs typeface="Calibri"/>
                <a:sym typeface="Calibri"/>
              </a:rPr>
              <a:t>Psoriasis-like rash</a:t>
            </a:r>
            <a:endParaRPr>
              <a:solidFill>
                <a:schemeClr val="lt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g340d8df6578_0_35"/>
          <p:cNvSpPr txBox="1"/>
          <p:nvPr/>
        </p:nvSpPr>
        <p:spPr>
          <a:xfrm>
            <a:off x="520811" y="-75506"/>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None/>
            </a:pPr>
            <a:r>
              <a:rPr lang="en-US" sz="4400">
                <a:solidFill>
                  <a:srgbClr val="FFFF00"/>
                </a:solidFill>
                <a:latin typeface="Play"/>
                <a:ea typeface="Play"/>
                <a:cs typeface="Play"/>
                <a:sym typeface="Play"/>
              </a:rPr>
              <a:t>JAK</a:t>
            </a:r>
            <a:endParaRPr sz="4400">
              <a:solidFill>
                <a:srgbClr val="FFFF00"/>
              </a:solidFill>
              <a:latin typeface="Play"/>
              <a:ea typeface="Play"/>
              <a:cs typeface="Play"/>
              <a:sym typeface="Play"/>
            </a:endParaRPr>
          </a:p>
        </p:txBody>
      </p:sp>
      <p:sp>
        <p:nvSpPr>
          <p:cNvPr id="287" name="Google Shape;287;g340d8df6578_0_35"/>
          <p:cNvSpPr txBox="1"/>
          <p:nvPr/>
        </p:nvSpPr>
        <p:spPr>
          <a:xfrm>
            <a:off x="402803" y="888598"/>
            <a:ext cx="8331000" cy="56856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rmAutofit fontScale="92500" lnSpcReduction="20000"/>
          </a:bodyPr>
          <a:lstStyle/>
          <a:p>
            <a:pPr indent="-253365" lvl="0" marL="228600" rtl="0" algn="l">
              <a:lnSpc>
                <a:spcPct val="90000"/>
              </a:lnSpc>
              <a:spcBef>
                <a:spcPts val="0"/>
              </a:spcBef>
              <a:spcAft>
                <a:spcPts val="0"/>
              </a:spcAft>
              <a:buClr>
                <a:schemeClr val="lt1"/>
              </a:buClr>
              <a:buSzPct val="100000"/>
              <a:buChar char="•"/>
            </a:pPr>
            <a:r>
              <a:rPr b="1" lang="en-US" sz="2600">
                <a:solidFill>
                  <a:schemeClr val="lt1"/>
                </a:solidFill>
              </a:rPr>
              <a:t>Medications: </a:t>
            </a:r>
            <a:endParaRPr sz="2800">
              <a:solidFill>
                <a:schemeClr val="lt1"/>
              </a:solidFill>
            </a:endParaRPr>
          </a:p>
          <a:p>
            <a:pPr indent="-249554" lvl="1" marL="685800" rtl="0" algn="l">
              <a:lnSpc>
                <a:spcPct val="90000"/>
              </a:lnSpc>
              <a:spcBef>
                <a:spcPts val="500"/>
              </a:spcBef>
              <a:spcAft>
                <a:spcPts val="0"/>
              </a:spcAft>
              <a:buClr>
                <a:schemeClr val="lt1"/>
              </a:buClr>
              <a:buSzPct val="100000"/>
              <a:buChar char="•"/>
            </a:pPr>
            <a:r>
              <a:rPr b="1" lang="en-US" sz="2200">
                <a:solidFill>
                  <a:schemeClr val="lt1"/>
                </a:solidFill>
              </a:rPr>
              <a:t>Tofacitinib</a:t>
            </a:r>
            <a:r>
              <a:rPr lang="en-US" sz="2200">
                <a:solidFill>
                  <a:schemeClr val="lt1"/>
                </a:solidFill>
              </a:rPr>
              <a:t> (UC)</a:t>
            </a:r>
            <a:endParaRPr sz="2400">
              <a:solidFill>
                <a:schemeClr val="lt1"/>
              </a:solidFill>
            </a:endParaRPr>
          </a:p>
          <a:p>
            <a:pPr indent="-248634" lvl="2" marL="1143000" rtl="0" algn="l">
              <a:lnSpc>
                <a:spcPct val="90000"/>
              </a:lnSpc>
              <a:spcBef>
                <a:spcPts val="500"/>
              </a:spcBef>
              <a:spcAft>
                <a:spcPts val="0"/>
              </a:spcAft>
              <a:buClr>
                <a:schemeClr val="lt1"/>
              </a:buClr>
              <a:buSzPct val="100000"/>
              <a:buChar char="•"/>
            </a:pPr>
            <a:r>
              <a:rPr lang="en-US" sz="2100">
                <a:solidFill>
                  <a:schemeClr val="lt1"/>
                </a:solidFill>
              </a:rPr>
              <a:t>10 mg twice daily for at least 8 weeks, then can decrease to 5 mg BID (but few patients do well on 5 mg)</a:t>
            </a:r>
            <a:endParaRPr sz="2100">
              <a:solidFill>
                <a:schemeClr val="lt1"/>
              </a:solidFill>
            </a:endParaRPr>
          </a:p>
          <a:p>
            <a:pPr indent="-249554" lvl="1" marL="685800" rtl="0" algn="l">
              <a:lnSpc>
                <a:spcPct val="90000"/>
              </a:lnSpc>
              <a:spcBef>
                <a:spcPts val="500"/>
              </a:spcBef>
              <a:spcAft>
                <a:spcPts val="0"/>
              </a:spcAft>
              <a:buClr>
                <a:schemeClr val="lt1"/>
              </a:buClr>
              <a:buSzPct val="100000"/>
              <a:buChar char="•"/>
            </a:pPr>
            <a:r>
              <a:rPr b="1" lang="en-US" sz="2200">
                <a:solidFill>
                  <a:schemeClr val="lt1"/>
                </a:solidFill>
              </a:rPr>
              <a:t>Upadacitinib</a:t>
            </a:r>
            <a:r>
              <a:rPr lang="en-US" sz="2200">
                <a:solidFill>
                  <a:schemeClr val="lt1"/>
                </a:solidFill>
              </a:rPr>
              <a:t> (UC and CD)</a:t>
            </a:r>
            <a:endParaRPr sz="2400">
              <a:solidFill>
                <a:schemeClr val="lt1"/>
              </a:solidFill>
            </a:endParaRPr>
          </a:p>
          <a:p>
            <a:pPr indent="-248634" lvl="2" marL="1143000" rtl="0" algn="l">
              <a:lnSpc>
                <a:spcPct val="90000"/>
              </a:lnSpc>
              <a:spcBef>
                <a:spcPts val="500"/>
              </a:spcBef>
              <a:spcAft>
                <a:spcPts val="0"/>
              </a:spcAft>
              <a:buClr>
                <a:schemeClr val="lt1"/>
              </a:buClr>
              <a:buSzPct val="100000"/>
              <a:buChar char="•"/>
            </a:pPr>
            <a:r>
              <a:rPr lang="en-US" sz="2100">
                <a:solidFill>
                  <a:schemeClr val="lt1"/>
                </a:solidFill>
              </a:rPr>
              <a:t>45 mg once daily for 8 weeks (UC) or 12 weeks (CD); maintenance: 30 mg once daily (15 mg maintenance available, but few patients do well on this dose)</a:t>
            </a:r>
            <a:endParaRPr sz="2000">
              <a:solidFill>
                <a:schemeClr val="lt1"/>
              </a:solidFill>
            </a:endParaRPr>
          </a:p>
          <a:p>
            <a:pPr indent="-253365" lvl="0" marL="228600" rtl="0" algn="l">
              <a:lnSpc>
                <a:spcPct val="90000"/>
              </a:lnSpc>
              <a:spcBef>
                <a:spcPts val="1000"/>
              </a:spcBef>
              <a:spcAft>
                <a:spcPts val="0"/>
              </a:spcAft>
              <a:buClr>
                <a:schemeClr val="lt1"/>
              </a:buClr>
              <a:buSzPct val="100000"/>
              <a:buChar char="•"/>
            </a:pPr>
            <a:r>
              <a:rPr b="1" lang="en-US" sz="2600">
                <a:solidFill>
                  <a:schemeClr val="lt1"/>
                </a:solidFill>
              </a:rPr>
              <a:t>FDA guidance: </a:t>
            </a:r>
            <a:r>
              <a:rPr lang="en-US" sz="2100">
                <a:solidFill>
                  <a:schemeClr val="lt1"/>
                </a:solidFill>
              </a:rPr>
              <a:t>must have intolerance or inadequate response to ≥1 TNF</a:t>
            </a:r>
            <a:endParaRPr sz="2800">
              <a:solidFill>
                <a:schemeClr val="lt1"/>
              </a:solidFill>
            </a:endParaRPr>
          </a:p>
          <a:p>
            <a:pPr indent="-253365" lvl="0" marL="228600" rtl="0" algn="l">
              <a:lnSpc>
                <a:spcPct val="90000"/>
              </a:lnSpc>
              <a:spcBef>
                <a:spcPts val="1000"/>
              </a:spcBef>
              <a:spcAft>
                <a:spcPts val="0"/>
              </a:spcAft>
              <a:buClr>
                <a:schemeClr val="lt1"/>
              </a:buClr>
              <a:buSzPct val="100000"/>
              <a:buChar char="•"/>
            </a:pPr>
            <a:r>
              <a:rPr b="1" lang="en-US" sz="2600">
                <a:solidFill>
                  <a:schemeClr val="lt1"/>
                </a:solidFill>
              </a:rPr>
              <a:t>MOA</a:t>
            </a:r>
            <a:r>
              <a:rPr lang="en-US" sz="2600">
                <a:solidFill>
                  <a:schemeClr val="lt1"/>
                </a:solidFill>
              </a:rPr>
              <a:t>: </a:t>
            </a:r>
            <a:r>
              <a:rPr lang="en-US" sz="2200">
                <a:solidFill>
                  <a:schemeClr val="lt1"/>
                </a:solidFill>
              </a:rPr>
              <a:t>Inhibitor of Janus Kinases (JAKs) which results in decreased gene transcription and production of cytokines</a:t>
            </a:r>
            <a:endParaRPr sz="2800">
              <a:solidFill>
                <a:schemeClr val="lt1"/>
              </a:solidFill>
            </a:endParaRPr>
          </a:p>
          <a:p>
            <a:pPr indent="-253365" lvl="0" marL="228600" rtl="0" algn="l">
              <a:lnSpc>
                <a:spcPct val="90000"/>
              </a:lnSpc>
              <a:spcBef>
                <a:spcPts val="1000"/>
              </a:spcBef>
              <a:spcAft>
                <a:spcPts val="0"/>
              </a:spcAft>
              <a:buClr>
                <a:schemeClr val="lt1"/>
              </a:buClr>
              <a:buSzPct val="100000"/>
              <a:buChar char="•"/>
            </a:pPr>
            <a:r>
              <a:rPr b="1" lang="en-US" sz="2600">
                <a:solidFill>
                  <a:schemeClr val="lt1"/>
                </a:solidFill>
              </a:rPr>
              <a:t>Efficacy</a:t>
            </a:r>
            <a:endParaRPr sz="2800">
              <a:solidFill>
                <a:schemeClr val="lt1"/>
              </a:solidFill>
            </a:endParaRPr>
          </a:p>
          <a:p>
            <a:pPr indent="-249554" lvl="1" marL="685800" rtl="0" algn="l">
              <a:lnSpc>
                <a:spcPct val="90000"/>
              </a:lnSpc>
              <a:spcBef>
                <a:spcPts val="500"/>
              </a:spcBef>
              <a:spcAft>
                <a:spcPts val="0"/>
              </a:spcAft>
              <a:buClr>
                <a:schemeClr val="lt1"/>
              </a:buClr>
              <a:buSzPct val="100000"/>
              <a:buChar char="•"/>
            </a:pPr>
            <a:r>
              <a:rPr lang="en-US" sz="2200">
                <a:solidFill>
                  <a:schemeClr val="lt1"/>
                </a:solidFill>
              </a:rPr>
              <a:t>May have an advantage in very ill patients with low albumin who may clear biologic therapies rapidly</a:t>
            </a:r>
            <a:endParaRPr sz="2400">
              <a:solidFill>
                <a:schemeClr val="lt1"/>
              </a:solidFill>
            </a:endParaRPr>
          </a:p>
          <a:p>
            <a:pPr indent="-249554" lvl="1" marL="685800" rtl="0" algn="l">
              <a:lnSpc>
                <a:spcPct val="90000"/>
              </a:lnSpc>
              <a:spcBef>
                <a:spcPts val="500"/>
              </a:spcBef>
              <a:spcAft>
                <a:spcPts val="0"/>
              </a:spcAft>
              <a:buClr>
                <a:schemeClr val="lt1"/>
              </a:buClr>
              <a:buSzPct val="100000"/>
              <a:buChar char="•"/>
            </a:pPr>
            <a:r>
              <a:rPr lang="en-US" sz="2200">
                <a:solidFill>
                  <a:schemeClr val="lt1"/>
                </a:solidFill>
              </a:rPr>
              <a:t>Can work quickly</a:t>
            </a:r>
            <a:endParaRPr sz="2400">
              <a:solidFill>
                <a:schemeClr val="lt1"/>
              </a:solidFill>
            </a:endParaRPr>
          </a:p>
          <a:p>
            <a:pPr indent="-253365" lvl="0" marL="228600" rtl="0" algn="l">
              <a:lnSpc>
                <a:spcPct val="90000"/>
              </a:lnSpc>
              <a:spcBef>
                <a:spcPts val="1000"/>
              </a:spcBef>
              <a:spcAft>
                <a:spcPts val="0"/>
              </a:spcAft>
              <a:buClr>
                <a:schemeClr val="lt1"/>
              </a:buClr>
              <a:buSzPct val="100000"/>
              <a:buChar char="•"/>
            </a:pPr>
            <a:r>
              <a:rPr b="1" lang="en-US" sz="2600">
                <a:solidFill>
                  <a:schemeClr val="lt1"/>
                </a:solidFill>
              </a:rPr>
              <a:t>Immunogenicity</a:t>
            </a:r>
            <a:r>
              <a:rPr lang="en-US" sz="2600">
                <a:solidFill>
                  <a:schemeClr val="lt1"/>
                </a:solidFill>
              </a:rPr>
              <a:t>: </a:t>
            </a:r>
            <a:r>
              <a:rPr lang="en-US" sz="2100">
                <a:solidFill>
                  <a:schemeClr val="lt1"/>
                </a:solidFill>
              </a:rPr>
              <a:t>Theoretically not an issue but can have loss of response/inability to recapture response</a:t>
            </a:r>
            <a:endParaRPr sz="2800">
              <a:solidFill>
                <a:schemeClr val="lt1"/>
              </a:solidFill>
            </a:endParaRPr>
          </a:p>
          <a:p>
            <a:pPr indent="-248634" lvl="0" marL="228600" rtl="0" algn="l">
              <a:lnSpc>
                <a:spcPct val="90000"/>
              </a:lnSpc>
              <a:spcBef>
                <a:spcPts val="1000"/>
              </a:spcBef>
              <a:spcAft>
                <a:spcPts val="0"/>
              </a:spcAft>
              <a:buClr>
                <a:schemeClr val="lt1"/>
              </a:buClr>
              <a:buSzPct val="100000"/>
              <a:buChar char="•"/>
            </a:pPr>
            <a:r>
              <a:rPr b="1" lang="en-US" sz="2100">
                <a:solidFill>
                  <a:schemeClr val="lt1"/>
                </a:solidFill>
              </a:rPr>
              <a:t>Watch for acne and paradoxical arthritis and opportunistic viral infections</a:t>
            </a:r>
            <a:endParaRPr sz="2400">
              <a:solidFill>
                <a:schemeClr val="lt1"/>
              </a:solidFill>
            </a:endParaRPr>
          </a:p>
        </p:txBody>
      </p:sp>
      <p:sp>
        <p:nvSpPr>
          <p:cNvPr id="288" name="Google Shape;288;g340d8df6578_0_35"/>
          <p:cNvSpPr txBox="1"/>
          <p:nvPr/>
        </p:nvSpPr>
        <p:spPr>
          <a:xfrm>
            <a:off x="8914908" y="888597"/>
            <a:ext cx="2874300" cy="37866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Calibri"/>
              <a:buNone/>
            </a:pPr>
            <a:r>
              <a:rPr b="1" i="0" lang="en-US" sz="1600" u="none" cap="none" strike="noStrike">
                <a:solidFill>
                  <a:schemeClr val="lt1"/>
                </a:solidFill>
                <a:latin typeface="Calibri"/>
                <a:ea typeface="Calibri"/>
                <a:cs typeface="Calibri"/>
                <a:sym typeface="Calibri"/>
              </a:rPr>
              <a:t>Safety</a:t>
            </a:r>
            <a:endParaRPr>
              <a:solidFill>
                <a:schemeClr val="lt1"/>
              </a:solidFill>
            </a:endParaRPr>
          </a:p>
          <a:p>
            <a:pPr indent="-285750" lvl="0" marL="285750" marR="0" rtl="0" algn="l">
              <a:lnSpc>
                <a:spcPct val="100000"/>
              </a:lnSpc>
              <a:spcBef>
                <a:spcPts val="0"/>
              </a:spcBef>
              <a:spcAft>
                <a:spcPts val="0"/>
              </a:spcAft>
              <a:buClr>
                <a:schemeClr val="lt1"/>
              </a:buClr>
              <a:buSzPts val="1600"/>
              <a:buFont typeface="Arial"/>
              <a:buChar char="•"/>
            </a:pPr>
            <a:r>
              <a:rPr b="0" i="0" lang="en-US" sz="1600" u="none" cap="none" strike="noStrike">
                <a:solidFill>
                  <a:schemeClr val="lt1"/>
                </a:solidFill>
                <a:latin typeface="Calibri"/>
                <a:ea typeface="Calibri"/>
                <a:cs typeface="Calibri"/>
                <a:sym typeface="Calibri"/>
              </a:rPr>
              <a:t>Risk of infection, particularity Shingles</a:t>
            </a:r>
            <a:r>
              <a:rPr b="1" i="0" lang="en-US" sz="1600" u="none" cap="none" strike="noStrike">
                <a:solidFill>
                  <a:schemeClr val="lt1"/>
                </a:solidFill>
                <a:latin typeface="Calibri"/>
                <a:ea typeface="Calibri"/>
                <a:cs typeface="Calibri"/>
                <a:sym typeface="Calibri"/>
              </a:rPr>
              <a:t> </a:t>
            </a:r>
            <a:endParaRPr>
              <a:solidFill>
                <a:schemeClr val="lt1"/>
              </a:solidFill>
            </a:endParaRPr>
          </a:p>
          <a:p>
            <a:pPr indent="-285750" lvl="1" marL="742950" marR="0" rtl="0" algn="l">
              <a:lnSpc>
                <a:spcPct val="100000"/>
              </a:lnSpc>
              <a:spcBef>
                <a:spcPts val="0"/>
              </a:spcBef>
              <a:spcAft>
                <a:spcPts val="0"/>
              </a:spcAft>
              <a:buClr>
                <a:schemeClr val="lt1"/>
              </a:buClr>
              <a:buSzPts val="1600"/>
              <a:buFont typeface="Noto Sans Symbols"/>
              <a:buChar char="⮚"/>
            </a:pPr>
            <a:r>
              <a:rPr b="1" i="1" lang="en-US" sz="1600" u="none" cap="none" strike="noStrike">
                <a:solidFill>
                  <a:schemeClr val="lt1"/>
                </a:solidFill>
                <a:latin typeface="Calibri"/>
                <a:ea typeface="Calibri"/>
                <a:cs typeface="Calibri"/>
                <a:sym typeface="Calibri"/>
              </a:rPr>
              <a:t>Recommend Shingrix</a:t>
            </a:r>
            <a:endParaRPr b="1" i="1" sz="1600" u="none" cap="none" strike="noStrike">
              <a:solidFill>
                <a:schemeClr val="lt1"/>
              </a:solidFill>
              <a:latin typeface="Calibri"/>
              <a:ea typeface="Calibri"/>
              <a:cs typeface="Calibri"/>
              <a:sym typeface="Calibri"/>
            </a:endParaRPr>
          </a:p>
          <a:p>
            <a:pPr indent="-285750" lvl="0" marL="285750" marR="0" rtl="0" algn="l">
              <a:lnSpc>
                <a:spcPct val="100000"/>
              </a:lnSpc>
              <a:spcBef>
                <a:spcPts val="0"/>
              </a:spcBef>
              <a:spcAft>
                <a:spcPts val="0"/>
              </a:spcAft>
              <a:buClr>
                <a:schemeClr val="lt1"/>
              </a:buClr>
              <a:buSzPts val="1600"/>
              <a:buFont typeface="Arial"/>
              <a:buChar char="•"/>
            </a:pPr>
            <a:r>
              <a:rPr b="0" i="0" lang="en-US" sz="1600" u="none" cap="none" strike="noStrike">
                <a:solidFill>
                  <a:schemeClr val="lt1"/>
                </a:solidFill>
                <a:latin typeface="Calibri"/>
                <a:ea typeface="Calibri"/>
                <a:cs typeface="Calibri"/>
                <a:sym typeface="Calibri"/>
              </a:rPr>
              <a:t>Increased lipids; but ratio predictive of cardiovascular risk remains relatively stable</a:t>
            </a:r>
            <a:endParaRPr>
              <a:solidFill>
                <a:schemeClr val="lt1"/>
              </a:solidFill>
            </a:endParaRPr>
          </a:p>
          <a:p>
            <a:pPr indent="-285750" lvl="0" marL="285750" marR="0" rtl="0" algn="l">
              <a:lnSpc>
                <a:spcPct val="100000"/>
              </a:lnSpc>
              <a:spcBef>
                <a:spcPts val="0"/>
              </a:spcBef>
              <a:spcAft>
                <a:spcPts val="0"/>
              </a:spcAft>
              <a:buClr>
                <a:schemeClr val="lt1"/>
              </a:buClr>
              <a:buSzPts val="1600"/>
              <a:buFont typeface="Arial"/>
              <a:buChar char="•"/>
            </a:pPr>
            <a:r>
              <a:rPr b="0" i="0" lang="en-US" sz="1600" u="none" cap="none" strike="noStrike">
                <a:solidFill>
                  <a:schemeClr val="lt1"/>
                </a:solidFill>
                <a:latin typeface="Calibri"/>
                <a:ea typeface="Calibri"/>
                <a:cs typeface="Calibri"/>
                <a:sym typeface="Calibri"/>
              </a:rPr>
              <a:t>MACE, VTE risks </a:t>
            </a:r>
            <a:endParaRPr>
              <a:solidFill>
                <a:schemeClr val="lt1"/>
              </a:solidFill>
            </a:endParaRPr>
          </a:p>
          <a:p>
            <a:pPr indent="-285750" lvl="1" marL="742950" marR="0" rtl="0" algn="l">
              <a:lnSpc>
                <a:spcPct val="100000"/>
              </a:lnSpc>
              <a:spcBef>
                <a:spcPts val="0"/>
              </a:spcBef>
              <a:spcAft>
                <a:spcPts val="0"/>
              </a:spcAft>
              <a:buClr>
                <a:schemeClr val="lt1"/>
              </a:buClr>
              <a:buSzPts val="1600"/>
              <a:buFont typeface="Noto Sans Symbols"/>
              <a:buChar char="⮚"/>
            </a:pPr>
            <a:r>
              <a:rPr b="0" i="0" lang="en-US" sz="1600" u="none" cap="none" strike="noStrike">
                <a:solidFill>
                  <a:schemeClr val="lt1"/>
                </a:solidFill>
                <a:latin typeface="Calibri"/>
                <a:ea typeface="Calibri"/>
                <a:cs typeface="Calibri"/>
                <a:sym typeface="Calibri"/>
              </a:rPr>
              <a:t>Black box warning</a:t>
            </a:r>
            <a:endParaRPr>
              <a:solidFill>
                <a:schemeClr val="lt1"/>
              </a:solidFill>
            </a:endParaRPr>
          </a:p>
          <a:p>
            <a:pPr indent="-285750" lvl="0" marL="285750" marR="0" rtl="0" algn="l">
              <a:lnSpc>
                <a:spcPct val="100000"/>
              </a:lnSpc>
              <a:spcBef>
                <a:spcPts val="0"/>
              </a:spcBef>
              <a:spcAft>
                <a:spcPts val="0"/>
              </a:spcAft>
              <a:buClr>
                <a:schemeClr val="lt1"/>
              </a:buClr>
              <a:buSzPts val="1600"/>
              <a:buFont typeface="Arial"/>
              <a:buChar char="•"/>
            </a:pPr>
            <a:r>
              <a:rPr b="0" i="0" lang="en-US" sz="1600" u="none" cap="none" strike="noStrike">
                <a:solidFill>
                  <a:schemeClr val="lt1"/>
                </a:solidFill>
                <a:latin typeface="Calibri"/>
                <a:ea typeface="Calibri"/>
                <a:cs typeface="Calibri"/>
                <a:sym typeface="Calibri"/>
              </a:rPr>
              <a:t>Malignancy risk</a:t>
            </a:r>
            <a:endParaRPr>
              <a:solidFill>
                <a:schemeClr val="lt1"/>
              </a:solidFill>
            </a:endParaRPr>
          </a:p>
          <a:p>
            <a:pPr indent="-285750" lvl="1" marL="742950" marR="0" rtl="0" algn="l">
              <a:lnSpc>
                <a:spcPct val="100000"/>
              </a:lnSpc>
              <a:spcBef>
                <a:spcPts val="0"/>
              </a:spcBef>
              <a:spcAft>
                <a:spcPts val="0"/>
              </a:spcAft>
              <a:buClr>
                <a:schemeClr val="lt1"/>
              </a:buClr>
              <a:buSzPts val="1600"/>
              <a:buFont typeface="Noto Sans Symbols"/>
              <a:buChar char="⮚"/>
            </a:pPr>
            <a:r>
              <a:rPr b="0" i="0" lang="en-US" sz="1600" u="none" cap="none" strike="noStrike">
                <a:solidFill>
                  <a:schemeClr val="lt1"/>
                </a:solidFill>
                <a:latin typeface="Calibri"/>
                <a:ea typeface="Calibri"/>
                <a:cs typeface="Calibri"/>
                <a:sym typeface="Calibri"/>
              </a:rPr>
              <a:t>Avoid in tobacco users</a:t>
            </a:r>
            <a:endParaRPr>
              <a:solidFill>
                <a:schemeClr val="lt1"/>
              </a:solidFill>
            </a:endParaRPr>
          </a:p>
          <a:p>
            <a:pPr indent="-285750" lvl="0" marL="285750" marR="0" rtl="0" algn="l">
              <a:lnSpc>
                <a:spcPct val="100000"/>
              </a:lnSpc>
              <a:spcBef>
                <a:spcPts val="0"/>
              </a:spcBef>
              <a:spcAft>
                <a:spcPts val="0"/>
              </a:spcAft>
              <a:buClr>
                <a:schemeClr val="lt1"/>
              </a:buClr>
              <a:buSzPts val="1600"/>
              <a:buFont typeface="Arial"/>
              <a:buChar char="•"/>
            </a:pPr>
            <a:r>
              <a:rPr b="0" i="0" lang="en-US" sz="1600" u="none" cap="none" strike="noStrike">
                <a:solidFill>
                  <a:schemeClr val="lt1"/>
                </a:solidFill>
                <a:latin typeface="Calibri"/>
                <a:ea typeface="Calibri"/>
                <a:cs typeface="Calibri"/>
                <a:sym typeface="Calibri"/>
              </a:rPr>
              <a:t>Headache</a:t>
            </a:r>
            <a:endParaRPr>
              <a:solidFill>
                <a:schemeClr val="lt1"/>
              </a:solidFill>
            </a:endParaRPr>
          </a:p>
          <a:p>
            <a:pPr indent="-285750" lvl="0" marL="285750" marR="0" rtl="0" algn="l">
              <a:lnSpc>
                <a:spcPct val="100000"/>
              </a:lnSpc>
              <a:spcBef>
                <a:spcPts val="0"/>
              </a:spcBef>
              <a:spcAft>
                <a:spcPts val="0"/>
              </a:spcAft>
              <a:buClr>
                <a:schemeClr val="lt1"/>
              </a:buClr>
              <a:buSzPts val="1600"/>
              <a:buFont typeface="Arial"/>
              <a:buChar char="•"/>
            </a:pPr>
            <a:r>
              <a:rPr b="0" i="0" lang="en-US" sz="1600" u="none" cap="none" strike="noStrike">
                <a:solidFill>
                  <a:schemeClr val="lt1"/>
                </a:solidFill>
                <a:latin typeface="Calibri"/>
                <a:ea typeface="Calibri"/>
                <a:cs typeface="Calibri"/>
                <a:sym typeface="Calibri"/>
              </a:rPr>
              <a:t>Liver toxicity</a:t>
            </a:r>
            <a:endParaRPr>
              <a:solidFill>
                <a:schemeClr val="lt1"/>
              </a:solidFill>
            </a:endParaRPr>
          </a:p>
          <a:p>
            <a:pPr indent="-285750" lvl="0" marL="285750" marR="0" rtl="0" algn="l">
              <a:lnSpc>
                <a:spcPct val="100000"/>
              </a:lnSpc>
              <a:spcBef>
                <a:spcPts val="0"/>
              </a:spcBef>
              <a:spcAft>
                <a:spcPts val="0"/>
              </a:spcAft>
              <a:buClr>
                <a:schemeClr val="lt1"/>
              </a:buClr>
              <a:buSzPts val="1600"/>
              <a:buFont typeface="Arial"/>
              <a:buChar char="•"/>
            </a:pPr>
            <a:r>
              <a:rPr b="0" i="0" lang="en-US" sz="1600" u="none" cap="none" strike="noStrike">
                <a:solidFill>
                  <a:schemeClr val="lt1"/>
                </a:solidFill>
                <a:latin typeface="Calibri"/>
                <a:ea typeface="Calibri"/>
                <a:cs typeface="Calibri"/>
                <a:sym typeface="Calibri"/>
              </a:rPr>
              <a:t>Unknown risks in pregnancy</a:t>
            </a:r>
            <a:endParaRPr>
              <a:solidFill>
                <a:schemeClr val="lt1"/>
              </a:solidFill>
            </a:endParaRPr>
          </a:p>
          <a:p>
            <a:pPr indent="-285750" lvl="1" marL="742950" marR="0" rtl="0" algn="l">
              <a:lnSpc>
                <a:spcPct val="100000"/>
              </a:lnSpc>
              <a:spcBef>
                <a:spcPts val="0"/>
              </a:spcBef>
              <a:spcAft>
                <a:spcPts val="0"/>
              </a:spcAft>
              <a:buClr>
                <a:schemeClr val="lt1"/>
              </a:buClr>
              <a:buSzPts val="1600"/>
              <a:buFont typeface="Noto Sans Symbols"/>
              <a:buChar char="⮚"/>
            </a:pPr>
            <a:r>
              <a:rPr b="0" i="0" lang="en-US" sz="1600" u="none" cap="none" strike="noStrike">
                <a:solidFill>
                  <a:schemeClr val="lt1"/>
                </a:solidFill>
                <a:latin typeface="Calibri"/>
                <a:ea typeface="Calibri"/>
                <a:cs typeface="Calibri"/>
                <a:sym typeface="Calibri"/>
              </a:rPr>
              <a:t>Avoid</a:t>
            </a:r>
            <a:endParaRPr>
              <a:solidFill>
                <a:schemeClr val="lt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g33da60cad9f_0_0"/>
          <p:cNvSpPr txBox="1"/>
          <p:nvPr/>
        </p:nvSpPr>
        <p:spPr>
          <a:xfrm>
            <a:off x="189400" y="239225"/>
            <a:ext cx="11355900" cy="6279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en-US" sz="3200">
                <a:solidFill>
                  <a:srgbClr val="FFFF00"/>
                </a:solidFill>
              </a:rPr>
              <a:t>FDA approved biologic/small molecule therapies</a:t>
            </a:r>
            <a:endParaRPr sz="4400">
              <a:solidFill>
                <a:srgbClr val="FFFF00"/>
              </a:solidFill>
              <a:latin typeface="Play"/>
              <a:ea typeface="Play"/>
              <a:cs typeface="Play"/>
              <a:sym typeface="Play"/>
            </a:endParaRPr>
          </a:p>
        </p:txBody>
      </p:sp>
      <p:sp>
        <p:nvSpPr>
          <p:cNvPr id="295" name="Google Shape;295;g33da60cad9f_0_0"/>
          <p:cNvSpPr txBox="1"/>
          <p:nvPr/>
        </p:nvSpPr>
        <p:spPr>
          <a:xfrm>
            <a:off x="488425" y="867125"/>
            <a:ext cx="10795500" cy="5013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US" sz="1600">
                <a:solidFill>
                  <a:srgbClr val="FFFF00"/>
                </a:solidFill>
              </a:rPr>
              <a:t>Anti-TNF therapy (cytokine based therapy)</a:t>
            </a:r>
            <a:endParaRPr b="1" sz="2800">
              <a:solidFill>
                <a:srgbClr val="FFFF00"/>
              </a:solidFill>
            </a:endParaRPr>
          </a:p>
          <a:p>
            <a:pPr indent="-330200" lvl="0" marL="914400" rtl="0" algn="l">
              <a:lnSpc>
                <a:spcPct val="90000"/>
              </a:lnSpc>
              <a:spcBef>
                <a:spcPts val="500"/>
              </a:spcBef>
              <a:spcAft>
                <a:spcPts val="0"/>
              </a:spcAft>
              <a:buClr>
                <a:schemeClr val="lt1"/>
              </a:buClr>
              <a:buSzPts val="1600"/>
              <a:buChar char="●"/>
            </a:pPr>
            <a:r>
              <a:rPr lang="en-US" sz="1600">
                <a:solidFill>
                  <a:schemeClr val="lt1"/>
                </a:solidFill>
              </a:rPr>
              <a:t>Infliximab (UC/CD) – mult biosimilars, SQ maintenance</a:t>
            </a:r>
            <a:endParaRPr sz="2400">
              <a:solidFill>
                <a:schemeClr val="lt1"/>
              </a:solidFill>
            </a:endParaRPr>
          </a:p>
          <a:p>
            <a:pPr indent="-330200" lvl="0" marL="914400" rtl="0" algn="l">
              <a:lnSpc>
                <a:spcPct val="90000"/>
              </a:lnSpc>
              <a:spcBef>
                <a:spcPts val="0"/>
              </a:spcBef>
              <a:spcAft>
                <a:spcPts val="0"/>
              </a:spcAft>
              <a:buClr>
                <a:schemeClr val="lt1"/>
              </a:buClr>
              <a:buSzPts val="1600"/>
              <a:buChar char="●"/>
            </a:pPr>
            <a:r>
              <a:rPr lang="en-US" sz="1600">
                <a:solidFill>
                  <a:schemeClr val="lt1"/>
                </a:solidFill>
              </a:rPr>
              <a:t>Adalimumab (UC/CD) mult biosimilars</a:t>
            </a:r>
            <a:endParaRPr sz="2400">
              <a:solidFill>
                <a:schemeClr val="lt1"/>
              </a:solidFill>
            </a:endParaRPr>
          </a:p>
          <a:p>
            <a:pPr indent="-330200" lvl="0" marL="914400" rtl="0" algn="l">
              <a:lnSpc>
                <a:spcPct val="90000"/>
              </a:lnSpc>
              <a:spcBef>
                <a:spcPts val="0"/>
              </a:spcBef>
              <a:spcAft>
                <a:spcPts val="0"/>
              </a:spcAft>
              <a:buClr>
                <a:schemeClr val="lt1"/>
              </a:buClr>
              <a:buSzPts val="1600"/>
              <a:buChar char="●"/>
            </a:pPr>
            <a:r>
              <a:rPr lang="en-US" sz="1600">
                <a:solidFill>
                  <a:schemeClr val="lt1"/>
                </a:solidFill>
              </a:rPr>
              <a:t>Certolizumab (CD)</a:t>
            </a:r>
            <a:endParaRPr sz="2400">
              <a:solidFill>
                <a:schemeClr val="lt1"/>
              </a:solidFill>
            </a:endParaRPr>
          </a:p>
          <a:p>
            <a:pPr indent="-330200" lvl="0" marL="914400" rtl="0" algn="l">
              <a:lnSpc>
                <a:spcPct val="90000"/>
              </a:lnSpc>
              <a:spcBef>
                <a:spcPts val="0"/>
              </a:spcBef>
              <a:spcAft>
                <a:spcPts val="0"/>
              </a:spcAft>
              <a:buClr>
                <a:schemeClr val="lt1"/>
              </a:buClr>
              <a:buSzPts val="1600"/>
              <a:buChar char="●"/>
            </a:pPr>
            <a:r>
              <a:rPr lang="en-US" sz="1600">
                <a:solidFill>
                  <a:schemeClr val="lt1"/>
                </a:solidFill>
              </a:rPr>
              <a:t>Golimumab (UC)</a:t>
            </a:r>
            <a:endParaRPr sz="2400">
              <a:solidFill>
                <a:schemeClr val="lt1"/>
              </a:solidFill>
            </a:endParaRPr>
          </a:p>
          <a:p>
            <a:pPr indent="0" lvl="0" marL="0" rtl="0" algn="l">
              <a:lnSpc>
                <a:spcPct val="90000"/>
              </a:lnSpc>
              <a:spcBef>
                <a:spcPts val="1000"/>
              </a:spcBef>
              <a:spcAft>
                <a:spcPts val="0"/>
              </a:spcAft>
              <a:buNone/>
            </a:pPr>
            <a:r>
              <a:rPr b="1" lang="en-US" sz="1600">
                <a:solidFill>
                  <a:srgbClr val="FFFF00"/>
                </a:solidFill>
              </a:rPr>
              <a:t>Anti-integrin therapy (prevents lymphocyte trafficking in blood vessels) </a:t>
            </a:r>
            <a:endParaRPr sz="2800">
              <a:solidFill>
                <a:srgbClr val="FFFF00"/>
              </a:solidFill>
            </a:endParaRPr>
          </a:p>
          <a:p>
            <a:pPr indent="-330200" lvl="0" marL="914400" rtl="0" algn="l">
              <a:lnSpc>
                <a:spcPct val="90000"/>
              </a:lnSpc>
              <a:spcBef>
                <a:spcPts val="500"/>
              </a:spcBef>
              <a:spcAft>
                <a:spcPts val="0"/>
              </a:spcAft>
              <a:buClr>
                <a:schemeClr val="lt1"/>
              </a:buClr>
              <a:buSzPts val="1600"/>
              <a:buChar char="●"/>
            </a:pPr>
            <a:r>
              <a:rPr lang="en-US" sz="1600">
                <a:solidFill>
                  <a:schemeClr val="lt1"/>
                </a:solidFill>
              </a:rPr>
              <a:t>Natalizumab (CD) – unlikely to be used</a:t>
            </a:r>
            <a:endParaRPr sz="2400">
              <a:solidFill>
                <a:schemeClr val="lt1"/>
              </a:solidFill>
            </a:endParaRPr>
          </a:p>
          <a:p>
            <a:pPr indent="-330200" lvl="0" marL="914400" rtl="0" algn="l">
              <a:lnSpc>
                <a:spcPct val="90000"/>
              </a:lnSpc>
              <a:spcBef>
                <a:spcPts val="0"/>
              </a:spcBef>
              <a:spcAft>
                <a:spcPts val="0"/>
              </a:spcAft>
              <a:buClr>
                <a:schemeClr val="lt1"/>
              </a:buClr>
              <a:buSzPts val="1600"/>
              <a:buChar char="●"/>
            </a:pPr>
            <a:r>
              <a:rPr lang="en-US" sz="1600">
                <a:solidFill>
                  <a:schemeClr val="lt1"/>
                </a:solidFill>
              </a:rPr>
              <a:t>Vedolizumab (UC/CD, Pouchitis in EU; SQ approved for UC and CD)</a:t>
            </a:r>
            <a:endParaRPr sz="2400">
              <a:solidFill>
                <a:schemeClr val="lt1"/>
              </a:solidFill>
            </a:endParaRPr>
          </a:p>
          <a:p>
            <a:pPr indent="0" lvl="0" marL="0" rtl="0" algn="l">
              <a:lnSpc>
                <a:spcPct val="90000"/>
              </a:lnSpc>
              <a:spcBef>
                <a:spcPts val="1000"/>
              </a:spcBef>
              <a:spcAft>
                <a:spcPts val="0"/>
              </a:spcAft>
              <a:buNone/>
            </a:pPr>
            <a:r>
              <a:rPr b="1" lang="en-US" sz="1600">
                <a:solidFill>
                  <a:srgbClr val="FFFF00"/>
                </a:solidFill>
              </a:rPr>
              <a:t>IL 12/23 (p40) inhibition </a:t>
            </a:r>
            <a:r>
              <a:rPr b="1" lang="en-US" sz="1600">
                <a:solidFill>
                  <a:srgbClr val="FFFF00"/>
                </a:solidFill>
              </a:rPr>
              <a:t>(cytokine based therapy)</a:t>
            </a:r>
            <a:endParaRPr b="1" sz="2800">
              <a:solidFill>
                <a:srgbClr val="FFFF00"/>
              </a:solidFill>
            </a:endParaRPr>
          </a:p>
          <a:p>
            <a:pPr indent="-330200" lvl="0" marL="914400" rtl="0" algn="l">
              <a:lnSpc>
                <a:spcPct val="90000"/>
              </a:lnSpc>
              <a:spcBef>
                <a:spcPts val="1000"/>
              </a:spcBef>
              <a:spcAft>
                <a:spcPts val="0"/>
              </a:spcAft>
              <a:buClr>
                <a:schemeClr val="lt1"/>
              </a:buClr>
              <a:buSzPts val="1600"/>
              <a:buChar char="●"/>
            </a:pPr>
            <a:r>
              <a:rPr lang="en-US" sz="1600">
                <a:solidFill>
                  <a:schemeClr val="lt1"/>
                </a:solidFill>
              </a:rPr>
              <a:t>Ustekinumab (UC/CD) – Multiple biosim coming in 2025</a:t>
            </a:r>
            <a:endParaRPr sz="2800">
              <a:solidFill>
                <a:schemeClr val="lt1"/>
              </a:solidFill>
            </a:endParaRPr>
          </a:p>
          <a:p>
            <a:pPr indent="0" lvl="0" marL="0" rtl="0" algn="l">
              <a:lnSpc>
                <a:spcPct val="90000"/>
              </a:lnSpc>
              <a:spcBef>
                <a:spcPts val="1000"/>
              </a:spcBef>
              <a:spcAft>
                <a:spcPts val="0"/>
              </a:spcAft>
              <a:buNone/>
            </a:pPr>
            <a:r>
              <a:rPr b="1" lang="en-US" sz="1600">
                <a:solidFill>
                  <a:srgbClr val="FFFF00"/>
                </a:solidFill>
              </a:rPr>
              <a:t>S1P inhibition (prevents egress of activated lymphocytes)</a:t>
            </a:r>
            <a:endParaRPr sz="2800">
              <a:solidFill>
                <a:srgbClr val="FFFF00"/>
              </a:solidFill>
            </a:endParaRPr>
          </a:p>
          <a:p>
            <a:pPr indent="-330200" lvl="0" marL="914400" rtl="0" algn="l">
              <a:lnSpc>
                <a:spcPct val="90000"/>
              </a:lnSpc>
              <a:spcBef>
                <a:spcPts val="1000"/>
              </a:spcBef>
              <a:spcAft>
                <a:spcPts val="0"/>
              </a:spcAft>
              <a:buClr>
                <a:schemeClr val="lt1"/>
              </a:buClr>
              <a:buSzPts val="1600"/>
              <a:buChar char="●"/>
            </a:pPr>
            <a:r>
              <a:rPr lang="en-US" sz="1600">
                <a:solidFill>
                  <a:schemeClr val="lt1"/>
                </a:solidFill>
              </a:rPr>
              <a:t>Ozanimod (UC), Etrasimod (UC)</a:t>
            </a:r>
            <a:endParaRPr sz="2800">
              <a:solidFill>
                <a:schemeClr val="lt1"/>
              </a:solidFill>
            </a:endParaRPr>
          </a:p>
          <a:p>
            <a:pPr indent="0" lvl="0" marL="0" rtl="0" algn="l">
              <a:lnSpc>
                <a:spcPct val="90000"/>
              </a:lnSpc>
              <a:spcBef>
                <a:spcPts val="1000"/>
              </a:spcBef>
              <a:spcAft>
                <a:spcPts val="0"/>
              </a:spcAft>
              <a:buNone/>
            </a:pPr>
            <a:r>
              <a:rPr b="1" lang="en-US" sz="1600">
                <a:solidFill>
                  <a:srgbClr val="FFFF00"/>
                </a:solidFill>
              </a:rPr>
              <a:t>IL 23 (p19) inhibition </a:t>
            </a:r>
            <a:r>
              <a:rPr b="1" lang="en-US" sz="1600">
                <a:solidFill>
                  <a:srgbClr val="FFFF00"/>
                </a:solidFill>
              </a:rPr>
              <a:t>(cytokine based therapy)</a:t>
            </a:r>
            <a:endParaRPr b="1" sz="2800">
              <a:solidFill>
                <a:srgbClr val="FFFF00"/>
              </a:solidFill>
            </a:endParaRPr>
          </a:p>
          <a:p>
            <a:pPr indent="-330200" lvl="0" marL="914400" rtl="0" algn="l">
              <a:lnSpc>
                <a:spcPct val="90000"/>
              </a:lnSpc>
              <a:spcBef>
                <a:spcPts val="1000"/>
              </a:spcBef>
              <a:spcAft>
                <a:spcPts val="0"/>
              </a:spcAft>
              <a:buClr>
                <a:schemeClr val="lt1"/>
              </a:buClr>
              <a:buSzPts val="1600"/>
              <a:buChar char="●"/>
            </a:pPr>
            <a:r>
              <a:rPr lang="en-US" sz="1600">
                <a:solidFill>
                  <a:schemeClr val="lt1"/>
                </a:solidFill>
              </a:rPr>
              <a:t>Risankizumab (CD, UC), Mirikizumab (UC, CD coming), Guselkumab (CD and UC coming) </a:t>
            </a:r>
            <a:endParaRPr sz="2800">
              <a:solidFill>
                <a:schemeClr val="lt1"/>
              </a:solidFill>
            </a:endParaRPr>
          </a:p>
          <a:p>
            <a:pPr indent="0" lvl="0" marL="0" rtl="0" algn="l">
              <a:lnSpc>
                <a:spcPct val="90000"/>
              </a:lnSpc>
              <a:spcBef>
                <a:spcPts val="1000"/>
              </a:spcBef>
              <a:spcAft>
                <a:spcPts val="0"/>
              </a:spcAft>
              <a:buNone/>
            </a:pPr>
            <a:r>
              <a:rPr b="1" lang="en-US" sz="1600">
                <a:solidFill>
                  <a:srgbClr val="FFFF00"/>
                </a:solidFill>
              </a:rPr>
              <a:t>Jak inhibition</a:t>
            </a:r>
            <a:endParaRPr sz="2800">
              <a:solidFill>
                <a:srgbClr val="FFFF00"/>
              </a:solidFill>
            </a:endParaRPr>
          </a:p>
          <a:p>
            <a:pPr indent="-330200" lvl="0" marL="914400" rtl="0" algn="l">
              <a:lnSpc>
                <a:spcPct val="90000"/>
              </a:lnSpc>
              <a:spcBef>
                <a:spcPts val="1000"/>
              </a:spcBef>
              <a:spcAft>
                <a:spcPts val="0"/>
              </a:spcAft>
              <a:buClr>
                <a:schemeClr val="lt1"/>
              </a:buClr>
              <a:buSzPts val="1600"/>
              <a:buChar char="●"/>
            </a:pPr>
            <a:r>
              <a:rPr lang="en-US" sz="1600">
                <a:solidFill>
                  <a:schemeClr val="lt1"/>
                </a:solidFill>
              </a:rPr>
              <a:t>Tofacitinib (UC), Upadacitinb (UC/CD)</a:t>
            </a:r>
            <a:endParaRPr>
              <a:solidFill>
                <a:schemeClr val="lt1"/>
              </a:solidFill>
            </a:endParaRPr>
          </a:p>
        </p:txBody>
      </p:sp>
      <p:sp>
        <p:nvSpPr>
          <p:cNvPr id="296" name="Google Shape;296;g33da60cad9f_0_0"/>
          <p:cNvSpPr txBox="1"/>
          <p:nvPr/>
        </p:nvSpPr>
        <p:spPr>
          <a:xfrm>
            <a:off x="1617450" y="2355000"/>
            <a:ext cx="7453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800">
              <a:solidFill>
                <a:schemeClr val="l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g33db8222823_0_2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solidFill>
                  <a:srgbClr val="FFFF00"/>
                </a:solidFill>
              </a:rPr>
              <a:t>IBD Treatment History</a:t>
            </a:r>
            <a:endParaRPr>
              <a:solidFill>
                <a:srgbClr val="FFFF00"/>
              </a:solidFill>
            </a:endParaRPr>
          </a:p>
        </p:txBody>
      </p:sp>
      <p:sp>
        <p:nvSpPr>
          <p:cNvPr id="303" name="Google Shape;303;g33db8222823_0_23"/>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lnSpcReduction="20000"/>
          </a:bodyPr>
          <a:lstStyle/>
          <a:p>
            <a:pPr indent="0" lvl="0" marL="0" rtl="0" algn="l">
              <a:spcBef>
                <a:spcPts val="1000"/>
              </a:spcBef>
              <a:spcAft>
                <a:spcPts val="0"/>
              </a:spcAft>
              <a:buNone/>
            </a:pPr>
            <a:r>
              <a:rPr lang="en-US"/>
              <a:t>1859: first case of Ulcerative colitis described</a:t>
            </a:r>
            <a:endParaRPr/>
          </a:p>
          <a:p>
            <a:pPr indent="0" lvl="0" marL="0" rtl="0" algn="l">
              <a:spcBef>
                <a:spcPts val="1000"/>
              </a:spcBef>
              <a:spcAft>
                <a:spcPts val="0"/>
              </a:spcAft>
              <a:buNone/>
            </a:pPr>
            <a:r>
              <a:rPr lang="en-US"/>
              <a:t>1970s: sulfasalazine</a:t>
            </a:r>
            <a:endParaRPr/>
          </a:p>
          <a:p>
            <a:pPr indent="0" lvl="0" marL="0" rtl="0" algn="l">
              <a:spcBef>
                <a:spcPts val="1000"/>
              </a:spcBef>
              <a:spcAft>
                <a:spcPts val="0"/>
              </a:spcAft>
              <a:buNone/>
            </a:pPr>
            <a:r>
              <a:rPr lang="en-US"/>
              <a:t>1980s: thiopurines</a:t>
            </a:r>
            <a:endParaRPr/>
          </a:p>
          <a:p>
            <a:pPr indent="0" lvl="0" marL="0" rtl="0" algn="l">
              <a:spcBef>
                <a:spcPts val="1000"/>
              </a:spcBef>
              <a:spcAft>
                <a:spcPts val="0"/>
              </a:spcAft>
              <a:buNone/>
            </a:pPr>
            <a:r>
              <a:rPr lang="en-US"/>
              <a:t>1998: infliximab (CD)</a:t>
            </a:r>
            <a:endParaRPr/>
          </a:p>
          <a:p>
            <a:pPr indent="0" lvl="0" marL="0" rtl="0" algn="l">
              <a:spcBef>
                <a:spcPts val="1000"/>
              </a:spcBef>
              <a:spcAft>
                <a:spcPts val="0"/>
              </a:spcAft>
              <a:buNone/>
            </a:pPr>
            <a:r>
              <a:rPr lang="en-US"/>
              <a:t>2005: infliximab (UC)</a:t>
            </a:r>
            <a:endParaRPr/>
          </a:p>
          <a:p>
            <a:pPr indent="0" lvl="0" marL="0" rtl="0" algn="l">
              <a:spcBef>
                <a:spcPts val="1000"/>
              </a:spcBef>
              <a:spcAft>
                <a:spcPts val="0"/>
              </a:spcAft>
              <a:buNone/>
            </a:pPr>
            <a:r>
              <a:rPr lang="en-US"/>
              <a:t>2007: adalimumab </a:t>
            </a:r>
            <a:endParaRPr/>
          </a:p>
          <a:p>
            <a:pPr indent="0" lvl="0" marL="0" rtl="0" algn="l">
              <a:spcBef>
                <a:spcPts val="1000"/>
              </a:spcBef>
              <a:spcAft>
                <a:spcPts val="0"/>
              </a:spcAft>
              <a:buNone/>
            </a:pPr>
            <a:r>
              <a:rPr lang="en-US"/>
              <a:t>2008: natalizumab</a:t>
            </a:r>
            <a:endParaRPr/>
          </a:p>
          <a:p>
            <a:pPr indent="0" lvl="0" marL="0" rtl="0" algn="l">
              <a:spcBef>
                <a:spcPts val="1000"/>
              </a:spcBef>
              <a:spcAft>
                <a:spcPts val="0"/>
              </a:spcAft>
              <a:buNone/>
            </a:pPr>
            <a:r>
              <a:rPr lang="en-US"/>
              <a:t>2009: certolizumab</a:t>
            </a:r>
            <a:endParaRPr/>
          </a:p>
          <a:p>
            <a:pPr indent="0" lvl="0" marL="0" rtl="0" algn="l">
              <a:spcBef>
                <a:spcPts val="1000"/>
              </a:spcBef>
              <a:spcAft>
                <a:spcPts val="0"/>
              </a:spcAft>
              <a:buNone/>
            </a:pPr>
            <a:r>
              <a:rPr lang="en-US"/>
              <a:t>2014: vedolizumab</a:t>
            </a:r>
            <a:endParaRPr/>
          </a:p>
          <a:p>
            <a:pPr indent="0" lvl="0" marL="0" rtl="0" algn="l">
              <a:spcBef>
                <a:spcPts val="1000"/>
              </a:spcBef>
              <a:spcAft>
                <a:spcPts val="0"/>
              </a:spcAft>
              <a:buNone/>
            </a:pPr>
            <a:r>
              <a:rPr lang="en-US"/>
              <a:t>2016-present: 9 variations of new small molecule and IBD therapy</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g33f8ecf661e_0_1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solidFill>
                  <a:srgbClr val="FFFF00"/>
                </a:solidFill>
              </a:rPr>
              <a:t>Where to begin?</a:t>
            </a:r>
            <a:endParaRPr>
              <a:solidFill>
                <a:srgbClr val="FFFF00"/>
              </a:solidFill>
            </a:endParaRPr>
          </a:p>
        </p:txBody>
      </p:sp>
      <p:sp>
        <p:nvSpPr>
          <p:cNvPr id="310" name="Google Shape;310;g33f8ecf661e_0_18"/>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Mild Ulcerative Colitis/proctitis:</a:t>
            </a:r>
            <a:endParaRPr/>
          </a:p>
          <a:p>
            <a:pPr indent="-342900" lvl="0" marL="457200" rtl="0" algn="l">
              <a:spcBef>
                <a:spcPts val="1000"/>
              </a:spcBef>
              <a:spcAft>
                <a:spcPts val="0"/>
              </a:spcAft>
              <a:buSzPts val="1800"/>
              <a:buChar char="-"/>
            </a:pPr>
            <a:r>
              <a:rPr lang="en-US"/>
              <a:t>Can be managed with anti-inflammatory therapy such as mesalamine based products.</a:t>
            </a:r>
            <a:endParaRPr/>
          </a:p>
          <a:p>
            <a:pPr indent="-342900" lvl="0" marL="457200" rtl="0" algn="l">
              <a:spcBef>
                <a:spcPts val="0"/>
              </a:spcBef>
              <a:spcAft>
                <a:spcPts val="0"/>
              </a:spcAft>
              <a:buSzPts val="1800"/>
              <a:buChar char="-"/>
            </a:pPr>
            <a:r>
              <a:rPr lang="en-US"/>
              <a:t>37% of patient on maintenance therapy with mesalamine will relapse in 6-12 months</a:t>
            </a:r>
            <a:endParaRPr/>
          </a:p>
          <a:p>
            <a:pPr indent="-342900" lvl="0" marL="457200" rtl="0" algn="l">
              <a:spcBef>
                <a:spcPts val="0"/>
              </a:spcBef>
              <a:spcAft>
                <a:spcPts val="0"/>
              </a:spcAft>
              <a:buSzPts val="1800"/>
              <a:buChar char="-"/>
            </a:pPr>
            <a:r>
              <a:rPr lang="en-US"/>
              <a:t>40% of patients will isolated proctitis will progress to full colitis</a:t>
            </a:r>
            <a:endParaRPr/>
          </a:p>
          <a:p>
            <a:pPr indent="0" lvl="0" marL="0" rtl="0" algn="l">
              <a:spcBef>
                <a:spcPts val="100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00"/>
              </a:buClr>
              <a:buSzPts val="4400"/>
              <a:buFont typeface="Calibri"/>
              <a:buNone/>
            </a:pPr>
            <a:r>
              <a:rPr lang="en-US">
                <a:solidFill>
                  <a:srgbClr val="FFFF00"/>
                </a:solidFill>
              </a:rPr>
              <a:t>Case Study #1</a:t>
            </a:r>
            <a:endParaRPr/>
          </a:p>
        </p:txBody>
      </p:sp>
      <p:sp>
        <p:nvSpPr>
          <p:cNvPr id="107" name="Google Shape;107;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en-US"/>
              <a:t>26yo male presents with 9 month history of abdominal pain</a:t>
            </a:r>
            <a:endParaRPr/>
          </a:p>
          <a:p>
            <a:pPr indent="-228600" lvl="0" marL="228600" rtl="0" algn="l">
              <a:lnSpc>
                <a:spcPct val="90000"/>
              </a:lnSpc>
              <a:spcBef>
                <a:spcPts val="1000"/>
              </a:spcBef>
              <a:spcAft>
                <a:spcPts val="0"/>
              </a:spcAft>
              <a:buClr>
                <a:schemeClr val="lt1"/>
              </a:buClr>
              <a:buSzPts val="2800"/>
              <a:buChar char="•"/>
            </a:pPr>
            <a:r>
              <a:rPr lang="en-US"/>
              <a:t>10 pound weight loss</a:t>
            </a:r>
            <a:endParaRPr/>
          </a:p>
          <a:p>
            <a:pPr indent="-228600" lvl="0" marL="228600" rtl="0" algn="l">
              <a:lnSpc>
                <a:spcPct val="90000"/>
              </a:lnSpc>
              <a:spcBef>
                <a:spcPts val="1000"/>
              </a:spcBef>
              <a:spcAft>
                <a:spcPts val="0"/>
              </a:spcAft>
              <a:buClr>
                <a:schemeClr val="lt1"/>
              </a:buClr>
              <a:buSzPts val="2800"/>
              <a:buChar char="•"/>
            </a:pPr>
            <a:r>
              <a:rPr lang="en-US"/>
              <a:t>8-10 bowel movements per day (all loose in nature)</a:t>
            </a:r>
            <a:endParaRPr/>
          </a:p>
          <a:p>
            <a:pPr indent="-228600" lvl="0" marL="228600" rtl="0" algn="l">
              <a:lnSpc>
                <a:spcPct val="90000"/>
              </a:lnSpc>
              <a:spcBef>
                <a:spcPts val="1000"/>
              </a:spcBef>
              <a:spcAft>
                <a:spcPts val="0"/>
              </a:spcAft>
              <a:buClr>
                <a:schemeClr val="lt1"/>
              </a:buClr>
              <a:buSzPts val="2800"/>
              <a:buChar char="•"/>
            </a:pPr>
            <a:r>
              <a:rPr lang="en-US"/>
              <a:t>Occasional hematochezia</a:t>
            </a:r>
            <a:endParaRPr/>
          </a:p>
          <a:p>
            <a:pPr indent="-228600" lvl="0" marL="228600" rtl="0" algn="l">
              <a:lnSpc>
                <a:spcPct val="90000"/>
              </a:lnSpc>
              <a:spcBef>
                <a:spcPts val="1000"/>
              </a:spcBef>
              <a:spcAft>
                <a:spcPts val="0"/>
              </a:spcAft>
              <a:buClr>
                <a:schemeClr val="lt1"/>
              </a:buClr>
              <a:buSzPts val="2800"/>
              <a:buChar char="•"/>
            </a:pPr>
            <a:r>
              <a:rPr lang="en-US"/>
              <a:t>Sporadic joint pains that have been new onset in nature over the previous month</a:t>
            </a:r>
            <a:endParaRPr/>
          </a:p>
          <a:p>
            <a:pPr indent="-228600" lvl="0" marL="228600" rtl="0" algn="l">
              <a:lnSpc>
                <a:spcPct val="90000"/>
              </a:lnSpc>
              <a:spcBef>
                <a:spcPts val="1000"/>
              </a:spcBef>
              <a:spcAft>
                <a:spcPts val="0"/>
              </a:spcAft>
              <a:buClr>
                <a:schemeClr val="lt1"/>
              </a:buClr>
              <a:buSzPts val="2800"/>
              <a:buChar char="•"/>
            </a:pPr>
            <a:r>
              <a:rPr lang="en-US"/>
              <a:t>Mild anemia (hgb of 11)</a:t>
            </a:r>
            <a:endParaRPr/>
          </a:p>
          <a:p>
            <a:pPr indent="-165100" lvl="0" marL="228600" rtl="0" algn="l">
              <a:lnSpc>
                <a:spcPct val="90000"/>
              </a:lnSpc>
              <a:spcBef>
                <a:spcPts val="1000"/>
              </a:spcBef>
              <a:spcAft>
                <a:spcPts val="0"/>
              </a:spcAft>
              <a:buSzPts val="1800"/>
              <a:buChar char="•"/>
            </a:pPr>
            <a:r>
              <a:rPr lang="en-US"/>
              <a:t>Odd eye inflammation several years ago treated with steroids</a:t>
            </a:r>
            <a:endParaRPr/>
          </a:p>
        </p:txBody>
      </p:sp>
      <p:pic>
        <p:nvPicPr>
          <p:cNvPr id="108" name="Google Shape;108;p3"/>
          <p:cNvPicPr preferRelativeResize="0"/>
          <p:nvPr/>
        </p:nvPicPr>
        <p:blipFill rotWithShape="1">
          <a:blip r:embed="rId3">
            <a:alphaModFix/>
          </a:blip>
          <a:srcRect b="0" l="0" r="0" t="0"/>
          <a:stretch/>
        </p:blipFill>
        <p:spPr>
          <a:xfrm>
            <a:off x="11691938" y="6357938"/>
            <a:ext cx="347662" cy="3476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
                                        <p:tgtEl>
                                          <p:spTgt spid="1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g340d8df6578_0_45"/>
          <p:cNvSpPr txBox="1"/>
          <p:nvPr/>
        </p:nvSpPr>
        <p:spPr>
          <a:xfrm>
            <a:off x="1462175" y="1889200"/>
            <a:ext cx="8928300" cy="249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5000">
                <a:solidFill>
                  <a:srgbClr val="FFFF00"/>
                </a:solidFill>
                <a:latin typeface="Calibri"/>
                <a:ea typeface="Calibri"/>
                <a:cs typeface="Calibri"/>
                <a:sym typeface="Calibri"/>
              </a:rPr>
              <a:t>What is the best advanced therapy option? </a:t>
            </a:r>
            <a:endParaRPr sz="5000">
              <a:solidFill>
                <a:srgbClr val="FFFF00"/>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pic>
        <p:nvPicPr>
          <p:cNvPr id="322" name="Google Shape;322;p22"/>
          <p:cNvPicPr preferRelativeResize="0"/>
          <p:nvPr/>
        </p:nvPicPr>
        <p:blipFill rotWithShape="1">
          <a:blip r:embed="rId3">
            <a:alphaModFix/>
          </a:blip>
          <a:srcRect b="0" l="0" r="0" t="0"/>
          <a:stretch/>
        </p:blipFill>
        <p:spPr>
          <a:xfrm>
            <a:off x="1212272" y="1086492"/>
            <a:ext cx="9767455" cy="4685016"/>
          </a:xfrm>
          <a:prstGeom prst="rect">
            <a:avLst/>
          </a:prstGeom>
          <a:noFill/>
          <a:ln>
            <a:noFill/>
          </a:ln>
        </p:spPr>
      </p:pic>
      <p:pic>
        <p:nvPicPr>
          <p:cNvPr id="323" name="Google Shape;323;p22"/>
          <p:cNvPicPr preferRelativeResize="0"/>
          <p:nvPr/>
        </p:nvPicPr>
        <p:blipFill rotWithShape="1">
          <a:blip r:embed="rId4">
            <a:alphaModFix/>
          </a:blip>
          <a:srcRect b="0" l="0" r="0" t="0"/>
          <a:stretch/>
        </p:blipFill>
        <p:spPr>
          <a:xfrm>
            <a:off x="11691938" y="6357938"/>
            <a:ext cx="347662" cy="3476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1"/>
                                        <p:tgtEl>
                                          <p:spTgt spid="3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pic>
        <p:nvPicPr>
          <p:cNvPr id="329" name="Google Shape;329;g33db8222823_0_0"/>
          <p:cNvPicPr preferRelativeResize="0"/>
          <p:nvPr/>
        </p:nvPicPr>
        <p:blipFill rotWithShape="1">
          <a:blip r:embed="rId3">
            <a:alphaModFix/>
          </a:blip>
          <a:srcRect b="0" l="0" r="0" t="0"/>
          <a:stretch/>
        </p:blipFill>
        <p:spPr>
          <a:xfrm>
            <a:off x="1810684" y="2431364"/>
            <a:ext cx="8022300" cy="2943600"/>
          </a:xfrm>
          <a:prstGeom prst="rect">
            <a:avLst/>
          </a:prstGeom>
          <a:noFill/>
          <a:ln>
            <a:noFill/>
          </a:ln>
        </p:spPr>
      </p:pic>
      <p:graphicFrame>
        <p:nvGraphicFramePr>
          <p:cNvPr id="330" name="Google Shape;330;g33db8222823_0_0"/>
          <p:cNvGraphicFramePr/>
          <p:nvPr/>
        </p:nvGraphicFramePr>
        <p:xfrm>
          <a:off x="2802011" y="5374983"/>
          <a:ext cx="3000000" cy="3000000"/>
        </p:xfrm>
        <a:graphic>
          <a:graphicData uri="http://schemas.openxmlformats.org/drawingml/2006/table">
            <a:tbl>
              <a:tblPr bandRow="1" firstRow="1">
                <a:noFill/>
                <a:tableStyleId>{392CA967-8295-4BF4-84AC-8A6081BFCE7C}</a:tableStyleId>
              </a:tblPr>
              <a:tblGrid>
                <a:gridCol w="2403325"/>
                <a:gridCol w="1878000"/>
                <a:gridCol w="2749650"/>
              </a:tblGrid>
              <a:tr h="558800">
                <a:tc>
                  <a:txBody>
                    <a:bodyPr/>
                    <a:lstStyle/>
                    <a:p>
                      <a:pPr indent="0" lvl="0" marL="0" marR="0" rtl="0" algn="ctr">
                        <a:spcBef>
                          <a:spcPts val="0"/>
                        </a:spcBef>
                        <a:spcAft>
                          <a:spcPts val="0"/>
                        </a:spcAft>
                        <a:buNone/>
                      </a:pPr>
                      <a:r>
                        <a:rPr lang="en-US" sz="1800" u="none" cap="none" strike="noStrike">
                          <a:solidFill>
                            <a:schemeClr val="lt1"/>
                          </a:solidFill>
                          <a:latin typeface="Arial"/>
                          <a:ea typeface="Arial"/>
                          <a:cs typeface="Arial"/>
                          <a:sym typeface="Arial"/>
                        </a:rPr>
                        <a:t>Clinical remission</a:t>
                      </a:r>
                      <a:endParaRPr>
                        <a:solidFill>
                          <a:schemeClr val="lt1"/>
                        </a:solidFill>
                      </a:endParaRPr>
                    </a:p>
                  </a:txBody>
                  <a:tcPr marT="45725" marB="45725" marR="91450" marL="91450"/>
                </a:tc>
                <a:tc>
                  <a:txBody>
                    <a:bodyPr/>
                    <a:lstStyle/>
                    <a:p>
                      <a:pPr indent="0" lvl="0" marL="0" marR="0" rtl="0" algn="ctr">
                        <a:spcBef>
                          <a:spcPts val="0"/>
                        </a:spcBef>
                        <a:spcAft>
                          <a:spcPts val="0"/>
                        </a:spcAft>
                        <a:buNone/>
                      </a:pPr>
                      <a:r>
                        <a:rPr lang="en-US" sz="1800" u="none" cap="none" strike="noStrike">
                          <a:solidFill>
                            <a:schemeClr val="lt1"/>
                          </a:solidFill>
                          <a:latin typeface="Arial"/>
                          <a:ea typeface="Arial"/>
                          <a:cs typeface="Arial"/>
                          <a:sym typeface="Arial"/>
                        </a:rPr>
                        <a:t>Endoscopic improvement</a:t>
                      </a:r>
                      <a:endParaRPr>
                        <a:solidFill>
                          <a:schemeClr val="lt1"/>
                        </a:solidFill>
                      </a:endParaRPr>
                    </a:p>
                  </a:txBody>
                  <a:tcPr marT="45725" marB="45725" marR="91450" marL="91450"/>
                </a:tc>
                <a:tc>
                  <a:txBody>
                    <a:bodyPr/>
                    <a:lstStyle/>
                    <a:p>
                      <a:pPr indent="0" lvl="0" marL="0" marR="0" rtl="0" algn="ctr">
                        <a:spcBef>
                          <a:spcPts val="0"/>
                        </a:spcBef>
                        <a:spcAft>
                          <a:spcPts val="0"/>
                        </a:spcAft>
                        <a:buNone/>
                      </a:pPr>
                      <a:r>
                        <a:rPr lang="en-US" sz="1800" u="none" cap="none" strike="noStrike">
                          <a:solidFill>
                            <a:schemeClr val="lt1"/>
                          </a:solidFill>
                          <a:latin typeface="Arial"/>
                          <a:ea typeface="Arial"/>
                          <a:cs typeface="Arial"/>
                          <a:sym typeface="Arial"/>
                        </a:rPr>
                        <a:t>Corticosteroid-free </a:t>
                      </a:r>
                      <a:br>
                        <a:rPr lang="en-US" sz="1800" u="none" cap="none" strike="noStrike">
                          <a:solidFill>
                            <a:schemeClr val="lt1"/>
                          </a:solidFill>
                          <a:latin typeface="Arial"/>
                          <a:ea typeface="Arial"/>
                          <a:cs typeface="Arial"/>
                          <a:sym typeface="Arial"/>
                        </a:rPr>
                      </a:br>
                      <a:r>
                        <a:rPr lang="en-US" sz="1800" u="none" cap="none" strike="noStrike">
                          <a:solidFill>
                            <a:schemeClr val="lt1"/>
                          </a:solidFill>
                          <a:latin typeface="Arial"/>
                          <a:ea typeface="Arial"/>
                          <a:cs typeface="Arial"/>
                          <a:sym typeface="Arial"/>
                        </a:rPr>
                        <a:t>clinical remission</a:t>
                      </a:r>
                      <a:endParaRPr>
                        <a:solidFill>
                          <a:schemeClr val="lt1"/>
                        </a:solidFill>
                      </a:endParaRPr>
                    </a:p>
                  </a:txBody>
                  <a:tcPr marT="45725" marB="45725" marR="91450" marL="91450"/>
                </a:tc>
              </a:tr>
            </a:tbl>
          </a:graphicData>
        </a:graphic>
      </p:graphicFrame>
      <p:sp>
        <p:nvSpPr>
          <p:cNvPr id="331" name="Google Shape;331;g33db8222823_0_0"/>
          <p:cNvSpPr txBox="1"/>
          <p:nvPr/>
        </p:nvSpPr>
        <p:spPr>
          <a:xfrm>
            <a:off x="1810675" y="637200"/>
            <a:ext cx="8022300" cy="135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800">
                <a:solidFill>
                  <a:srgbClr val="FFFF00"/>
                </a:solidFill>
                <a:latin typeface="Calibri"/>
                <a:ea typeface="Calibri"/>
                <a:cs typeface="Calibri"/>
                <a:sym typeface="Calibri"/>
              </a:rPr>
              <a:t>VARSITY Trial</a:t>
            </a:r>
            <a:endParaRPr sz="2800">
              <a:solidFill>
                <a:srgbClr val="FFFF00"/>
              </a:solidFill>
              <a:latin typeface="Calibri"/>
              <a:ea typeface="Calibri"/>
              <a:cs typeface="Calibri"/>
              <a:sym typeface="Calibri"/>
            </a:endParaRPr>
          </a:p>
          <a:p>
            <a:pPr indent="0" lvl="0" marL="0" rtl="0" algn="ctr">
              <a:spcBef>
                <a:spcPts val="0"/>
              </a:spcBef>
              <a:spcAft>
                <a:spcPts val="0"/>
              </a:spcAft>
              <a:buNone/>
            </a:pPr>
            <a:r>
              <a:rPr lang="en-US" sz="2800">
                <a:solidFill>
                  <a:srgbClr val="FFFF00"/>
                </a:solidFill>
                <a:latin typeface="Calibri"/>
                <a:ea typeface="Calibri"/>
                <a:cs typeface="Calibri"/>
                <a:sym typeface="Calibri"/>
              </a:rPr>
              <a:t>Adalimumab vs Vedolizumab in moderate to Severe UC</a:t>
            </a:r>
            <a:endParaRPr sz="2800">
              <a:solidFill>
                <a:srgbClr val="FFFF00"/>
              </a:solidFill>
              <a:latin typeface="Calibri"/>
              <a:ea typeface="Calibri"/>
              <a:cs typeface="Calibri"/>
              <a:sym typeface="Calibri"/>
            </a:endParaRPr>
          </a:p>
        </p:txBody>
      </p:sp>
      <p:grpSp>
        <p:nvGrpSpPr>
          <p:cNvPr id="332" name="Google Shape;332;g33db8222823_0_0"/>
          <p:cNvGrpSpPr/>
          <p:nvPr/>
        </p:nvGrpSpPr>
        <p:grpSpPr>
          <a:xfrm>
            <a:off x="3023965" y="2536030"/>
            <a:ext cx="4707776" cy="338700"/>
            <a:chOff x="1159024" y="1983660"/>
            <a:chExt cx="4707776" cy="338700"/>
          </a:xfrm>
        </p:grpSpPr>
        <p:sp>
          <p:nvSpPr>
            <p:cNvPr id="333" name="Google Shape;333;g33db8222823_0_0"/>
            <p:cNvSpPr/>
            <p:nvPr/>
          </p:nvSpPr>
          <p:spPr>
            <a:xfrm>
              <a:off x="1159024" y="2054449"/>
              <a:ext cx="189000" cy="197100"/>
            </a:xfrm>
            <a:prstGeom prst="rect">
              <a:avLst/>
            </a:prstGeom>
            <a:solidFill>
              <a:srgbClr val="15608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34" name="Google Shape;334;g33db8222823_0_0"/>
            <p:cNvSpPr/>
            <p:nvPr/>
          </p:nvSpPr>
          <p:spPr>
            <a:xfrm>
              <a:off x="3474143" y="2046499"/>
              <a:ext cx="189000" cy="197100"/>
            </a:xfrm>
            <a:prstGeom prst="rect">
              <a:avLst/>
            </a:prstGeom>
            <a:solidFill>
              <a:srgbClr val="E9713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35" name="Google Shape;335;g33db8222823_0_0"/>
            <p:cNvSpPr txBox="1"/>
            <p:nvPr/>
          </p:nvSpPr>
          <p:spPr>
            <a:xfrm>
              <a:off x="1426200" y="1983660"/>
              <a:ext cx="44406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Arial"/>
                  <a:ea typeface="Arial"/>
                  <a:cs typeface="Arial"/>
                  <a:sym typeface="Arial"/>
                </a:rPr>
                <a:t>Adalimumab (n=386)       Vedolizumab (n=383)</a:t>
              </a:r>
              <a:endParaRPr/>
            </a:p>
          </p:txBody>
        </p:sp>
      </p:grpSp>
      <p:sp>
        <p:nvSpPr>
          <p:cNvPr id="336" name="Google Shape;336;g33db8222823_0_0"/>
          <p:cNvSpPr/>
          <p:nvPr/>
        </p:nvSpPr>
        <p:spPr>
          <a:xfrm>
            <a:off x="1828800" y="6392120"/>
            <a:ext cx="3490200" cy="2616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lang="en-US" sz="1100">
                <a:solidFill>
                  <a:schemeClr val="lt1"/>
                </a:solidFill>
                <a:latin typeface="Arial"/>
                <a:ea typeface="Arial"/>
                <a:cs typeface="Arial"/>
                <a:sym typeface="Arial"/>
              </a:rPr>
              <a:t>Sands BE et al. </a:t>
            </a:r>
            <a:r>
              <a:rPr i="1" lang="en-US" sz="1100">
                <a:solidFill>
                  <a:schemeClr val="lt1"/>
                </a:solidFill>
                <a:latin typeface="Arial"/>
                <a:ea typeface="Arial"/>
                <a:cs typeface="Arial"/>
                <a:sym typeface="Arial"/>
              </a:rPr>
              <a:t>N Engl J Med</a:t>
            </a:r>
            <a:r>
              <a:rPr lang="en-US" sz="1100">
                <a:solidFill>
                  <a:schemeClr val="lt1"/>
                </a:solidFill>
                <a:latin typeface="Arial"/>
                <a:ea typeface="Arial"/>
                <a:cs typeface="Arial"/>
                <a:sym typeface="Arial"/>
              </a:rPr>
              <a:t>. 2019;381:121501226.</a:t>
            </a:r>
            <a:endParaRPr>
              <a:solidFill>
                <a:schemeClr val="lt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pic>
        <p:nvPicPr>
          <p:cNvPr descr="graphic" id="342" name="Google Shape;342;g33f8ecf661e_0_0"/>
          <p:cNvPicPr preferRelativeResize="0"/>
          <p:nvPr/>
        </p:nvPicPr>
        <p:blipFill>
          <a:blip r:embed="rId3">
            <a:alphaModFix/>
          </a:blip>
          <a:stretch>
            <a:fillRect/>
          </a:stretch>
        </p:blipFill>
        <p:spPr>
          <a:xfrm>
            <a:off x="2890550" y="829175"/>
            <a:ext cx="5890576" cy="5641375"/>
          </a:xfrm>
          <a:prstGeom prst="rect">
            <a:avLst/>
          </a:prstGeom>
          <a:noFill/>
          <a:ln>
            <a:noFill/>
          </a:ln>
        </p:spPr>
      </p:pic>
      <p:sp>
        <p:nvSpPr>
          <p:cNvPr id="343" name="Google Shape;343;g33f8ecf661e_0_0"/>
          <p:cNvSpPr txBox="1"/>
          <p:nvPr/>
        </p:nvSpPr>
        <p:spPr>
          <a:xfrm>
            <a:off x="2044450" y="129150"/>
            <a:ext cx="7582800" cy="45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800">
                <a:solidFill>
                  <a:srgbClr val="FFFF00"/>
                </a:solidFill>
                <a:latin typeface="Calibri"/>
                <a:ea typeface="Calibri"/>
                <a:cs typeface="Calibri"/>
                <a:sym typeface="Calibri"/>
              </a:rPr>
              <a:t>SEAVUE (CD with ustekinumab vs adalimumab)</a:t>
            </a:r>
            <a:endParaRPr sz="2800">
              <a:solidFill>
                <a:srgbClr val="FFFF00"/>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g33f8ecf661e_0_7"/>
          <p:cNvSpPr txBox="1"/>
          <p:nvPr/>
        </p:nvSpPr>
        <p:spPr>
          <a:xfrm>
            <a:off x="2247225" y="180850"/>
            <a:ext cx="8226900" cy="123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rgbClr val="FFFF00"/>
                </a:solidFill>
                <a:latin typeface="Calibri"/>
                <a:ea typeface="Calibri"/>
                <a:cs typeface="Calibri"/>
                <a:sym typeface="Calibri"/>
              </a:rPr>
              <a:t>SEQUENCE study NEJM 2024 - Risankizumab vs Ustekinumab in Crohns disease (mod to severe)</a:t>
            </a:r>
            <a:endParaRPr sz="2800">
              <a:solidFill>
                <a:srgbClr val="FFFF00"/>
              </a:solidFill>
              <a:latin typeface="Calibri"/>
              <a:ea typeface="Calibri"/>
              <a:cs typeface="Calibri"/>
              <a:sym typeface="Calibri"/>
            </a:endParaRPr>
          </a:p>
          <a:p>
            <a:pPr indent="0" lvl="0" marL="0" rtl="0" algn="l">
              <a:spcBef>
                <a:spcPts val="0"/>
              </a:spcBef>
              <a:spcAft>
                <a:spcPts val="0"/>
              </a:spcAft>
              <a:buNone/>
            </a:pPr>
            <a:r>
              <a:t/>
            </a:r>
            <a:endParaRPr sz="2800">
              <a:solidFill>
                <a:srgbClr val="FFFF00"/>
              </a:solidFill>
              <a:latin typeface="Calibri"/>
              <a:ea typeface="Calibri"/>
              <a:cs typeface="Calibri"/>
              <a:sym typeface="Calibri"/>
            </a:endParaRPr>
          </a:p>
        </p:txBody>
      </p:sp>
      <p:graphicFrame>
        <p:nvGraphicFramePr>
          <p:cNvPr id="350" name="Google Shape;350;g33f8ecf661e_0_7"/>
          <p:cNvGraphicFramePr/>
          <p:nvPr/>
        </p:nvGraphicFramePr>
        <p:xfrm>
          <a:off x="762888" y="1288950"/>
          <a:ext cx="3000000" cy="3000000"/>
        </p:xfrm>
        <a:graphic>
          <a:graphicData uri="http://schemas.openxmlformats.org/drawingml/2006/table">
            <a:tbl>
              <a:tblPr>
                <a:solidFill>
                  <a:srgbClr val="FFFFFF"/>
                </a:solidFill>
                <a:tableStyleId>{FC15BCDA-E660-49EC-86DD-34B9F827878B}</a:tableStyleId>
              </a:tblPr>
              <a:tblGrid>
                <a:gridCol w="2687400"/>
                <a:gridCol w="1983125"/>
                <a:gridCol w="1983125"/>
                <a:gridCol w="2029450"/>
                <a:gridCol w="1983125"/>
              </a:tblGrid>
              <a:tr h="541275">
                <a:tc>
                  <a:txBody>
                    <a:bodyPr/>
                    <a:lstStyle/>
                    <a:p>
                      <a:pPr indent="0" lvl="0" marL="0" rtl="0" algn="l">
                        <a:lnSpc>
                          <a:spcPct val="120000"/>
                        </a:lnSpc>
                        <a:spcBef>
                          <a:spcPts val="0"/>
                        </a:spcBef>
                        <a:spcAft>
                          <a:spcPts val="0"/>
                        </a:spcAft>
                        <a:buNone/>
                      </a:pPr>
                      <a:r>
                        <a:rPr b="1" lang="en-US" sz="1050">
                          <a:solidFill>
                            <a:srgbClr val="1A1A1A"/>
                          </a:solidFill>
                          <a:highlight>
                            <a:srgbClr val="FFFFFF"/>
                          </a:highlight>
                        </a:rPr>
                        <a:t>End Point</a:t>
                      </a:r>
                      <a:endParaRPr b="1" sz="1050">
                        <a:solidFill>
                          <a:srgbClr val="1A1A1A"/>
                        </a:solidFill>
                        <a:highlight>
                          <a:srgbClr val="FFFFFF"/>
                        </a:highlight>
                      </a:endParaRPr>
                    </a:p>
                  </a:txBody>
                  <a:tcPr marT="91425" marB="91425" marR="91425" marL="91425">
                    <a:lnL cap="flat" cmpd="sng" w="9525">
                      <a:solidFill>
                        <a:srgbClr val="E5E5E5"/>
                      </a:solidFill>
                      <a:prstDash val="solid"/>
                      <a:round/>
                      <a:headEnd len="sm" w="sm" type="none"/>
                      <a:tailEnd len="sm" w="sm" type="none"/>
                    </a:lnL>
                    <a:lnT cap="flat" cmpd="sng" w="9525">
                      <a:solidFill>
                        <a:srgbClr val="E5E5E5"/>
                      </a:solidFill>
                      <a:prstDash val="solid"/>
                      <a:round/>
                      <a:headEnd len="sm" w="sm" type="none"/>
                      <a:tailEnd len="sm" w="sm" type="none"/>
                    </a:lnT>
                  </a:tcPr>
                </a:tc>
                <a:tc>
                  <a:txBody>
                    <a:bodyPr/>
                    <a:lstStyle/>
                    <a:p>
                      <a:pPr indent="0" lvl="0" marL="0" rtl="0" algn="ctr">
                        <a:lnSpc>
                          <a:spcPct val="120000"/>
                        </a:lnSpc>
                        <a:spcBef>
                          <a:spcPts val="0"/>
                        </a:spcBef>
                        <a:spcAft>
                          <a:spcPts val="0"/>
                        </a:spcAft>
                        <a:buNone/>
                      </a:pPr>
                      <a:r>
                        <a:rPr b="1" lang="en-US" sz="1050">
                          <a:solidFill>
                            <a:srgbClr val="1A1A1A"/>
                          </a:solidFill>
                          <a:highlight>
                            <a:srgbClr val="FFFFFF"/>
                          </a:highlight>
                        </a:rPr>
                        <a:t>Risankizumab</a:t>
                      </a:r>
                      <a:endParaRPr b="1" sz="1050">
                        <a:solidFill>
                          <a:srgbClr val="1A1A1A"/>
                        </a:solidFill>
                        <a:highlight>
                          <a:srgbClr val="FFFFFF"/>
                        </a:highlight>
                      </a:endParaRPr>
                    </a:p>
                    <a:p>
                      <a:pPr indent="0" lvl="0" marL="0" rtl="0" algn="ctr">
                        <a:lnSpc>
                          <a:spcPct val="120000"/>
                        </a:lnSpc>
                        <a:spcBef>
                          <a:spcPts val="0"/>
                        </a:spcBef>
                        <a:spcAft>
                          <a:spcPts val="0"/>
                        </a:spcAft>
                        <a:buNone/>
                      </a:pPr>
                      <a:r>
                        <a:rPr b="1" lang="en-US" sz="1050">
                          <a:solidFill>
                            <a:srgbClr val="1A1A1A"/>
                          </a:solidFill>
                          <a:highlight>
                            <a:srgbClr val="FFFFFF"/>
                          </a:highlight>
                        </a:rPr>
                        <a:t>(N=255)</a:t>
                      </a:r>
                      <a:endParaRPr b="1" sz="1050">
                        <a:solidFill>
                          <a:srgbClr val="1A1A1A"/>
                        </a:solidFill>
                        <a:highlight>
                          <a:srgbClr val="FFFFFF"/>
                        </a:highlight>
                      </a:endParaRPr>
                    </a:p>
                  </a:txBody>
                  <a:tcPr marT="91425" marB="91425" marR="91425" marL="91425">
                    <a:lnT cap="flat" cmpd="sng" w="9525">
                      <a:solidFill>
                        <a:srgbClr val="E5E5E5"/>
                      </a:solidFill>
                      <a:prstDash val="solid"/>
                      <a:round/>
                      <a:headEnd len="sm" w="sm" type="none"/>
                      <a:tailEnd len="sm" w="sm" type="none"/>
                    </a:lnT>
                  </a:tcPr>
                </a:tc>
                <a:tc>
                  <a:txBody>
                    <a:bodyPr/>
                    <a:lstStyle/>
                    <a:p>
                      <a:pPr indent="0" lvl="0" marL="0" rtl="0" algn="ctr">
                        <a:lnSpc>
                          <a:spcPct val="120000"/>
                        </a:lnSpc>
                        <a:spcBef>
                          <a:spcPts val="0"/>
                        </a:spcBef>
                        <a:spcAft>
                          <a:spcPts val="0"/>
                        </a:spcAft>
                        <a:buNone/>
                      </a:pPr>
                      <a:r>
                        <a:rPr b="1" lang="en-US" sz="1050">
                          <a:solidFill>
                            <a:srgbClr val="1A1A1A"/>
                          </a:solidFill>
                          <a:highlight>
                            <a:srgbClr val="FFFFFF"/>
                          </a:highlight>
                        </a:rPr>
                        <a:t>Ustekinumab</a:t>
                      </a:r>
                      <a:endParaRPr b="1" sz="1050">
                        <a:solidFill>
                          <a:srgbClr val="1A1A1A"/>
                        </a:solidFill>
                        <a:highlight>
                          <a:srgbClr val="FFFFFF"/>
                        </a:highlight>
                      </a:endParaRPr>
                    </a:p>
                    <a:p>
                      <a:pPr indent="0" lvl="0" marL="0" rtl="0" algn="ctr">
                        <a:lnSpc>
                          <a:spcPct val="120000"/>
                        </a:lnSpc>
                        <a:spcBef>
                          <a:spcPts val="0"/>
                        </a:spcBef>
                        <a:spcAft>
                          <a:spcPts val="0"/>
                        </a:spcAft>
                        <a:buNone/>
                      </a:pPr>
                      <a:r>
                        <a:rPr b="1" lang="en-US" sz="1050">
                          <a:solidFill>
                            <a:srgbClr val="1A1A1A"/>
                          </a:solidFill>
                          <a:highlight>
                            <a:srgbClr val="FFFFFF"/>
                          </a:highlight>
                        </a:rPr>
                        <a:t>(N=265)</a:t>
                      </a:r>
                      <a:endParaRPr b="1" sz="1050">
                        <a:solidFill>
                          <a:srgbClr val="1A1A1A"/>
                        </a:solidFill>
                        <a:highlight>
                          <a:srgbClr val="FFFFFF"/>
                        </a:highlight>
                      </a:endParaRPr>
                    </a:p>
                  </a:txBody>
                  <a:tcPr marT="91425" marB="91425" marR="91425" marL="91425">
                    <a:lnT cap="flat" cmpd="sng" w="9525">
                      <a:solidFill>
                        <a:srgbClr val="E5E5E5"/>
                      </a:solidFill>
                      <a:prstDash val="solid"/>
                      <a:round/>
                      <a:headEnd len="sm" w="sm" type="none"/>
                      <a:tailEnd len="sm" w="sm" type="none"/>
                    </a:lnT>
                  </a:tcPr>
                </a:tc>
                <a:tc>
                  <a:txBody>
                    <a:bodyPr/>
                    <a:lstStyle/>
                    <a:p>
                      <a:pPr indent="0" lvl="0" marL="0" rtl="0" algn="ctr">
                        <a:lnSpc>
                          <a:spcPct val="120000"/>
                        </a:lnSpc>
                        <a:spcBef>
                          <a:spcPts val="0"/>
                        </a:spcBef>
                        <a:spcAft>
                          <a:spcPts val="0"/>
                        </a:spcAft>
                        <a:buNone/>
                      </a:pPr>
                      <a:r>
                        <a:rPr b="1" lang="en-US" sz="1050">
                          <a:solidFill>
                            <a:srgbClr val="1A1A1A"/>
                          </a:solidFill>
                          <a:highlight>
                            <a:srgbClr val="FFFFFF"/>
                          </a:highlight>
                        </a:rPr>
                        <a:t>Adjusted Difference</a:t>
                      </a:r>
                      <a:r>
                        <a:rPr b="1" lang="en-US" sz="1050">
                          <a:solidFill>
                            <a:schemeClr val="hlink"/>
                          </a:solidFill>
                          <a:highlight>
                            <a:srgbClr val="FFFFFF"/>
                          </a:highlight>
                          <a:uFill>
                            <a:noFill/>
                          </a:uFill>
                          <a:hlinkClick r:id="rId3"/>
                        </a:rPr>
                        <a:t>†</a:t>
                      </a:r>
                      <a:endParaRPr b="1" sz="1050">
                        <a:solidFill>
                          <a:schemeClr val="hlink"/>
                        </a:solidFill>
                        <a:highlight>
                          <a:srgbClr val="FFFFFF"/>
                        </a:highlight>
                      </a:endParaRPr>
                    </a:p>
                  </a:txBody>
                  <a:tcPr marT="91425" marB="91425" marR="91425" marL="91425">
                    <a:lnT cap="flat" cmpd="sng" w="9525">
                      <a:solidFill>
                        <a:srgbClr val="E5E5E5"/>
                      </a:solidFill>
                      <a:prstDash val="solid"/>
                      <a:round/>
                      <a:headEnd len="sm" w="sm" type="none"/>
                      <a:tailEnd len="sm" w="sm" type="none"/>
                    </a:lnT>
                  </a:tcPr>
                </a:tc>
                <a:tc>
                  <a:txBody>
                    <a:bodyPr/>
                    <a:lstStyle/>
                    <a:p>
                      <a:pPr indent="0" lvl="0" marL="0" rtl="0" algn="ctr">
                        <a:lnSpc>
                          <a:spcPct val="120000"/>
                        </a:lnSpc>
                        <a:spcBef>
                          <a:spcPts val="0"/>
                        </a:spcBef>
                        <a:spcAft>
                          <a:spcPts val="0"/>
                        </a:spcAft>
                        <a:buNone/>
                      </a:pPr>
                      <a:r>
                        <a:rPr b="1" lang="en-US" sz="1050">
                          <a:solidFill>
                            <a:srgbClr val="1A1A1A"/>
                          </a:solidFill>
                          <a:highlight>
                            <a:srgbClr val="FFFFFF"/>
                          </a:highlight>
                        </a:rPr>
                        <a:t>P Value</a:t>
                      </a:r>
                      <a:r>
                        <a:rPr b="1" lang="en-US" sz="1050">
                          <a:solidFill>
                            <a:schemeClr val="hlink"/>
                          </a:solidFill>
                          <a:highlight>
                            <a:srgbClr val="FFFFFF"/>
                          </a:highlight>
                          <a:uFill>
                            <a:noFill/>
                          </a:uFill>
                          <a:hlinkClick r:id="rId4"/>
                        </a:rPr>
                        <a:t>†</a:t>
                      </a:r>
                      <a:endParaRPr b="1" sz="1050">
                        <a:solidFill>
                          <a:schemeClr val="hlink"/>
                        </a:solidFill>
                        <a:highlight>
                          <a:srgbClr val="FFFFFF"/>
                        </a:highlight>
                      </a:endParaRPr>
                    </a:p>
                  </a:txBody>
                  <a:tcPr marT="91425" marB="91425" marR="91425" marL="91425">
                    <a:lnR cap="flat" cmpd="sng" w="9525">
                      <a:solidFill>
                        <a:srgbClr val="E5E5E5"/>
                      </a:solidFill>
                      <a:prstDash val="solid"/>
                      <a:round/>
                      <a:headEnd len="sm" w="sm" type="none"/>
                      <a:tailEnd len="sm" w="sm" type="none"/>
                    </a:lnR>
                    <a:lnT cap="flat" cmpd="sng" w="9525">
                      <a:solidFill>
                        <a:srgbClr val="E5E5E5"/>
                      </a:solidFill>
                      <a:prstDash val="solid"/>
                      <a:round/>
                      <a:headEnd len="sm" w="sm" type="none"/>
                      <a:tailEnd len="sm" w="sm" type="none"/>
                    </a:lnT>
                  </a:tcPr>
                </a:tc>
              </a:tr>
              <a:tr h="512050">
                <a:tc>
                  <a:txBody>
                    <a:bodyPr/>
                    <a:lstStyle/>
                    <a:p>
                      <a:pPr indent="0" lvl="0" marL="0" rtl="0" algn="l">
                        <a:lnSpc>
                          <a:spcPct val="120000"/>
                        </a:lnSpc>
                        <a:spcBef>
                          <a:spcPts val="0"/>
                        </a:spcBef>
                        <a:spcAft>
                          <a:spcPts val="0"/>
                        </a:spcAft>
                        <a:buNone/>
                      </a:pPr>
                      <a:r>
                        <a:rPr lang="en-US" sz="1050">
                          <a:solidFill>
                            <a:srgbClr val="4D4D4D"/>
                          </a:solidFill>
                          <a:highlight>
                            <a:srgbClr val="FFFFFF"/>
                          </a:highlight>
                        </a:rPr>
                        <a:t> </a:t>
                      </a:r>
                      <a:endParaRPr sz="1050">
                        <a:solidFill>
                          <a:srgbClr val="4D4D4D"/>
                        </a:solidFill>
                        <a:highlight>
                          <a:srgbClr val="FFFFFF"/>
                        </a:highlight>
                      </a:endParaRPr>
                    </a:p>
                  </a:txBody>
                  <a:tcPr marT="91425" marB="91425" marR="91425" marL="91425">
                    <a:lnL cap="flat" cmpd="sng" w="9525">
                      <a:solidFill>
                        <a:srgbClr val="E5E5E5"/>
                      </a:solidFill>
                      <a:prstDash val="solid"/>
                      <a:round/>
                      <a:headEnd len="sm" w="sm" type="none"/>
                      <a:tailEnd len="sm" w="sm" type="none"/>
                    </a:lnL>
                  </a:tcPr>
                </a:tc>
                <a:tc gridSpan="2">
                  <a:txBody>
                    <a:bodyPr/>
                    <a:lstStyle/>
                    <a:p>
                      <a:pPr indent="0" lvl="0" marL="0" rtl="0" algn="ctr">
                        <a:lnSpc>
                          <a:spcPct val="120000"/>
                        </a:lnSpc>
                        <a:spcBef>
                          <a:spcPts val="0"/>
                        </a:spcBef>
                        <a:spcAft>
                          <a:spcPts val="0"/>
                        </a:spcAft>
                        <a:buNone/>
                      </a:pPr>
                      <a:r>
                        <a:rPr i="1" lang="en-US" sz="1050">
                          <a:solidFill>
                            <a:srgbClr val="1A1A1A"/>
                          </a:solidFill>
                          <a:highlight>
                            <a:srgbClr val="FFFFFF"/>
                          </a:highlight>
                        </a:rPr>
                        <a:t>percent (95% CI)</a:t>
                      </a:r>
                      <a:r>
                        <a:rPr i="1" lang="en-US" sz="1050">
                          <a:solidFill>
                            <a:schemeClr val="hlink"/>
                          </a:solidFill>
                          <a:highlight>
                            <a:srgbClr val="FFFFFF"/>
                          </a:highlight>
                          <a:uFill>
                            <a:noFill/>
                          </a:uFill>
                          <a:hlinkClick r:id="rId5"/>
                        </a:rPr>
                        <a:t>‡</a:t>
                      </a:r>
                      <a:endParaRPr i="1" sz="1050">
                        <a:solidFill>
                          <a:schemeClr val="hlink"/>
                        </a:solidFill>
                        <a:highlight>
                          <a:srgbClr val="FFFFFF"/>
                        </a:highlight>
                      </a:endParaRPr>
                    </a:p>
                  </a:txBody>
                  <a:tcPr marT="91425" marB="91425" marR="91425" marL="91425"/>
                </a:tc>
                <a:tc hMerge="1"/>
                <a:tc>
                  <a:txBody>
                    <a:bodyPr/>
                    <a:lstStyle/>
                    <a:p>
                      <a:pPr indent="0" lvl="0" marL="0" rtl="0" algn="ctr">
                        <a:lnSpc>
                          <a:spcPct val="120000"/>
                        </a:lnSpc>
                        <a:spcBef>
                          <a:spcPts val="0"/>
                        </a:spcBef>
                        <a:spcAft>
                          <a:spcPts val="0"/>
                        </a:spcAft>
                        <a:buNone/>
                      </a:pPr>
                      <a:r>
                        <a:rPr i="1" lang="en-US" sz="1050">
                          <a:solidFill>
                            <a:srgbClr val="1A1A1A"/>
                          </a:solidFill>
                          <a:highlight>
                            <a:srgbClr val="FFFFFF"/>
                          </a:highlight>
                        </a:rPr>
                        <a:t>percentage points (95% CI)</a:t>
                      </a:r>
                      <a:endParaRPr i="1" sz="1050">
                        <a:solidFill>
                          <a:srgbClr val="1A1A1A"/>
                        </a:solidFill>
                        <a:highlight>
                          <a:srgbClr val="FFFFFF"/>
                        </a:highlight>
                      </a:endParaRPr>
                    </a:p>
                  </a:txBody>
                  <a:tcPr marT="91425" marB="91425" marR="91425" marL="91425"/>
                </a:tc>
                <a:tc>
                  <a:txBody>
                    <a:bodyPr/>
                    <a:lstStyle/>
                    <a:p>
                      <a:pPr indent="0" lvl="0" marL="0" rtl="0" algn="l">
                        <a:lnSpc>
                          <a:spcPct val="120000"/>
                        </a:lnSpc>
                        <a:spcBef>
                          <a:spcPts val="0"/>
                        </a:spcBef>
                        <a:spcAft>
                          <a:spcPts val="0"/>
                        </a:spcAft>
                        <a:buNone/>
                      </a:pPr>
                      <a:r>
                        <a:rPr lang="en-US" sz="1050">
                          <a:solidFill>
                            <a:srgbClr val="4D4D4D"/>
                          </a:solidFill>
                          <a:highlight>
                            <a:srgbClr val="FFFFFF"/>
                          </a:highlight>
                        </a:rPr>
                        <a:t> </a:t>
                      </a:r>
                      <a:endParaRPr sz="1050">
                        <a:solidFill>
                          <a:srgbClr val="4D4D4D"/>
                        </a:solidFill>
                        <a:highlight>
                          <a:srgbClr val="FFFFFF"/>
                        </a:highlight>
                      </a:endParaRPr>
                    </a:p>
                  </a:txBody>
                  <a:tcPr marT="91425" marB="91425" marR="91425" marL="91425">
                    <a:lnR cap="flat" cmpd="sng" w="9525">
                      <a:solidFill>
                        <a:srgbClr val="E5E5E5"/>
                      </a:solidFill>
                      <a:prstDash val="solid"/>
                      <a:round/>
                      <a:headEnd len="sm" w="sm" type="none"/>
                      <a:tailEnd len="sm" w="sm" type="none"/>
                    </a:lnR>
                  </a:tcPr>
                </a:tc>
              </a:tr>
              <a:tr h="358400">
                <a:tc>
                  <a:txBody>
                    <a:bodyPr/>
                    <a:lstStyle/>
                    <a:p>
                      <a:pPr indent="0" lvl="0" marL="0" rtl="0" algn="l">
                        <a:lnSpc>
                          <a:spcPct val="120000"/>
                        </a:lnSpc>
                        <a:spcBef>
                          <a:spcPts val="0"/>
                        </a:spcBef>
                        <a:spcAft>
                          <a:spcPts val="0"/>
                        </a:spcAft>
                        <a:buNone/>
                      </a:pPr>
                      <a:r>
                        <a:rPr lang="en-US" sz="1050">
                          <a:solidFill>
                            <a:srgbClr val="4D4D4D"/>
                          </a:solidFill>
                          <a:highlight>
                            <a:srgbClr val="FFFFFF"/>
                          </a:highlight>
                        </a:rPr>
                        <a:t>Primary end points</a:t>
                      </a:r>
                      <a:endParaRPr sz="1050">
                        <a:solidFill>
                          <a:srgbClr val="4D4D4D"/>
                        </a:solidFill>
                        <a:highlight>
                          <a:srgbClr val="FFFFFF"/>
                        </a:highlight>
                      </a:endParaRPr>
                    </a:p>
                  </a:txBody>
                  <a:tcPr marT="91425" marB="91425" marR="91425" marL="91425">
                    <a:lnL cap="flat" cmpd="sng" w="9525">
                      <a:solidFill>
                        <a:srgbClr val="E5E5E5"/>
                      </a:solidFill>
                      <a:prstDash val="solid"/>
                      <a:round/>
                      <a:headEnd len="sm" w="sm" type="none"/>
                      <a:tailEnd len="sm" w="sm" type="none"/>
                    </a:lnL>
                    <a:solidFill>
                      <a:srgbClr val="F5FBFA"/>
                    </a:solidFill>
                  </a:tcPr>
                </a:tc>
                <a:tc>
                  <a:txBody>
                    <a:bodyPr/>
                    <a:lstStyle/>
                    <a:p>
                      <a:pPr indent="0" lvl="0" marL="0" rtl="0" algn="l">
                        <a:lnSpc>
                          <a:spcPct val="120000"/>
                        </a:lnSpc>
                        <a:spcBef>
                          <a:spcPts val="0"/>
                        </a:spcBef>
                        <a:spcAft>
                          <a:spcPts val="0"/>
                        </a:spcAft>
                        <a:buNone/>
                      </a:pPr>
                      <a:r>
                        <a:rPr lang="en-US" sz="1050">
                          <a:solidFill>
                            <a:srgbClr val="4D4D4D"/>
                          </a:solidFill>
                          <a:highlight>
                            <a:srgbClr val="FFFFFF"/>
                          </a:highlight>
                        </a:rPr>
                        <a:t> </a:t>
                      </a:r>
                      <a:endParaRPr sz="1050">
                        <a:solidFill>
                          <a:srgbClr val="4D4D4D"/>
                        </a:solidFill>
                        <a:highlight>
                          <a:srgbClr val="FFFFFF"/>
                        </a:highlight>
                      </a:endParaRPr>
                    </a:p>
                  </a:txBody>
                  <a:tcPr marT="91425" marB="91425" marR="91425" marL="91425">
                    <a:solidFill>
                      <a:srgbClr val="F5FBFA"/>
                    </a:solidFill>
                  </a:tcPr>
                </a:tc>
                <a:tc>
                  <a:txBody>
                    <a:bodyPr/>
                    <a:lstStyle/>
                    <a:p>
                      <a:pPr indent="0" lvl="0" marL="0" rtl="0" algn="l">
                        <a:lnSpc>
                          <a:spcPct val="120000"/>
                        </a:lnSpc>
                        <a:spcBef>
                          <a:spcPts val="0"/>
                        </a:spcBef>
                        <a:spcAft>
                          <a:spcPts val="0"/>
                        </a:spcAft>
                        <a:buNone/>
                      </a:pPr>
                      <a:r>
                        <a:rPr lang="en-US" sz="1050">
                          <a:solidFill>
                            <a:srgbClr val="4D4D4D"/>
                          </a:solidFill>
                          <a:highlight>
                            <a:srgbClr val="FFFFFF"/>
                          </a:highlight>
                        </a:rPr>
                        <a:t> </a:t>
                      </a:r>
                      <a:endParaRPr sz="1050">
                        <a:solidFill>
                          <a:srgbClr val="4D4D4D"/>
                        </a:solidFill>
                        <a:highlight>
                          <a:srgbClr val="FFFFFF"/>
                        </a:highlight>
                      </a:endParaRPr>
                    </a:p>
                  </a:txBody>
                  <a:tcPr marT="91425" marB="91425" marR="91425" marL="91425">
                    <a:solidFill>
                      <a:srgbClr val="F5FBFA"/>
                    </a:solidFill>
                  </a:tcPr>
                </a:tc>
                <a:tc>
                  <a:txBody>
                    <a:bodyPr/>
                    <a:lstStyle/>
                    <a:p>
                      <a:pPr indent="0" lvl="0" marL="0" rtl="0" algn="l">
                        <a:lnSpc>
                          <a:spcPct val="120000"/>
                        </a:lnSpc>
                        <a:spcBef>
                          <a:spcPts val="0"/>
                        </a:spcBef>
                        <a:spcAft>
                          <a:spcPts val="0"/>
                        </a:spcAft>
                        <a:buNone/>
                      </a:pPr>
                      <a:r>
                        <a:rPr lang="en-US" sz="1050">
                          <a:solidFill>
                            <a:srgbClr val="4D4D4D"/>
                          </a:solidFill>
                          <a:highlight>
                            <a:srgbClr val="FFFFFF"/>
                          </a:highlight>
                        </a:rPr>
                        <a:t> </a:t>
                      </a:r>
                      <a:endParaRPr sz="1050">
                        <a:solidFill>
                          <a:srgbClr val="4D4D4D"/>
                        </a:solidFill>
                        <a:highlight>
                          <a:srgbClr val="FFFFFF"/>
                        </a:highlight>
                      </a:endParaRPr>
                    </a:p>
                  </a:txBody>
                  <a:tcPr marT="91425" marB="91425" marR="91425" marL="91425">
                    <a:solidFill>
                      <a:srgbClr val="F5FBFA"/>
                    </a:solidFill>
                  </a:tcPr>
                </a:tc>
                <a:tc>
                  <a:txBody>
                    <a:bodyPr/>
                    <a:lstStyle/>
                    <a:p>
                      <a:pPr indent="0" lvl="0" marL="0" rtl="0" algn="l">
                        <a:lnSpc>
                          <a:spcPct val="120000"/>
                        </a:lnSpc>
                        <a:spcBef>
                          <a:spcPts val="0"/>
                        </a:spcBef>
                        <a:spcAft>
                          <a:spcPts val="0"/>
                        </a:spcAft>
                        <a:buNone/>
                      </a:pPr>
                      <a:r>
                        <a:rPr lang="en-US" sz="1050">
                          <a:solidFill>
                            <a:srgbClr val="4D4D4D"/>
                          </a:solidFill>
                          <a:highlight>
                            <a:srgbClr val="FFFFFF"/>
                          </a:highlight>
                        </a:rPr>
                        <a:t> </a:t>
                      </a:r>
                      <a:endParaRPr sz="1050">
                        <a:solidFill>
                          <a:srgbClr val="4D4D4D"/>
                        </a:solidFill>
                        <a:highlight>
                          <a:srgbClr val="FFFFFF"/>
                        </a:highlight>
                      </a:endParaRPr>
                    </a:p>
                  </a:txBody>
                  <a:tcPr marT="91425" marB="91425" marR="91425" marL="91425">
                    <a:lnR cap="flat" cmpd="sng" w="9525">
                      <a:solidFill>
                        <a:srgbClr val="E5E5E5"/>
                      </a:solidFill>
                      <a:prstDash val="solid"/>
                      <a:round/>
                      <a:headEnd len="sm" w="sm" type="none"/>
                      <a:tailEnd len="sm" w="sm" type="none"/>
                    </a:lnR>
                    <a:solidFill>
                      <a:srgbClr val="F5FBFA"/>
                    </a:solidFill>
                  </a:tcPr>
                </a:tc>
              </a:tr>
              <a:tr h="358400">
                <a:tc>
                  <a:txBody>
                    <a:bodyPr/>
                    <a:lstStyle/>
                    <a:p>
                      <a:pPr indent="0" lvl="0" marL="0" rtl="0" algn="l">
                        <a:lnSpc>
                          <a:spcPct val="120000"/>
                        </a:lnSpc>
                        <a:spcBef>
                          <a:spcPts val="0"/>
                        </a:spcBef>
                        <a:spcAft>
                          <a:spcPts val="0"/>
                        </a:spcAft>
                        <a:buNone/>
                      </a:pPr>
                      <a:r>
                        <a:rPr lang="en-US" sz="1050">
                          <a:solidFill>
                            <a:srgbClr val="4D4D4D"/>
                          </a:solidFill>
                          <a:highlight>
                            <a:srgbClr val="FFFFFF"/>
                          </a:highlight>
                        </a:rPr>
                        <a:t>Clinical remission at week 24</a:t>
                      </a:r>
                      <a:r>
                        <a:rPr lang="en-US" sz="1050">
                          <a:solidFill>
                            <a:schemeClr val="hlink"/>
                          </a:solidFill>
                          <a:highlight>
                            <a:srgbClr val="FFFFFF"/>
                          </a:highlight>
                          <a:uFill>
                            <a:noFill/>
                          </a:uFill>
                          <a:hlinkClick r:id="rId6"/>
                        </a:rPr>
                        <a:t>§</a:t>
                      </a:r>
                      <a:endParaRPr sz="1050">
                        <a:solidFill>
                          <a:schemeClr val="hlink"/>
                        </a:solidFill>
                        <a:highlight>
                          <a:srgbClr val="FFFFFF"/>
                        </a:highlight>
                      </a:endParaRPr>
                    </a:p>
                  </a:txBody>
                  <a:tcPr marT="91425" marB="91425" marR="91425" marL="91425">
                    <a:lnL cap="flat" cmpd="sng" w="9525">
                      <a:solidFill>
                        <a:srgbClr val="E5E5E5"/>
                      </a:solidFill>
                      <a:prstDash val="solid"/>
                      <a:round/>
                      <a:headEnd len="sm" w="sm" type="none"/>
                      <a:tailEnd len="sm" w="sm" type="none"/>
                    </a:lnL>
                  </a:tcPr>
                </a:tc>
                <a:tc>
                  <a:txBody>
                    <a:bodyPr/>
                    <a:lstStyle/>
                    <a:p>
                      <a:pPr indent="0" lvl="0" marL="0" rtl="0" algn="l">
                        <a:lnSpc>
                          <a:spcPct val="120000"/>
                        </a:lnSpc>
                        <a:spcBef>
                          <a:spcPts val="0"/>
                        </a:spcBef>
                        <a:spcAft>
                          <a:spcPts val="0"/>
                        </a:spcAft>
                        <a:buNone/>
                      </a:pPr>
                      <a:r>
                        <a:rPr lang="en-US" sz="1050">
                          <a:solidFill>
                            <a:srgbClr val="4D4D4D"/>
                          </a:solidFill>
                          <a:highlight>
                            <a:srgbClr val="FFFFFF"/>
                          </a:highlight>
                        </a:rPr>
                        <a:t>58.6 (50.1–67.1)</a:t>
                      </a:r>
                      <a:endParaRPr sz="1050">
                        <a:solidFill>
                          <a:srgbClr val="4D4D4D"/>
                        </a:solidFill>
                        <a:highlight>
                          <a:srgbClr val="FFFFFF"/>
                        </a:highlight>
                      </a:endParaRPr>
                    </a:p>
                  </a:txBody>
                  <a:tcPr marT="91425" marB="91425" marR="91425" marL="91425"/>
                </a:tc>
                <a:tc>
                  <a:txBody>
                    <a:bodyPr/>
                    <a:lstStyle/>
                    <a:p>
                      <a:pPr indent="0" lvl="0" marL="0" rtl="0" algn="l">
                        <a:lnSpc>
                          <a:spcPct val="120000"/>
                        </a:lnSpc>
                        <a:spcBef>
                          <a:spcPts val="0"/>
                        </a:spcBef>
                        <a:spcAft>
                          <a:spcPts val="0"/>
                        </a:spcAft>
                        <a:buNone/>
                      </a:pPr>
                      <a:r>
                        <a:rPr lang="en-US" sz="1050">
                          <a:solidFill>
                            <a:srgbClr val="4D4D4D"/>
                          </a:solidFill>
                          <a:highlight>
                            <a:srgbClr val="FFFFFF"/>
                          </a:highlight>
                        </a:rPr>
                        <a:t>39.5 (31.3–47.7)</a:t>
                      </a:r>
                      <a:endParaRPr sz="1050">
                        <a:solidFill>
                          <a:srgbClr val="4D4D4D"/>
                        </a:solidFill>
                        <a:highlight>
                          <a:srgbClr val="FFFFFF"/>
                        </a:highlight>
                      </a:endParaRPr>
                    </a:p>
                  </a:txBody>
                  <a:tcPr marT="91425" marB="91425" marR="91425" marL="91425"/>
                </a:tc>
                <a:tc>
                  <a:txBody>
                    <a:bodyPr/>
                    <a:lstStyle/>
                    <a:p>
                      <a:pPr indent="0" lvl="0" marL="0" rtl="0" algn="l">
                        <a:lnSpc>
                          <a:spcPct val="120000"/>
                        </a:lnSpc>
                        <a:spcBef>
                          <a:spcPts val="0"/>
                        </a:spcBef>
                        <a:spcAft>
                          <a:spcPts val="0"/>
                        </a:spcAft>
                        <a:buNone/>
                      </a:pPr>
                      <a:r>
                        <a:rPr lang="en-US" sz="1050">
                          <a:solidFill>
                            <a:srgbClr val="4D4D4D"/>
                          </a:solidFill>
                          <a:highlight>
                            <a:srgbClr val="FFFFFF"/>
                          </a:highlight>
                        </a:rPr>
                        <a:t>18.4 (6.6–30.3)</a:t>
                      </a:r>
                      <a:r>
                        <a:rPr lang="en-US" sz="1050">
                          <a:solidFill>
                            <a:schemeClr val="hlink"/>
                          </a:solidFill>
                          <a:highlight>
                            <a:srgbClr val="FFFFFF"/>
                          </a:highlight>
                          <a:uFill>
                            <a:noFill/>
                          </a:uFill>
                          <a:hlinkClick r:id="rId7"/>
                        </a:rPr>
                        <a:t>¶</a:t>
                      </a:r>
                      <a:endParaRPr sz="1050">
                        <a:solidFill>
                          <a:schemeClr val="hlink"/>
                        </a:solidFill>
                        <a:highlight>
                          <a:srgbClr val="FFFFFF"/>
                        </a:highlight>
                      </a:endParaRPr>
                    </a:p>
                  </a:txBody>
                  <a:tcPr marT="91425" marB="91425" marR="91425" marL="91425"/>
                </a:tc>
                <a:tc>
                  <a:txBody>
                    <a:bodyPr/>
                    <a:lstStyle/>
                    <a:p>
                      <a:pPr indent="0" lvl="0" marL="0" rtl="0" algn="l">
                        <a:lnSpc>
                          <a:spcPct val="120000"/>
                        </a:lnSpc>
                        <a:spcBef>
                          <a:spcPts val="0"/>
                        </a:spcBef>
                        <a:spcAft>
                          <a:spcPts val="0"/>
                        </a:spcAft>
                        <a:buNone/>
                      </a:pPr>
                      <a:r>
                        <a:rPr lang="en-US" sz="1050">
                          <a:solidFill>
                            <a:srgbClr val="4D4D4D"/>
                          </a:solidFill>
                          <a:highlight>
                            <a:srgbClr val="FFFFFF"/>
                          </a:highlight>
                        </a:rPr>
                        <a:t> </a:t>
                      </a:r>
                      <a:endParaRPr sz="1050">
                        <a:solidFill>
                          <a:srgbClr val="4D4D4D"/>
                        </a:solidFill>
                        <a:highlight>
                          <a:srgbClr val="FFFFFF"/>
                        </a:highlight>
                      </a:endParaRPr>
                    </a:p>
                  </a:txBody>
                  <a:tcPr marT="91425" marB="91425" marR="91425" marL="91425">
                    <a:lnR cap="flat" cmpd="sng" w="9525">
                      <a:solidFill>
                        <a:srgbClr val="E5E5E5"/>
                      </a:solidFill>
                      <a:prstDash val="solid"/>
                      <a:round/>
                      <a:headEnd len="sm" w="sm" type="none"/>
                      <a:tailEnd len="sm" w="sm" type="none"/>
                    </a:lnR>
                  </a:tcPr>
                </a:tc>
              </a:tr>
              <a:tr h="358400">
                <a:tc>
                  <a:txBody>
                    <a:bodyPr/>
                    <a:lstStyle/>
                    <a:p>
                      <a:pPr indent="0" lvl="0" marL="0" rtl="0" algn="l">
                        <a:lnSpc>
                          <a:spcPct val="120000"/>
                        </a:lnSpc>
                        <a:spcBef>
                          <a:spcPts val="0"/>
                        </a:spcBef>
                        <a:spcAft>
                          <a:spcPts val="0"/>
                        </a:spcAft>
                        <a:buNone/>
                      </a:pPr>
                      <a:r>
                        <a:rPr lang="en-US" sz="1050">
                          <a:solidFill>
                            <a:srgbClr val="4D4D4D"/>
                          </a:solidFill>
                          <a:highlight>
                            <a:srgbClr val="FFFFFF"/>
                          </a:highlight>
                        </a:rPr>
                        <a:t>Endoscopic remission at week 48</a:t>
                      </a:r>
                      <a:r>
                        <a:rPr lang="en-US" sz="1050">
                          <a:solidFill>
                            <a:schemeClr val="hlink"/>
                          </a:solidFill>
                          <a:highlight>
                            <a:srgbClr val="FFFFFF"/>
                          </a:highlight>
                          <a:uFill>
                            <a:noFill/>
                          </a:uFill>
                          <a:hlinkClick r:id="rId8"/>
                        </a:rPr>
                        <a:t>‖</a:t>
                      </a:r>
                      <a:endParaRPr sz="1050">
                        <a:solidFill>
                          <a:schemeClr val="hlink"/>
                        </a:solidFill>
                        <a:highlight>
                          <a:srgbClr val="FFFFFF"/>
                        </a:highlight>
                      </a:endParaRPr>
                    </a:p>
                  </a:txBody>
                  <a:tcPr marT="91425" marB="91425" marR="91425" marL="91425">
                    <a:lnL cap="flat" cmpd="sng" w="9525">
                      <a:solidFill>
                        <a:srgbClr val="E5E5E5"/>
                      </a:solidFill>
                      <a:prstDash val="solid"/>
                      <a:round/>
                      <a:headEnd len="sm" w="sm" type="none"/>
                      <a:tailEnd len="sm" w="sm" type="none"/>
                    </a:lnL>
                    <a:solidFill>
                      <a:srgbClr val="F5FBFA"/>
                    </a:solidFill>
                  </a:tcPr>
                </a:tc>
                <a:tc>
                  <a:txBody>
                    <a:bodyPr/>
                    <a:lstStyle/>
                    <a:p>
                      <a:pPr indent="0" lvl="0" marL="0" rtl="0" algn="l">
                        <a:lnSpc>
                          <a:spcPct val="120000"/>
                        </a:lnSpc>
                        <a:spcBef>
                          <a:spcPts val="0"/>
                        </a:spcBef>
                        <a:spcAft>
                          <a:spcPts val="0"/>
                        </a:spcAft>
                        <a:buNone/>
                      </a:pPr>
                      <a:r>
                        <a:rPr lang="en-US" sz="1050">
                          <a:solidFill>
                            <a:srgbClr val="4D4D4D"/>
                          </a:solidFill>
                          <a:highlight>
                            <a:srgbClr val="FFFFFF"/>
                          </a:highlight>
                        </a:rPr>
                        <a:t>31.8 (26.1–37.5)</a:t>
                      </a:r>
                      <a:endParaRPr sz="1050">
                        <a:solidFill>
                          <a:srgbClr val="4D4D4D"/>
                        </a:solidFill>
                        <a:highlight>
                          <a:srgbClr val="FFFFFF"/>
                        </a:highlight>
                      </a:endParaRPr>
                    </a:p>
                  </a:txBody>
                  <a:tcPr marT="91425" marB="91425" marR="91425" marL="91425">
                    <a:solidFill>
                      <a:srgbClr val="F5FBFA"/>
                    </a:solidFill>
                  </a:tcPr>
                </a:tc>
                <a:tc>
                  <a:txBody>
                    <a:bodyPr/>
                    <a:lstStyle/>
                    <a:p>
                      <a:pPr indent="0" lvl="0" marL="0" rtl="0" algn="l">
                        <a:lnSpc>
                          <a:spcPct val="120000"/>
                        </a:lnSpc>
                        <a:spcBef>
                          <a:spcPts val="0"/>
                        </a:spcBef>
                        <a:spcAft>
                          <a:spcPts val="0"/>
                        </a:spcAft>
                        <a:buNone/>
                      </a:pPr>
                      <a:r>
                        <a:rPr lang="en-US" sz="1050">
                          <a:solidFill>
                            <a:srgbClr val="4D4D4D"/>
                          </a:solidFill>
                          <a:highlight>
                            <a:srgbClr val="FFFFFF"/>
                          </a:highlight>
                        </a:rPr>
                        <a:t>16.2 (11.8–20.7)</a:t>
                      </a:r>
                      <a:endParaRPr sz="1050">
                        <a:solidFill>
                          <a:srgbClr val="4D4D4D"/>
                        </a:solidFill>
                        <a:highlight>
                          <a:srgbClr val="FFFFFF"/>
                        </a:highlight>
                      </a:endParaRPr>
                    </a:p>
                  </a:txBody>
                  <a:tcPr marT="91425" marB="91425" marR="91425" marL="91425">
                    <a:solidFill>
                      <a:srgbClr val="F5FBFA"/>
                    </a:solidFill>
                  </a:tcPr>
                </a:tc>
                <a:tc>
                  <a:txBody>
                    <a:bodyPr/>
                    <a:lstStyle/>
                    <a:p>
                      <a:pPr indent="0" lvl="0" marL="0" rtl="0" algn="l">
                        <a:lnSpc>
                          <a:spcPct val="120000"/>
                        </a:lnSpc>
                        <a:spcBef>
                          <a:spcPts val="0"/>
                        </a:spcBef>
                        <a:spcAft>
                          <a:spcPts val="0"/>
                        </a:spcAft>
                        <a:buNone/>
                      </a:pPr>
                      <a:r>
                        <a:rPr lang="en-US" sz="1050">
                          <a:solidFill>
                            <a:srgbClr val="4D4D4D"/>
                          </a:solidFill>
                          <a:highlight>
                            <a:srgbClr val="FFFFFF"/>
                          </a:highlight>
                        </a:rPr>
                        <a:t>15.6 (8.4–22.9)</a:t>
                      </a:r>
                      <a:endParaRPr sz="1050">
                        <a:solidFill>
                          <a:srgbClr val="4D4D4D"/>
                        </a:solidFill>
                        <a:highlight>
                          <a:srgbClr val="FFFFFF"/>
                        </a:highlight>
                      </a:endParaRPr>
                    </a:p>
                  </a:txBody>
                  <a:tcPr marT="91425" marB="91425" marR="91425" marL="91425">
                    <a:solidFill>
                      <a:srgbClr val="F5FBFA"/>
                    </a:solidFill>
                  </a:tcPr>
                </a:tc>
                <a:tc>
                  <a:txBody>
                    <a:bodyPr/>
                    <a:lstStyle/>
                    <a:p>
                      <a:pPr indent="0" lvl="0" marL="0" rtl="0" algn="l">
                        <a:lnSpc>
                          <a:spcPct val="120000"/>
                        </a:lnSpc>
                        <a:spcBef>
                          <a:spcPts val="0"/>
                        </a:spcBef>
                        <a:spcAft>
                          <a:spcPts val="0"/>
                        </a:spcAft>
                        <a:buNone/>
                      </a:pPr>
                      <a:r>
                        <a:rPr lang="en-US" sz="1050">
                          <a:solidFill>
                            <a:srgbClr val="4D4D4D"/>
                          </a:solidFill>
                          <a:highlight>
                            <a:srgbClr val="FFFFFF"/>
                          </a:highlight>
                        </a:rPr>
                        <a:t>P&lt;0.001</a:t>
                      </a:r>
                      <a:endParaRPr sz="1050">
                        <a:solidFill>
                          <a:srgbClr val="4D4D4D"/>
                        </a:solidFill>
                        <a:highlight>
                          <a:srgbClr val="FFFFFF"/>
                        </a:highlight>
                      </a:endParaRPr>
                    </a:p>
                  </a:txBody>
                  <a:tcPr marT="91425" marB="91425" marR="91425" marL="91425">
                    <a:lnR cap="flat" cmpd="sng" w="9525">
                      <a:solidFill>
                        <a:srgbClr val="E5E5E5"/>
                      </a:solidFill>
                      <a:prstDash val="solid"/>
                      <a:round/>
                      <a:headEnd len="sm" w="sm" type="none"/>
                      <a:tailEnd len="sm" w="sm" type="none"/>
                    </a:lnR>
                    <a:solidFill>
                      <a:srgbClr val="F5FBFA"/>
                    </a:solidFill>
                  </a:tcPr>
                </a:tc>
              </a:tr>
              <a:tr h="358400">
                <a:tc>
                  <a:txBody>
                    <a:bodyPr/>
                    <a:lstStyle/>
                    <a:p>
                      <a:pPr indent="0" lvl="0" marL="0" rtl="0" algn="l">
                        <a:lnSpc>
                          <a:spcPct val="120000"/>
                        </a:lnSpc>
                        <a:spcBef>
                          <a:spcPts val="0"/>
                        </a:spcBef>
                        <a:spcAft>
                          <a:spcPts val="0"/>
                        </a:spcAft>
                        <a:buNone/>
                      </a:pPr>
                      <a:r>
                        <a:rPr lang="en-US" sz="1050">
                          <a:solidFill>
                            <a:srgbClr val="4D4D4D"/>
                          </a:solidFill>
                          <a:highlight>
                            <a:srgbClr val="FFFFFF"/>
                          </a:highlight>
                        </a:rPr>
                        <a:t>Secondary end points</a:t>
                      </a:r>
                      <a:endParaRPr sz="1050">
                        <a:solidFill>
                          <a:srgbClr val="4D4D4D"/>
                        </a:solidFill>
                        <a:highlight>
                          <a:srgbClr val="FFFFFF"/>
                        </a:highlight>
                      </a:endParaRPr>
                    </a:p>
                  </a:txBody>
                  <a:tcPr marT="91425" marB="91425" marR="91425" marL="91425">
                    <a:lnL cap="flat" cmpd="sng" w="9525">
                      <a:solidFill>
                        <a:srgbClr val="E5E5E5"/>
                      </a:solidFill>
                      <a:prstDash val="solid"/>
                      <a:round/>
                      <a:headEnd len="sm" w="sm" type="none"/>
                      <a:tailEnd len="sm" w="sm" type="none"/>
                    </a:lnL>
                  </a:tcPr>
                </a:tc>
                <a:tc>
                  <a:txBody>
                    <a:bodyPr/>
                    <a:lstStyle/>
                    <a:p>
                      <a:pPr indent="0" lvl="0" marL="0" rtl="0" algn="l">
                        <a:lnSpc>
                          <a:spcPct val="120000"/>
                        </a:lnSpc>
                        <a:spcBef>
                          <a:spcPts val="0"/>
                        </a:spcBef>
                        <a:spcAft>
                          <a:spcPts val="0"/>
                        </a:spcAft>
                        <a:buNone/>
                      </a:pPr>
                      <a:r>
                        <a:rPr lang="en-US" sz="1050">
                          <a:solidFill>
                            <a:srgbClr val="4D4D4D"/>
                          </a:solidFill>
                          <a:highlight>
                            <a:srgbClr val="FFFFFF"/>
                          </a:highlight>
                        </a:rPr>
                        <a:t> </a:t>
                      </a:r>
                      <a:endParaRPr sz="1050">
                        <a:solidFill>
                          <a:srgbClr val="4D4D4D"/>
                        </a:solidFill>
                        <a:highlight>
                          <a:srgbClr val="FFFFFF"/>
                        </a:highlight>
                      </a:endParaRPr>
                    </a:p>
                  </a:txBody>
                  <a:tcPr marT="91425" marB="91425" marR="91425" marL="91425"/>
                </a:tc>
                <a:tc>
                  <a:txBody>
                    <a:bodyPr/>
                    <a:lstStyle/>
                    <a:p>
                      <a:pPr indent="0" lvl="0" marL="0" rtl="0" algn="l">
                        <a:lnSpc>
                          <a:spcPct val="120000"/>
                        </a:lnSpc>
                        <a:spcBef>
                          <a:spcPts val="0"/>
                        </a:spcBef>
                        <a:spcAft>
                          <a:spcPts val="0"/>
                        </a:spcAft>
                        <a:buNone/>
                      </a:pPr>
                      <a:r>
                        <a:rPr lang="en-US" sz="1050">
                          <a:solidFill>
                            <a:srgbClr val="4D4D4D"/>
                          </a:solidFill>
                          <a:highlight>
                            <a:srgbClr val="FFFFFF"/>
                          </a:highlight>
                        </a:rPr>
                        <a:t> </a:t>
                      </a:r>
                      <a:endParaRPr sz="1050">
                        <a:solidFill>
                          <a:srgbClr val="4D4D4D"/>
                        </a:solidFill>
                        <a:highlight>
                          <a:srgbClr val="FFFFFF"/>
                        </a:highlight>
                      </a:endParaRPr>
                    </a:p>
                  </a:txBody>
                  <a:tcPr marT="91425" marB="91425" marR="91425" marL="91425"/>
                </a:tc>
                <a:tc>
                  <a:txBody>
                    <a:bodyPr/>
                    <a:lstStyle/>
                    <a:p>
                      <a:pPr indent="0" lvl="0" marL="0" rtl="0" algn="l">
                        <a:lnSpc>
                          <a:spcPct val="120000"/>
                        </a:lnSpc>
                        <a:spcBef>
                          <a:spcPts val="0"/>
                        </a:spcBef>
                        <a:spcAft>
                          <a:spcPts val="0"/>
                        </a:spcAft>
                        <a:buNone/>
                      </a:pPr>
                      <a:r>
                        <a:rPr lang="en-US" sz="1050">
                          <a:solidFill>
                            <a:srgbClr val="4D4D4D"/>
                          </a:solidFill>
                          <a:highlight>
                            <a:srgbClr val="FFFFFF"/>
                          </a:highlight>
                        </a:rPr>
                        <a:t> </a:t>
                      </a:r>
                      <a:endParaRPr sz="1050">
                        <a:solidFill>
                          <a:srgbClr val="4D4D4D"/>
                        </a:solidFill>
                        <a:highlight>
                          <a:srgbClr val="FFFFFF"/>
                        </a:highlight>
                      </a:endParaRPr>
                    </a:p>
                  </a:txBody>
                  <a:tcPr marT="91425" marB="91425" marR="91425" marL="91425"/>
                </a:tc>
                <a:tc>
                  <a:txBody>
                    <a:bodyPr/>
                    <a:lstStyle/>
                    <a:p>
                      <a:pPr indent="0" lvl="0" marL="0" rtl="0" algn="l">
                        <a:lnSpc>
                          <a:spcPct val="120000"/>
                        </a:lnSpc>
                        <a:spcBef>
                          <a:spcPts val="0"/>
                        </a:spcBef>
                        <a:spcAft>
                          <a:spcPts val="0"/>
                        </a:spcAft>
                        <a:buNone/>
                      </a:pPr>
                      <a:r>
                        <a:rPr lang="en-US" sz="1050">
                          <a:solidFill>
                            <a:srgbClr val="4D4D4D"/>
                          </a:solidFill>
                          <a:highlight>
                            <a:srgbClr val="FFFFFF"/>
                          </a:highlight>
                        </a:rPr>
                        <a:t> </a:t>
                      </a:r>
                      <a:endParaRPr sz="1050">
                        <a:solidFill>
                          <a:srgbClr val="4D4D4D"/>
                        </a:solidFill>
                        <a:highlight>
                          <a:srgbClr val="FFFFFF"/>
                        </a:highlight>
                      </a:endParaRPr>
                    </a:p>
                  </a:txBody>
                  <a:tcPr marT="91425" marB="91425" marR="91425" marL="91425">
                    <a:lnR cap="flat" cmpd="sng" w="9525">
                      <a:solidFill>
                        <a:srgbClr val="E5E5E5"/>
                      </a:solidFill>
                      <a:prstDash val="solid"/>
                      <a:round/>
                      <a:headEnd len="sm" w="sm" type="none"/>
                      <a:tailEnd len="sm" w="sm" type="none"/>
                    </a:lnR>
                  </a:tcPr>
                </a:tc>
              </a:tr>
              <a:tr h="358400">
                <a:tc>
                  <a:txBody>
                    <a:bodyPr/>
                    <a:lstStyle/>
                    <a:p>
                      <a:pPr indent="0" lvl="0" marL="0" rtl="0" algn="l">
                        <a:lnSpc>
                          <a:spcPct val="120000"/>
                        </a:lnSpc>
                        <a:spcBef>
                          <a:spcPts val="0"/>
                        </a:spcBef>
                        <a:spcAft>
                          <a:spcPts val="0"/>
                        </a:spcAft>
                        <a:buNone/>
                      </a:pPr>
                      <a:r>
                        <a:rPr lang="en-US" sz="1050">
                          <a:solidFill>
                            <a:srgbClr val="4D4D4D"/>
                          </a:solidFill>
                          <a:highlight>
                            <a:srgbClr val="FFFFFF"/>
                          </a:highlight>
                        </a:rPr>
                        <a:t>Clinical remission at week 48</a:t>
                      </a:r>
                      <a:r>
                        <a:rPr lang="en-US" sz="1050">
                          <a:solidFill>
                            <a:schemeClr val="hlink"/>
                          </a:solidFill>
                          <a:highlight>
                            <a:srgbClr val="FFFFFF"/>
                          </a:highlight>
                          <a:uFill>
                            <a:noFill/>
                          </a:uFill>
                          <a:hlinkClick r:id="rId9"/>
                        </a:rPr>
                        <a:t>**</a:t>
                      </a:r>
                      <a:endParaRPr sz="1050">
                        <a:solidFill>
                          <a:schemeClr val="hlink"/>
                        </a:solidFill>
                        <a:highlight>
                          <a:srgbClr val="FFFFFF"/>
                        </a:highlight>
                      </a:endParaRPr>
                    </a:p>
                  </a:txBody>
                  <a:tcPr marT="91425" marB="91425" marR="91425" marL="91425">
                    <a:lnL cap="flat" cmpd="sng" w="9525">
                      <a:solidFill>
                        <a:srgbClr val="E5E5E5"/>
                      </a:solidFill>
                      <a:prstDash val="solid"/>
                      <a:round/>
                      <a:headEnd len="sm" w="sm" type="none"/>
                      <a:tailEnd len="sm" w="sm" type="none"/>
                    </a:lnL>
                    <a:solidFill>
                      <a:srgbClr val="F5FBFA"/>
                    </a:solidFill>
                  </a:tcPr>
                </a:tc>
                <a:tc>
                  <a:txBody>
                    <a:bodyPr/>
                    <a:lstStyle/>
                    <a:p>
                      <a:pPr indent="0" lvl="0" marL="0" rtl="0" algn="l">
                        <a:lnSpc>
                          <a:spcPct val="120000"/>
                        </a:lnSpc>
                        <a:spcBef>
                          <a:spcPts val="0"/>
                        </a:spcBef>
                        <a:spcAft>
                          <a:spcPts val="0"/>
                        </a:spcAft>
                        <a:buNone/>
                      </a:pPr>
                      <a:r>
                        <a:rPr lang="en-US" sz="1050">
                          <a:solidFill>
                            <a:srgbClr val="4D4D4D"/>
                          </a:solidFill>
                          <a:highlight>
                            <a:srgbClr val="FFFFFF"/>
                          </a:highlight>
                        </a:rPr>
                        <a:t>60.8 (54.8–66.8)</a:t>
                      </a:r>
                      <a:endParaRPr sz="1050">
                        <a:solidFill>
                          <a:srgbClr val="4D4D4D"/>
                        </a:solidFill>
                        <a:highlight>
                          <a:srgbClr val="FFFFFF"/>
                        </a:highlight>
                      </a:endParaRPr>
                    </a:p>
                  </a:txBody>
                  <a:tcPr marT="91425" marB="91425" marR="91425" marL="91425">
                    <a:solidFill>
                      <a:srgbClr val="F5FBFA"/>
                    </a:solidFill>
                  </a:tcPr>
                </a:tc>
                <a:tc>
                  <a:txBody>
                    <a:bodyPr/>
                    <a:lstStyle/>
                    <a:p>
                      <a:pPr indent="0" lvl="0" marL="0" rtl="0" algn="l">
                        <a:lnSpc>
                          <a:spcPct val="120000"/>
                        </a:lnSpc>
                        <a:spcBef>
                          <a:spcPts val="0"/>
                        </a:spcBef>
                        <a:spcAft>
                          <a:spcPts val="0"/>
                        </a:spcAft>
                        <a:buNone/>
                      </a:pPr>
                      <a:r>
                        <a:rPr lang="en-US" sz="1050">
                          <a:solidFill>
                            <a:srgbClr val="4D4D4D"/>
                          </a:solidFill>
                          <a:highlight>
                            <a:srgbClr val="FFFFFF"/>
                          </a:highlight>
                        </a:rPr>
                        <a:t>40.8 (34.8–46.7)</a:t>
                      </a:r>
                      <a:endParaRPr sz="1050">
                        <a:solidFill>
                          <a:srgbClr val="4D4D4D"/>
                        </a:solidFill>
                        <a:highlight>
                          <a:srgbClr val="FFFFFF"/>
                        </a:highlight>
                      </a:endParaRPr>
                    </a:p>
                  </a:txBody>
                  <a:tcPr marT="91425" marB="91425" marR="91425" marL="91425">
                    <a:solidFill>
                      <a:srgbClr val="F5FBFA"/>
                    </a:solidFill>
                  </a:tcPr>
                </a:tc>
                <a:tc>
                  <a:txBody>
                    <a:bodyPr/>
                    <a:lstStyle/>
                    <a:p>
                      <a:pPr indent="0" lvl="0" marL="0" rtl="0" algn="l">
                        <a:lnSpc>
                          <a:spcPct val="120000"/>
                        </a:lnSpc>
                        <a:spcBef>
                          <a:spcPts val="0"/>
                        </a:spcBef>
                        <a:spcAft>
                          <a:spcPts val="0"/>
                        </a:spcAft>
                        <a:buNone/>
                      </a:pPr>
                      <a:r>
                        <a:rPr lang="en-US" sz="1050">
                          <a:solidFill>
                            <a:srgbClr val="4D4D4D"/>
                          </a:solidFill>
                          <a:highlight>
                            <a:srgbClr val="FFFFFF"/>
                          </a:highlight>
                        </a:rPr>
                        <a:t>19.7 (11.3–28.1)</a:t>
                      </a:r>
                      <a:endParaRPr sz="1050">
                        <a:solidFill>
                          <a:srgbClr val="4D4D4D"/>
                        </a:solidFill>
                        <a:highlight>
                          <a:srgbClr val="FFFFFF"/>
                        </a:highlight>
                      </a:endParaRPr>
                    </a:p>
                  </a:txBody>
                  <a:tcPr marT="91425" marB="91425" marR="91425" marL="91425">
                    <a:solidFill>
                      <a:srgbClr val="F5FBFA"/>
                    </a:solidFill>
                  </a:tcPr>
                </a:tc>
                <a:tc>
                  <a:txBody>
                    <a:bodyPr/>
                    <a:lstStyle/>
                    <a:p>
                      <a:pPr indent="0" lvl="0" marL="0" rtl="0" algn="l">
                        <a:lnSpc>
                          <a:spcPct val="120000"/>
                        </a:lnSpc>
                        <a:spcBef>
                          <a:spcPts val="0"/>
                        </a:spcBef>
                        <a:spcAft>
                          <a:spcPts val="0"/>
                        </a:spcAft>
                        <a:buNone/>
                      </a:pPr>
                      <a:r>
                        <a:rPr lang="en-US" sz="1050">
                          <a:solidFill>
                            <a:srgbClr val="4D4D4D"/>
                          </a:solidFill>
                          <a:highlight>
                            <a:srgbClr val="FFFFFF"/>
                          </a:highlight>
                        </a:rPr>
                        <a:t>P&lt;0.001</a:t>
                      </a:r>
                      <a:endParaRPr sz="1050">
                        <a:solidFill>
                          <a:srgbClr val="4D4D4D"/>
                        </a:solidFill>
                        <a:highlight>
                          <a:srgbClr val="FFFFFF"/>
                        </a:highlight>
                      </a:endParaRPr>
                    </a:p>
                  </a:txBody>
                  <a:tcPr marT="91425" marB="91425" marR="91425" marL="91425">
                    <a:lnR cap="flat" cmpd="sng" w="9525">
                      <a:solidFill>
                        <a:srgbClr val="E5E5E5"/>
                      </a:solidFill>
                      <a:prstDash val="solid"/>
                      <a:round/>
                      <a:headEnd len="sm" w="sm" type="none"/>
                      <a:tailEnd len="sm" w="sm" type="none"/>
                    </a:lnR>
                    <a:solidFill>
                      <a:srgbClr val="F5FBFA"/>
                    </a:solidFill>
                  </a:tcPr>
                </a:tc>
              </a:tr>
              <a:tr h="358400">
                <a:tc>
                  <a:txBody>
                    <a:bodyPr/>
                    <a:lstStyle/>
                    <a:p>
                      <a:pPr indent="0" lvl="0" marL="0" rtl="0" algn="l">
                        <a:lnSpc>
                          <a:spcPct val="120000"/>
                        </a:lnSpc>
                        <a:spcBef>
                          <a:spcPts val="0"/>
                        </a:spcBef>
                        <a:spcAft>
                          <a:spcPts val="0"/>
                        </a:spcAft>
                        <a:buNone/>
                      </a:pPr>
                      <a:r>
                        <a:rPr lang="en-US" sz="1050">
                          <a:solidFill>
                            <a:srgbClr val="4D4D4D"/>
                          </a:solidFill>
                          <a:highlight>
                            <a:srgbClr val="FFFFFF"/>
                          </a:highlight>
                        </a:rPr>
                        <a:t>Endoscopic response at week 48</a:t>
                      </a:r>
                      <a:r>
                        <a:rPr lang="en-US" sz="1050">
                          <a:solidFill>
                            <a:schemeClr val="hlink"/>
                          </a:solidFill>
                          <a:highlight>
                            <a:srgbClr val="FFFFFF"/>
                          </a:highlight>
                          <a:uFill>
                            <a:noFill/>
                          </a:uFill>
                          <a:hlinkClick r:id="rId10"/>
                        </a:rPr>
                        <a:t>††</a:t>
                      </a:r>
                      <a:endParaRPr sz="1050">
                        <a:solidFill>
                          <a:schemeClr val="hlink"/>
                        </a:solidFill>
                        <a:highlight>
                          <a:srgbClr val="FFFFFF"/>
                        </a:highlight>
                      </a:endParaRPr>
                    </a:p>
                  </a:txBody>
                  <a:tcPr marT="91425" marB="91425" marR="91425" marL="91425">
                    <a:lnL cap="flat" cmpd="sng" w="9525">
                      <a:solidFill>
                        <a:srgbClr val="E5E5E5"/>
                      </a:solidFill>
                      <a:prstDash val="solid"/>
                      <a:round/>
                      <a:headEnd len="sm" w="sm" type="none"/>
                      <a:tailEnd len="sm" w="sm" type="none"/>
                    </a:lnL>
                  </a:tcPr>
                </a:tc>
                <a:tc>
                  <a:txBody>
                    <a:bodyPr/>
                    <a:lstStyle/>
                    <a:p>
                      <a:pPr indent="0" lvl="0" marL="0" rtl="0" algn="l">
                        <a:lnSpc>
                          <a:spcPct val="120000"/>
                        </a:lnSpc>
                        <a:spcBef>
                          <a:spcPts val="0"/>
                        </a:spcBef>
                        <a:spcAft>
                          <a:spcPts val="0"/>
                        </a:spcAft>
                        <a:buNone/>
                      </a:pPr>
                      <a:r>
                        <a:rPr lang="en-US" sz="1050">
                          <a:solidFill>
                            <a:srgbClr val="4D4D4D"/>
                          </a:solidFill>
                          <a:highlight>
                            <a:srgbClr val="FFFFFF"/>
                          </a:highlight>
                        </a:rPr>
                        <a:t>45.1 (39.0–51.2)</a:t>
                      </a:r>
                      <a:endParaRPr sz="1050">
                        <a:solidFill>
                          <a:srgbClr val="4D4D4D"/>
                        </a:solidFill>
                        <a:highlight>
                          <a:srgbClr val="FFFFFF"/>
                        </a:highlight>
                      </a:endParaRPr>
                    </a:p>
                  </a:txBody>
                  <a:tcPr marT="91425" marB="91425" marR="91425" marL="91425"/>
                </a:tc>
                <a:tc>
                  <a:txBody>
                    <a:bodyPr/>
                    <a:lstStyle/>
                    <a:p>
                      <a:pPr indent="0" lvl="0" marL="0" rtl="0" algn="l">
                        <a:lnSpc>
                          <a:spcPct val="120000"/>
                        </a:lnSpc>
                        <a:spcBef>
                          <a:spcPts val="0"/>
                        </a:spcBef>
                        <a:spcAft>
                          <a:spcPts val="0"/>
                        </a:spcAft>
                        <a:buNone/>
                      </a:pPr>
                      <a:r>
                        <a:rPr lang="en-US" sz="1050">
                          <a:solidFill>
                            <a:srgbClr val="4D4D4D"/>
                          </a:solidFill>
                          <a:highlight>
                            <a:srgbClr val="FFFFFF"/>
                          </a:highlight>
                        </a:rPr>
                        <a:t>21.9 (16.9–26.9)</a:t>
                      </a:r>
                      <a:endParaRPr sz="1050">
                        <a:solidFill>
                          <a:srgbClr val="4D4D4D"/>
                        </a:solidFill>
                        <a:highlight>
                          <a:srgbClr val="FFFFFF"/>
                        </a:highlight>
                      </a:endParaRPr>
                    </a:p>
                  </a:txBody>
                  <a:tcPr marT="91425" marB="91425" marR="91425" marL="91425"/>
                </a:tc>
                <a:tc>
                  <a:txBody>
                    <a:bodyPr/>
                    <a:lstStyle/>
                    <a:p>
                      <a:pPr indent="0" lvl="0" marL="0" rtl="0" algn="l">
                        <a:lnSpc>
                          <a:spcPct val="120000"/>
                        </a:lnSpc>
                        <a:spcBef>
                          <a:spcPts val="0"/>
                        </a:spcBef>
                        <a:spcAft>
                          <a:spcPts val="0"/>
                        </a:spcAft>
                        <a:buNone/>
                      </a:pPr>
                      <a:r>
                        <a:rPr lang="en-US" sz="1050">
                          <a:solidFill>
                            <a:srgbClr val="4D4D4D"/>
                          </a:solidFill>
                          <a:highlight>
                            <a:srgbClr val="FFFFFF"/>
                          </a:highlight>
                        </a:rPr>
                        <a:t>23.3 (15.4–31.2)</a:t>
                      </a:r>
                      <a:endParaRPr sz="1050">
                        <a:solidFill>
                          <a:srgbClr val="4D4D4D"/>
                        </a:solidFill>
                        <a:highlight>
                          <a:srgbClr val="FFFFFF"/>
                        </a:highlight>
                      </a:endParaRPr>
                    </a:p>
                  </a:txBody>
                  <a:tcPr marT="91425" marB="91425" marR="91425" marL="91425"/>
                </a:tc>
                <a:tc>
                  <a:txBody>
                    <a:bodyPr/>
                    <a:lstStyle/>
                    <a:p>
                      <a:pPr indent="0" lvl="0" marL="0" rtl="0" algn="l">
                        <a:lnSpc>
                          <a:spcPct val="120000"/>
                        </a:lnSpc>
                        <a:spcBef>
                          <a:spcPts val="0"/>
                        </a:spcBef>
                        <a:spcAft>
                          <a:spcPts val="0"/>
                        </a:spcAft>
                        <a:buNone/>
                      </a:pPr>
                      <a:r>
                        <a:rPr lang="en-US" sz="1050">
                          <a:solidFill>
                            <a:srgbClr val="4D4D4D"/>
                          </a:solidFill>
                          <a:highlight>
                            <a:srgbClr val="FFFFFF"/>
                          </a:highlight>
                        </a:rPr>
                        <a:t>P&lt;0.001</a:t>
                      </a:r>
                      <a:endParaRPr sz="1050">
                        <a:solidFill>
                          <a:srgbClr val="4D4D4D"/>
                        </a:solidFill>
                        <a:highlight>
                          <a:srgbClr val="FFFFFF"/>
                        </a:highlight>
                      </a:endParaRPr>
                    </a:p>
                  </a:txBody>
                  <a:tcPr marT="91425" marB="91425" marR="91425" marL="91425">
                    <a:lnR cap="flat" cmpd="sng" w="9525">
                      <a:solidFill>
                        <a:srgbClr val="E5E5E5"/>
                      </a:solidFill>
                      <a:prstDash val="solid"/>
                      <a:round/>
                      <a:headEnd len="sm" w="sm" type="none"/>
                      <a:tailEnd len="sm" w="sm" type="none"/>
                    </a:lnR>
                  </a:tcPr>
                </a:tc>
              </a:tr>
              <a:tr h="358400">
                <a:tc>
                  <a:txBody>
                    <a:bodyPr/>
                    <a:lstStyle/>
                    <a:p>
                      <a:pPr indent="0" lvl="0" marL="0" rtl="0" algn="l">
                        <a:lnSpc>
                          <a:spcPct val="120000"/>
                        </a:lnSpc>
                        <a:spcBef>
                          <a:spcPts val="0"/>
                        </a:spcBef>
                        <a:spcAft>
                          <a:spcPts val="0"/>
                        </a:spcAft>
                        <a:buNone/>
                      </a:pPr>
                      <a:r>
                        <a:rPr lang="en-US" sz="1050">
                          <a:solidFill>
                            <a:srgbClr val="4D4D4D"/>
                          </a:solidFill>
                          <a:highlight>
                            <a:srgbClr val="FFFFFF"/>
                          </a:highlight>
                        </a:rPr>
                        <a:t>Endoscopic response at week 24</a:t>
                      </a:r>
                      <a:r>
                        <a:rPr lang="en-US" sz="1050">
                          <a:solidFill>
                            <a:schemeClr val="hlink"/>
                          </a:solidFill>
                          <a:highlight>
                            <a:srgbClr val="FFFFFF"/>
                          </a:highlight>
                          <a:uFill>
                            <a:noFill/>
                          </a:uFill>
                          <a:hlinkClick r:id="rId11"/>
                        </a:rPr>
                        <a:t>††</a:t>
                      </a:r>
                      <a:endParaRPr sz="1050">
                        <a:solidFill>
                          <a:schemeClr val="hlink"/>
                        </a:solidFill>
                        <a:highlight>
                          <a:srgbClr val="FFFFFF"/>
                        </a:highlight>
                      </a:endParaRPr>
                    </a:p>
                  </a:txBody>
                  <a:tcPr marT="91425" marB="91425" marR="91425" marL="91425">
                    <a:lnL cap="flat" cmpd="sng" w="9525">
                      <a:solidFill>
                        <a:srgbClr val="E5E5E5"/>
                      </a:solidFill>
                      <a:prstDash val="solid"/>
                      <a:round/>
                      <a:headEnd len="sm" w="sm" type="none"/>
                      <a:tailEnd len="sm" w="sm" type="none"/>
                    </a:lnL>
                    <a:solidFill>
                      <a:srgbClr val="F5FBFA"/>
                    </a:solidFill>
                  </a:tcPr>
                </a:tc>
                <a:tc>
                  <a:txBody>
                    <a:bodyPr/>
                    <a:lstStyle/>
                    <a:p>
                      <a:pPr indent="0" lvl="0" marL="0" rtl="0" algn="l">
                        <a:lnSpc>
                          <a:spcPct val="120000"/>
                        </a:lnSpc>
                        <a:spcBef>
                          <a:spcPts val="0"/>
                        </a:spcBef>
                        <a:spcAft>
                          <a:spcPts val="0"/>
                        </a:spcAft>
                        <a:buNone/>
                      </a:pPr>
                      <a:r>
                        <a:rPr lang="en-US" sz="1050">
                          <a:solidFill>
                            <a:srgbClr val="4D4D4D"/>
                          </a:solidFill>
                          <a:highlight>
                            <a:srgbClr val="FFFFFF"/>
                          </a:highlight>
                        </a:rPr>
                        <a:t>45.2 (39.1–51.3)</a:t>
                      </a:r>
                      <a:endParaRPr sz="1050">
                        <a:solidFill>
                          <a:srgbClr val="4D4D4D"/>
                        </a:solidFill>
                        <a:highlight>
                          <a:srgbClr val="FFFFFF"/>
                        </a:highlight>
                      </a:endParaRPr>
                    </a:p>
                  </a:txBody>
                  <a:tcPr marT="91425" marB="91425" marR="91425" marL="91425">
                    <a:solidFill>
                      <a:srgbClr val="F5FBFA"/>
                    </a:solidFill>
                  </a:tcPr>
                </a:tc>
                <a:tc>
                  <a:txBody>
                    <a:bodyPr/>
                    <a:lstStyle/>
                    <a:p>
                      <a:pPr indent="0" lvl="0" marL="0" rtl="0" algn="l">
                        <a:lnSpc>
                          <a:spcPct val="120000"/>
                        </a:lnSpc>
                        <a:spcBef>
                          <a:spcPts val="0"/>
                        </a:spcBef>
                        <a:spcAft>
                          <a:spcPts val="0"/>
                        </a:spcAft>
                        <a:buNone/>
                      </a:pPr>
                      <a:r>
                        <a:rPr lang="en-US" sz="1050">
                          <a:solidFill>
                            <a:srgbClr val="4D4D4D"/>
                          </a:solidFill>
                          <a:highlight>
                            <a:srgbClr val="FFFFFF"/>
                          </a:highlight>
                        </a:rPr>
                        <a:t>26.4 (21.1–31.7)</a:t>
                      </a:r>
                      <a:endParaRPr sz="1050">
                        <a:solidFill>
                          <a:srgbClr val="4D4D4D"/>
                        </a:solidFill>
                        <a:highlight>
                          <a:srgbClr val="FFFFFF"/>
                        </a:highlight>
                      </a:endParaRPr>
                    </a:p>
                  </a:txBody>
                  <a:tcPr marT="91425" marB="91425" marR="91425" marL="91425">
                    <a:solidFill>
                      <a:srgbClr val="F5FBFA"/>
                    </a:solidFill>
                  </a:tcPr>
                </a:tc>
                <a:tc>
                  <a:txBody>
                    <a:bodyPr/>
                    <a:lstStyle/>
                    <a:p>
                      <a:pPr indent="0" lvl="0" marL="0" rtl="0" algn="l">
                        <a:lnSpc>
                          <a:spcPct val="120000"/>
                        </a:lnSpc>
                        <a:spcBef>
                          <a:spcPts val="0"/>
                        </a:spcBef>
                        <a:spcAft>
                          <a:spcPts val="0"/>
                        </a:spcAft>
                        <a:buNone/>
                      </a:pPr>
                      <a:r>
                        <a:rPr lang="en-US" sz="1050">
                          <a:solidFill>
                            <a:srgbClr val="4D4D4D"/>
                          </a:solidFill>
                          <a:highlight>
                            <a:srgbClr val="FFFFFF"/>
                          </a:highlight>
                        </a:rPr>
                        <a:t>18.9 (10.9–26.9)</a:t>
                      </a:r>
                      <a:endParaRPr sz="1050">
                        <a:solidFill>
                          <a:srgbClr val="4D4D4D"/>
                        </a:solidFill>
                        <a:highlight>
                          <a:srgbClr val="FFFFFF"/>
                        </a:highlight>
                      </a:endParaRPr>
                    </a:p>
                  </a:txBody>
                  <a:tcPr marT="91425" marB="91425" marR="91425" marL="91425">
                    <a:solidFill>
                      <a:srgbClr val="F5FBFA"/>
                    </a:solidFill>
                  </a:tcPr>
                </a:tc>
                <a:tc>
                  <a:txBody>
                    <a:bodyPr/>
                    <a:lstStyle/>
                    <a:p>
                      <a:pPr indent="0" lvl="0" marL="0" rtl="0" algn="l">
                        <a:lnSpc>
                          <a:spcPct val="120000"/>
                        </a:lnSpc>
                        <a:spcBef>
                          <a:spcPts val="0"/>
                        </a:spcBef>
                        <a:spcAft>
                          <a:spcPts val="0"/>
                        </a:spcAft>
                        <a:buNone/>
                      </a:pPr>
                      <a:r>
                        <a:rPr lang="en-US" sz="1050">
                          <a:solidFill>
                            <a:srgbClr val="4D4D4D"/>
                          </a:solidFill>
                          <a:highlight>
                            <a:srgbClr val="FFFFFF"/>
                          </a:highlight>
                        </a:rPr>
                        <a:t>P&lt;0.001</a:t>
                      </a:r>
                      <a:endParaRPr sz="1050">
                        <a:solidFill>
                          <a:srgbClr val="4D4D4D"/>
                        </a:solidFill>
                        <a:highlight>
                          <a:srgbClr val="FFFFFF"/>
                        </a:highlight>
                      </a:endParaRPr>
                    </a:p>
                  </a:txBody>
                  <a:tcPr marT="91425" marB="91425" marR="91425" marL="91425">
                    <a:lnR cap="flat" cmpd="sng" w="9525">
                      <a:solidFill>
                        <a:srgbClr val="E5E5E5"/>
                      </a:solidFill>
                      <a:prstDash val="solid"/>
                      <a:round/>
                      <a:headEnd len="sm" w="sm" type="none"/>
                      <a:tailEnd len="sm" w="sm" type="none"/>
                    </a:lnR>
                    <a:solidFill>
                      <a:srgbClr val="F5FBFA"/>
                    </a:solidFill>
                  </a:tcPr>
                </a:tc>
              </a:tr>
              <a:tr h="541275">
                <a:tc>
                  <a:txBody>
                    <a:bodyPr/>
                    <a:lstStyle/>
                    <a:p>
                      <a:pPr indent="0" lvl="0" marL="0" rtl="0" algn="l">
                        <a:lnSpc>
                          <a:spcPct val="120000"/>
                        </a:lnSpc>
                        <a:spcBef>
                          <a:spcPts val="0"/>
                        </a:spcBef>
                        <a:spcAft>
                          <a:spcPts val="0"/>
                        </a:spcAft>
                        <a:buNone/>
                      </a:pPr>
                      <a:r>
                        <a:rPr lang="en-US" sz="1050">
                          <a:solidFill>
                            <a:srgbClr val="4D4D4D"/>
                          </a:solidFill>
                          <a:highlight>
                            <a:srgbClr val="FFFFFF"/>
                          </a:highlight>
                        </a:rPr>
                        <a:t>Glucocorticoid-free endoscopic remission at week 48</a:t>
                      </a:r>
                      <a:r>
                        <a:rPr lang="en-US" sz="1050">
                          <a:solidFill>
                            <a:schemeClr val="hlink"/>
                          </a:solidFill>
                          <a:highlight>
                            <a:srgbClr val="FFFFFF"/>
                          </a:highlight>
                          <a:uFill>
                            <a:noFill/>
                          </a:uFill>
                          <a:hlinkClick r:id="rId12"/>
                        </a:rPr>
                        <a:t>‖</a:t>
                      </a:r>
                      <a:r>
                        <a:rPr lang="en-US" sz="1050">
                          <a:solidFill>
                            <a:schemeClr val="hlink"/>
                          </a:solidFill>
                          <a:highlight>
                            <a:srgbClr val="FFFFFF"/>
                          </a:highlight>
                          <a:uFill>
                            <a:noFill/>
                          </a:uFill>
                          <a:hlinkClick r:id="rId13"/>
                        </a:rPr>
                        <a:t>‡‡</a:t>
                      </a:r>
                      <a:endParaRPr sz="1050">
                        <a:solidFill>
                          <a:schemeClr val="hlink"/>
                        </a:solidFill>
                        <a:highlight>
                          <a:srgbClr val="FFFFFF"/>
                        </a:highlight>
                      </a:endParaRPr>
                    </a:p>
                  </a:txBody>
                  <a:tcPr marT="91425" marB="91425" marR="91425" marL="91425">
                    <a:lnL cap="flat" cmpd="sng" w="9525">
                      <a:solidFill>
                        <a:srgbClr val="E5E5E5"/>
                      </a:solidFill>
                      <a:prstDash val="solid"/>
                      <a:round/>
                      <a:headEnd len="sm" w="sm" type="none"/>
                      <a:tailEnd len="sm" w="sm" type="none"/>
                    </a:lnL>
                  </a:tcPr>
                </a:tc>
                <a:tc>
                  <a:txBody>
                    <a:bodyPr/>
                    <a:lstStyle/>
                    <a:p>
                      <a:pPr indent="0" lvl="0" marL="0" rtl="0" algn="l">
                        <a:lnSpc>
                          <a:spcPct val="120000"/>
                        </a:lnSpc>
                        <a:spcBef>
                          <a:spcPts val="0"/>
                        </a:spcBef>
                        <a:spcAft>
                          <a:spcPts val="0"/>
                        </a:spcAft>
                        <a:buNone/>
                      </a:pPr>
                      <a:r>
                        <a:rPr lang="en-US" sz="1050">
                          <a:solidFill>
                            <a:srgbClr val="4D4D4D"/>
                          </a:solidFill>
                          <a:highlight>
                            <a:srgbClr val="FFFFFF"/>
                          </a:highlight>
                        </a:rPr>
                        <a:t>31.4 (25.7–37.1)</a:t>
                      </a:r>
                      <a:endParaRPr sz="1050">
                        <a:solidFill>
                          <a:srgbClr val="4D4D4D"/>
                        </a:solidFill>
                        <a:highlight>
                          <a:srgbClr val="FFFFFF"/>
                        </a:highlight>
                      </a:endParaRPr>
                    </a:p>
                  </a:txBody>
                  <a:tcPr marT="91425" marB="91425" marR="91425" marL="91425"/>
                </a:tc>
                <a:tc>
                  <a:txBody>
                    <a:bodyPr/>
                    <a:lstStyle/>
                    <a:p>
                      <a:pPr indent="0" lvl="0" marL="0" rtl="0" algn="l">
                        <a:lnSpc>
                          <a:spcPct val="120000"/>
                        </a:lnSpc>
                        <a:spcBef>
                          <a:spcPts val="0"/>
                        </a:spcBef>
                        <a:spcAft>
                          <a:spcPts val="0"/>
                        </a:spcAft>
                        <a:buNone/>
                      </a:pPr>
                      <a:r>
                        <a:rPr lang="en-US" sz="1050">
                          <a:solidFill>
                            <a:srgbClr val="4D4D4D"/>
                          </a:solidFill>
                          <a:highlight>
                            <a:srgbClr val="FFFFFF"/>
                          </a:highlight>
                        </a:rPr>
                        <a:t>15.5 (11.1–19.8)</a:t>
                      </a:r>
                      <a:endParaRPr sz="1050">
                        <a:solidFill>
                          <a:srgbClr val="4D4D4D"/>
                        </a:solidFill>
                        <a:highlight>
                          <a:srgbClr val="FFFFFF"/>
                        </a:highlight>
                      </a:endParaRPr>
                    </a:p>
                  </a:txBody>
                  <a:tcPr marT="91425" marB="91425" marR="91425" marL="91425"/>
                </a:tc>
                <a:tc>
                  <a:txBody>
                    <a:bodyPr/>
                    <a:lstStyle/>
                    <a:p>
                      <a:pPr indent="0" lvl="0" marL="0" rtl="0" algn="l">
                        <a:lnSpc>
                          <a:spcPct val="120000"/>
                        </a:lnSpc>
                        <a:spcBef>
                          <a:spcPts val="0"/>
                        </a:spcBef>
                        <a:spcAft>
                          <a:spcPts val="0"/>
                        </a:spcAft>
                        <a:buNone/>
                      </a:pPr>
                      <a:r>
                        <a:rPr lang="en-US" sz="1050">
                          <a:solidFill>
                            <a:srgbClr val="4D4D4D"/>
                          </a:solidFill>
                          <a:highlight>
                            <a:srgbClr val="FFFFFF"/>
                          </a:highlight>
                        </a:rPr>
                        <a:t>15.9 (8.8–23.1)</a:t>
                      </a:r>
                      <a:endParaRPr sz="1050">
                        <a:solidFill>
                          <a:srgbClr val="4D4D4D"/>
                        </a:solidFill>
                        <a:highlight>
                          <a:srgbClr val="FFFFFF"/>
                        </a:highlight>
                      </a:endParaRPr>
                    </a:p>
                  </a:txBody>
                  <a:tcPr marT="91425" marB="91425" marR="91425" marL="91425"/>
                </a:tc>
                <a:tc>
                  <a:txBody>
                    <a:bodyPr/>
                    <a:lstStyle/>
                    <a:p>
                      <a:pPr indent="0" lvl="0" marL="0" rtl="0" algn="l">
                        <a:lnSpc>
                          <a:spcPct val="120000"/>
                        </a:lnSpc>
                        <a:spcBef>
                          <a:spcPts val="0"/>
                        </a:spcBef>
                        <a:spcAft>
                          <a:spcPts val="0"/>
                        </a:spcAft>
                        <a:buNone/>
                      </a:pPr>
                      <a:r>
                        <a:rPr lang="en-US" sz="1050">
                          <a:solidFill>
                            <a:srgbClr val="4D4D4D"/>
                          </a:solidFill>
                          <a:highlight>
                            <a:srgbClr val="FFFFFF"/>
                          </a:highlight>
                        </a:rPr>
                        <a:t>P&lt;0.001</a:t>
                      </a:r>
                      <a:endParaRPr sz="1050">
                        <a:solidFill>
                          <a:srgbClr val="4D4D4D"/>
                        </a:solidFill>
                        <a:highlight>
                          <a:srgbClr val="FFFFFF"/>
                        </a:highlight>
                      </a:endParaRPr>
                    </a:p>
                  </a:txBody>
                  <a:tcPr marT="91425" marB="91425" marR="91425" marL="91425">
                    <a:lnR cap="flat" cmpd="sng" w="9525">
                      <a:solidFill>
                        <a:srgbClr val="E5E5E5"/>
                      </a:solidFill>
                      <a:prstDash val="solid"/>
                      <a:round/>
                      <a:headEnd len="sm" w="sm" type="none"/>
                      <a:tailEnd len="sm" w="sm" type="none"/>
                    </a:lnR>
                  </a:tcPr>
                </a:tc>
              </a:tr>
              <a:tr h="541275">
                <a:tc>
                  <a:txBody>
                    <a:bodyPr/>
                    <a:lstStyle/>
                    <a:p>
                      <a:pPr indent="0" lvl="0" marL="0" rtl="0" algn="l">
                        <a:lnSpc>
                          <a:spcPct val="120000"/>
                        </a:lnSpc>
                        <a:spcBef>
                          <a:spcPts val="0"/>
                        </a:spcBef>
                        <a:spcAft>
                          <a:spcPts val="0"/>
                        </a:spcAft>
                        <a:buNone/>
                      </a:pPr>
                      <a:r>
                        <a:rPr lang="en-US" sz="1050">
                          <a:solidFill>
                            <a:srgbClr val="4D4D4D"/>
                          </a:solidFill>
                          <a:highlight>
                            <a:srgbClr val="FFFFFF"/>
                          </a:highlight>
                        </a:rPr>
                        <a:t>Glucocorticoid-free clinical remission at week 48</a:t>
                      </a:r>
                      <a:r>
                        <a:rPr lang="en-US" sz="1050">
                          <a:solidFill>
                            <a:schemeClr val="hlink"/>
                          </a:solidFill>
                          <a:highlight>
                            <a:srgbClr val="FFFFFF"/>
                          </a:highlight>
                          <a:uFill>
                            <a:noFill/>
                          </a:uFill>
                          <a:hlinkClick r:id="rId14"/>
                        </a:rPr>
                        <a:t>**</a:t>
                      </a:r>
                      <a:r>
                        <a:rPr lang="en-US" sz="1050">
                          <a:solidFill>
                            <a:schemeClr val="hlink"/>
                          </a:solidFill>
                          <a:highlight>
                            <a:srgbClr val="FFFFFF"/>
                          </a:highlight>
                          <a:uFill>
                            <a:noFill/>
                          </a:uFill>
                          <a:hlinkClick r:id="rId15"/>
                        </a:rPr>
                        <a:t>‡‡</a:t>
                      </a:r>
                      <a:endParaRPr sz="1050">
                        <a:solidFill>
                          <a:schemeClr val="hlink"/>
                        </a:solidFill>
                        <a:highlight>
                          <a:srgbClr val="FFFFFF"/>
                        </a:highlight>
                      </a:endParaRPr>
                    </a:p>
                  </a:txBody>
                  <a:tcPr marT="91425" marB="91425" marR="91425" marL="91425">
                    <a:lnL cap="flat" cmpd="sng" w="9525">
                      <a:solidFill>
                        <a:srgbClr val="E5E5E5"/>
                      </a:solidFill>
                      <a:prstDash val="solid"/>
                      <a:round/>
                      <a:headEnd len="sm" w="sm" type="none"/>
                      <a:tailEnd len="sm" w="sm" type="none"/>
                    </a:lnL>
                    <a:lnB cap="flat" cmpd="sng" w="9525">
                      <a:solidFill>
                        <a:srgbClr val="E5E5E5"/>
                      </a:solidFill>
                      <a:prstDash val="solid"/>
                      <a:round/>
                      <a:headEnd len="sm" w="sm" type="none"/>
                      <a:tailEnd len="sm" w="sm" type="none"/>
                    </a:lnB>
                    <a:solidFill>
                      <a:srgbClr val="F5FBFA"/>
                    </a:solidFill>
                  </a:tcPr>
                </a:tc>
                <a:tc>
                  <a:txBody>
                    <a:bodyPr/>
                    <a:lstStyle/>
                    <a:p>
                      <a:pPr indent="0" lvl="0" marL="0" rtl="0" algn="l">
                        <a:lnSpc>
                          <a:spcPct val="120000"/>
                        </a:lnSpc>
                        <a:spcBef>
                          <a:spcPts val="0"/>
                        </a:spcBef>
                        <a:spcAft>
                          <a:spcPts val="0"/>
                        </a:spcAft>
                        <a:buNone/>
                      </a:pPr>
                      <a:r>
                        <a:rPr lang="en-US" sz="1050">
                          <a:solidFill>
                            <a:srgbClr val="4D4D4D"/>
                          </a:solidFill>
                          <a:highlight>
                            <a:srgbClr val="FFFFFF"/>
                          </a:highlight>
                        </a:rPr>
                        <a:t>60.8 (54.8–66.8)</a:t>
                      </a:r>
                      <a:endParaRPr sz="1050">
                        <a:solidFill>
                          <a:srgbClr val="4D4D4D"/>
                        </a:solidFill>
                        <a:highlight>
                          <a:srgbClr val="FFFFFF"/>
                        </a:highlight>
                      </a:endParaRPr>
                    </a:p>
                  </a:txBody>
                  <a:tcPr marT="91425" marB="91425" marR="91425" marL="91425">
                    <a:lnB cap="flat" cmpd="sng" w="9525">
                      <a:solidFill>
                        <a:srgbClr val="E5E5E5"/>
                      </a:solidFill>
                      <a:prstDash val="solid"/>
                      <a:round/>
                      <a:headEnd len="sm" w="sm" type="none"/>
                      <a:tailEnd len="sm" w="sm" type="none"/>
                    </a:lnB>
                    <a:solidFill>
                      <a:srgbClr val="F5FBFA"/>
                    </a:solidFill>
                  </a:tcPr>
                </a:tc>
                <a:tc>
                  <a:txBody>
                    <a:bodyPr/>
                    <a:lstStyle/>
                    <a:p>
                      <a:pPr indent="0" lvl="0" marL="0" rtl="0" algn="l">
                        <a:lnSpc>
                          <a:spcPct val="120000"/>
                        </a:lnSpc>
                        <a:spcBef>
                          <a:spcPts val="0"/>
                        </a:spcBef>
                        <a:spcAft>
                          <a:spcPts val="0"/>
                        </a:spcAft>
                        <a:buNone/>
                      </a:pPr>
                      <a:r>
                        <a:rPr lang="en-US" sz="1050">
                          <a:solidFill>
                            <a:srgbClr val="4D4D4D"/>
                          </a:solidFill>
                          <a:highlight>
                            <a:srgbClr val="FFFFFF"/>
                          </a:highlight>
                        </a:rPr>
                        <a:t>40.4 (34.5–46.3)</a:t>
                      </a:r>
                      <a:endParaRPr sz="1050">
                        <a:solidFill>
                          <a:srgbClr val="4D4D4D"/>
                        </a:solidFill>
                        <a:highlight>
                          <a:srgbClr val="FFFFFF"/>
                        </a:highlight>
                      </a:endParaRPr>
                    </a:p>
                  </a:txBody>
                  <a:tcPr marT="91425" marB="91425" marR="91425" marL="91425">
                    <a:lnB cap="flat" cmpd="sng" w="9525">
                      <a:solidFill>
                        <a:srgbClr val="E5E5E5"/>
                      </a:solidFill>
                      <a:prstDash val="solid"/>
                      <a:round/>
                      <a:headEnd len="sm" w="sm" type="none"/>
                      <a:tailEnd len="sm" w="sm" type="none"/>
                    </a:lnB>
                    <a:solidFill>
                      <a:srgbClr val="F5FBFA"/>
                    </a:solidFill>
                  </a:tcPr>
                </a:tc>
                <a:tc>
                  <a:txBody>
                    <a:bodyPr/>
                    <a:lstStyle/>
                    <a:p>
                      <a:pPr indent="0" lvl="0" marL="0" rtl="0" algn="l">
                        <a:lnSpc>
                          <a:spcPct val="120000"/>
                        </a:lnSpc>
                        <a:spcBef>
                          <a:spcPts val="0"/>
                        </a:spcBef>
                        <a:spcAft>
                          <a:spcPts val="0"/>
                        </a:spcAft>
                        <a:buNone/>
                      </a:pPr>
                      <a:r>
                        <a:rPr lang="en-US" sz="1050">
                          <a:solidFill>
                            <a:srgbClr val="4D4D4D"/>
                          </a:solidFill>
                          <a:highlight>
                            <a:srgbClr val="FFFFFF"/>
                          </a:highlight>
                        </a:rPr>
                        <a:t>20.1 (11.7–28.4)</a:t>
                      </a:r>
                      <a:endParaRPr sz="1050">
                        <a:solidFill>
                          <a:srgbClr val="4D4D4D"/>
                        </a:solidFill>
                        <a:highlight>
                          <a:srgbClr val="FFFFFF"/>
                        </a:highlight>
                      </a:endParaRPr>
                    </a:p>
                  </a:txBody>
                  <a:tcPr marT="91425" marB="91425" marR="91425" marL="91425">
                    <a:lnB cap="flat" cmpd="sng" w="9525">
                      <a:solidFill>
                        <a:srgbClr val="E5E5E5"/>
                      </a:solidFill>
                      <a:prstDash val="solid"/>
                      <a:round/>
                      <a:headEnd len="sm" w="sm" type="none"/>
                      <a:tailEnd len="sm" w="sm" type="none"/>
                    </a:lnB>
                    <a:solidFill>
                      <a:srgbClr val="F5FBFA"/>
                    </a:solidFill>
                  </a:tcPr>
                </a:tc>
                <a:tc>
                  <a:txBody>
                    <a:bodyPr/>
                    <a:lstStyle/>
                    <a:p>
                      <a:pPr indent="0" lvl="0" marL="0" rtl="0" algn="l">
                        <a:lnSpc>
                          <a:spcPct val="120000"/>
                        </a:lnSpc>
                        <a:spcBef>
                          <a:spcPts val="0"/>
                        </a:spcBef>
                        <a:spcAft>
                          <a:spcPts val="0"/>
                        </a:spcAft>
                        <a:buNone/>
                      </a:pPr>
                      <a:r>
                        <a:rPr lang="en-US" sz="1050">
                          <a:solidFill>
                            <a:srgbClr val="4D4D4D"/>
                          </a:solidFill>
                          <a:highlight>
                            <a:srgbClr val="FFFFFF"/>
                          </a:highlight>
                        </a:rPr>
                        <a:t>P&lt;0.001</a:t>
                      </a:r>
                      <a:endParaRPr sz="1050">
                        <a:solidFill>
                          <a:srgbClr val="4D4D4D"/>
                        </a:solidFill>
                        <a:highlight>
                          <a:srgbClr val="FFFFFF"/>
                        </a:highlight>
                      </a:endParaRPr>
                    </a:p>
                  </a:txBody>
                  <a:tcPr marT="91425" marB="91425" marR="91425" marL="91425">
                    <a:lnR cap="flat" cmpd="sng" w="9525">
                      <a:solidFill>
                        <a:srgbClr val="E5E5E5"/>
                      </a:solidFill>
                      <a:prstDash val="solid"/>
                      <a:round/>
                      <a:headEnd len="sm" w="sm" type="none"/>
                      <a:tailEnd len="sm" w="sm" type="none"/>
                    </a:lnR>
                    <a:lnB cap="flat" cmpd="sng" w="9525">
                      <a:solidFill>
                        <a:srgbClr val="E5E5E5"/>
                      </a:solidFill>
                      <a:prstDash val="solid"/>
                      <a:round/>
                      <a:headEnd len="sm" w="sm" type="none"/>
                      <a:tailEnd len="sm" w="sm" type="none"/>
                    </a:lnB>
                    <a:solidFill>
                      <a:srgbClr val="F5FBFA"/>
                    </a:solidFill>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pic>
        <p:nvPicPr>
          <p:cNvPr id="356" name="Google Shape;356;g33f8ecf661e_0_31" title="safety slide.jpg"/>
          <p:cNvPicPr preferRelativeResize="0"/>
          <p:nvPr/>
        </p:nvPicPr>
        <p:blipFill>
          <a:blip r:embed="rId3">
            <a:alphaModFix/>
          </a:blip>
          <a:stretch>
            <a:fillRect/>
          </a:stretch>
        </p:blipFill>
        <p:spPr>
          <a:xfrm>
            <a:off x="1333150" y="217100"/>
            <a:ext cx="9691399" cy="5976774"/>
          </a:xfrm>
          <a:prstGeom prst="rect">
            <a:avLst/>
          </a:prstGeom>
          <a:noFill/>
          <a:ln>
            <a:noFill/>
          </a:ln>
        </p:spPr>
      </p:pic>
      <p:sp>
        <p:nvSpPr>
          <p:cNvPr id="357" name="Google Shape;357;g33f8ecf661e_0_31"/>
          <p:cNvSpPr txBox="1"/>
          <p:nvPr/>
        </p:nvSpPr>
        <p:spPr>
          <a:xfrm>
            <a:off x="8824800" y="6288675"/>
            <a:ext cx="2989200" cy="42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FFFF00"/>
                </a:solidFill>
                <a:latin typeface="Calibri"/>
                <a:ea typeface="Calibri"/>
                <a:cs typeface="Calibri"/>
                <a:sym typeface="Calibri"/>
              </a:rPr>
              <a:t>Bhat et al. Inflamma bowel Disease 14 Jul 2023</a:t>
            </a:r>
            <a:endParaRPr>
              <a:solidFill>
                <a:srgbClr val="FFFF00"/>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grpSp>
        <p:nvGrpSpPr>
          <p:cNvPr id="363" name="Google Shape;363;g33f8ecf661e_0_42"/>
          <p:cNvGrpSpPr/>
          <p:nvPr/>
        </p:nvGrpSpPr>
        <p:grpSpPr>
          <a:xfrm>
            <a:off x="1220957" y="1054340"/>
            <a:ext cx="9473400" cy="4883088"/>
            <a:chOff x="95" y="0"/>
            <a:chExt cx="9473400" cy="4883088"/>
          </a:xfrm>
        </p:grpSpPr>
        <p:sp>
          <p:nvSpPr>
            <p:cNvPr id="364" name="Google Shape;364;g33f8ecf661e_0_42"/>
            <p:cNvSpPr/>
            <p:nvPr/>
          </p:nvSpPr>
          <p:spPr>
            <a:xfrm rot="10800000">
              <a:off x="95" y="72"/>
              <a:ext cx="9473400" cy="1220700"/>
            </a:xfrm>
            <a:prstGeom prst="trapezoid">
              <a:avLst>
                <a:gd fmla="val 97003" name="adj"/>
              </a:avLst>
            </a:prstGeom>
            <a:solidFill>
              <a:srgbClr val="FFFFFF">
                <a:alpha val="0"/>
              </a:srgbClr>
            </a:solidFill>
            <a:ln cap="flat" cmpd="sng" w="19050">
              <a:solidFill>
                <a:srgbClr val="FFFFF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g33f8ecf661e_0_42"/>
            <p:cNvSpPr txBox="1"/>
            <p:nvPr/>
          </p:nvSpPr>
          <p:spPr>
            <a:xfrm>
              <a:off x="1657861" y="0"/>
              <a:ext cx="6157800" cy="1220700"/>
            </a:xfrm>
            <a:prstGeom prst="rect">
              <a:avLst/>
            </a:prstGeom>
            <a:solidFill>
              <a:srgbClr val="FFFFFF">
                <a:alpha val="0"/>
              </a:srgbClr>
            </a:solid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rgbClr val="10EF05"/>
                </a:buClr>
                <a:buSzPts val="2400"/>
                <a:buFont typeface="Arial"/>
                <a:buNone/>
              </a:pPr>
              <a:r>
                <a:rPr b="1" lang="en-US" sz="2200">
                  <a:solidFill>
                    <a:schemeClr val="lt1"/>
                  </a:solidFill>
                </a:rPr>
                <a:t>Upadacitinib</a:t>
              </a:r>
              <a:r>
                <a:rPr b="1" lang="en-US" sz="2400">
                  <a:solidFill>
                    <a:schemeClr val="lt1"/>
                  </a:solidFill>
                  <a:latin typeface="Arial"/>
                  <a:ea typeface="Arial"/>
                  <a:cs typeface="Arial"/>
                  <a:sym typeface="Arial"/>
                </a:rPr>
                <a:t>/Tofacitinib</a:t>
              </a:r>
              <a:endParaRPr b="1" sz="2400">
                <a:solidFill>
                  <a:schemeClr val="lt1"/>
                </a:solidFill>
                <a:latin typeface="Arial"/>
                <a:ea typeface="Arial"/>
                <a:cs typeface="Arial"/>
                <a:sym typeface="Arial"/>
              </a:endParaRPr>
            </a:p>
          </p:txBody>
        </p:sp>
        <p:sp>
          <p:nvSpPr>
            <p:cNvPr id="366" name="Google Shape;366;g33f8ecf661e_0_42"/>
            <p:cNvSpPr/>
            <p:nvPr/>
          </p:nvSpPr>
          <p:spPr>
            <a:xfrm rot="10800000">
              <a:off x="1184107" y="1220844"/>
              <a:ext cx="7105200" cy="1220700"/>
            </a:xfrm>
            <a:prstGeom prst="trapezoid">
              <a:avLst>
                <a:gd fmla="val 97003" name="adj"/>
              </a:avLst>
            </a:prstGeom>
            <a:solidFill>
              <a:srgbClr val="FFFFFF">
                <a:alpha val="0"/>
              </a:srgbClr>
            </a:solidFill>
            <a:ln cap="flat" cmpd="sng" w="19050">
              <a:solidFill>
                <a:srgbClr val="FFFFF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g33f8ecf661e_0_42"/>
            <p:cNvSpPr txBox="1"/>
            <p:nvPr/>
          </p:nvSpPr>
          <p:spPr>
            <a:xfrm>
              <a:off x="2427583" y="1220772"/>
              <a:ext cx="4618200" cy="1220700"/>
            </a:xfrm>
            <a:prstGeom prst="rect">
              <a:avLst/>
            </a:prstGeom>
            <a:solidFill>
              <a:srgbClr val="FFFFFF">
                <a:alpha val="0"/>
              </a:srgbClr>
            </a:solidFill>
            <a:ln>
              <a:noFill/>
            </a:ln>
          </p:spPr>
          <p:txBody>
            <a:bodyPr anchorCtr="0" anchor="ctr" bIns="27925" lIns="27925" spcFirstLastPara="1" rIns="27925" wrap="square" tIns="27925">
              <a:noAutofit/>
            </a:bodyPr>
            <a:lstStyle/>
            <a:p>
              <a:pPr indent="0" lvl="0" marL="0" marR="0" rtl="0" algn="ctr">
                <a:lnSpc>
                  <a:spcPct val="90000"/>
                </a:lnSpc>
                <a:spcBef>
                  <a:spcPts val="0"/>
                </a:spcBef>
                <a:spcAft>
                  <a:spcPts val="0"/>
                </a:spcAft>
                <a:buClr>
                  <a:srgbClr val="10EF05"/>
                </a:buClr>
                <a:buSzPts val="2200"/>
                <a:buFont typeface="Arial"/>
                <a:buNone/>
              </a:pPr>
              <a:r>
                <a:rPr b="1" lang="en-US" sz="1800">
                  <a:solidFill>
                    <a:schemeClr val="lt1"/>
                  </a:solidFill>
                </a:rPr>
                <a:t>Guselkumab, mirikizumab, rizankisumab</a:t>
              </a:r>
              <a:endParaRPr sz="1800">
                <a:solidFill>
                  <a:schemeClr val="lt1"/>
                </a:solidFill>
              </a:endParaRPr>
            </a:p>
            <a:p>
              <a:pPr indent="0" lvl="0" marL="0" marR="0" rtl="0" algn="ctr">
                <a:lnSpc>
                  <a:spcPct val="90000"/>
                </a:lnSpc>
                <a:spcBef>
                  <a:spcPts val="770"/>
                </a:spcBef>
                <a:spcAft>
                  <a:spcPts val="0"/>
                </a:spcAft>
                <a:buClr>
                  <a:srgbClr val="FFFF00"/>
                </a:buClr>
                <a:buSzPts val="2200"/>
                <a:buFont typeface="Arial"/>
                <a:buNone/>
              </a:pPr>
              <a:r>
                <a:rPr b="1" lang="en-US" sz="1800">
                  <a:solidFill>
                    <a:schemeClr val="lt1"/>
                  </a:solidFill>
                </a:rPr>
                <a:t>vedolizumab, ustekinumab, infliximab</a:t>
              </a:r>
              <a:endParaRPr b="1" sz="1800">
                <a:solidFill>
                  <a:schemeClr val="lt1"/>
                </a:solidFill>
              </a:endParaRPr>
            </a:p>
          </p:txBody>
        </p:sp>
        <p:sp>
          <p:nvSpPr>
            <p:cNvPr id="368" name="Google Shape;368;g33f8ecf661e_0_42"/>
            <p:cNvSpPr/>
            <p:nvPr/>
          </p:nvSpPr>
          <p:spPr>
            <a:xfrm rot="10800000">
              <a:off x="2391299" y="2433070"/>
              <a:ext cx="4736700" cy="1220700"/>
            </a:xfrm>
            <a:prstGeom prst="trapezoid">
              <a:avLst>
                <a:gd fmla="val 97003" name="adj"/>
              </a:avLst>
            </a:prstGeom>
            <a:solidFill>
              <a:srgbClr val="FFFFFF">
                <a:alpha val="0"/>
              </a:srgbClr>
            </a:solidFill>
            <a:ln cap="flat" cmpd="sng" w="19050">
              <a:solidFill>
                <a:srgbClr val="FFFFF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g33f8ecf661e_0_42"/>
            <p:cNvSpPr txBox="1"/>
            <p:nvPr/>
          </p:nvSpPr>
          <p:spPr>
            <a:xfrm>
              <a:off x="3220183" y="2432998"/>
              <a:ext cx="3078900" cy="1220700"/>
            </a:xfrm>
            <a:prstGeom prst="rect">
              <a:avLst/>
            </a:prstGeom>
            <a:solidFill>
              <a:srgbClr val="FFFFFF">
                <a:alpha val="0"/>
              </a:srgbClr>
            </a:solid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rgbClr val="FF0000"/>
                </a:buClr>
                <a:buSzPts val="2000"/>
                <a:buFont typeface="Arial"/>
                <a:buNone/>
              </a:pPr>
              <a:r>
                <a:rPr b="1" lang="en-US" sz="2000">
                  <a:solidFill>
                    <a:schemeClr val="lt1"/>
                  </a:solidFill>
                </a:rPr>
                <a:t>Adalimumab, ozanimod, etrasimod</a:t>
              </a:r>
              <a:endParaRPr b="1">
                <a:solidFill>
                  <a:schemeClr val="lt1"/>
                </a:solidFill>
              </a:endParaRPr>
            </a:p>
          </p:txBody>
        </p:sp>
        <p:sp>
          <p:nvSpPr>
            <p:cNvPr id="370" name="Google Shape;370;g33f8ecf661e_0_42"/>
            <p:cNvSpPr/>
            <p:nvPr/>
          </p:nvSpPr>
          <p:spPr>
            <a:xfrm rot="10800000">
              <a:off x="3552433" y="3662388"/>
              <a:ext cx="2368500" cy="1220700"/>
            </a:xfrm>
            <a:prstGeom prst="trapezoid">
              <a:avLst>
                <a:gd fmla="val 97003" name="adj"/>
              </a:avLst>
            </a:prstGeom>
            <a:solidFill>
              <a:srgbClr val="FFFFFF">
                <a:alpha val="0"/>
              </a:srgbClr>
            </a:solidFill>
            <a:ln cap="flat" cmpd="sng" w="19050">
              <a:solidFill>
                <a:srgbClr val="FFFFF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g33f8ecf661e_0_42"/>
            <p:cNvSpPr txBox="1"/>
            <p:nvPr/>
          </p:nvSpPr>
          <p:spPr>
            <a:xfrm>
              <a:off x="3552560" y="3662316"/>
              <a:ext cx="2368500" cy="1220700"/>
            </a:xfrm>
            <a:prstGeom prst="rect">
              <a:avLst/>
            </a:prstGeom>
            <a:solidFill>
              <a:srgbClr val="FFFFFF">
                <a:alpha val="0"/>
              </a:srgbClr>
            </a:solidFill>
            <a:ln>
              <a:noFill/>
            </a:ln>
          </p:spPr>
          <p:txBody>
            <a:bodyPr anchorCtr="0" anchor="ctr" bIns="82550" lIns="82550" spcFirstLastPara="1" rIns="82550" wrap="square" tIns="82550">
              <a:noAutofit/>
            </a:bodyPr>
            <a:lstStyle/>
            <a:p>
              <a:pPr indent="0" lvl="0" marL="0" marR="0" rtl="0" algn="ctr">
                <a:lnSpc>
                  <a:spcPct val="90000"/>
                </a:lnSpc>
                <a:spcBef>
                  <a:spcPts val="0"/>
                </a:spcBef>
                <a:spcAft>
                  <a:spcPts val="0"/>
                </a:spcAft>
                <a:buClr>
                  <a:srgbClr val="000000"/>
                </a:buClr>
                <a:buSzPts val="6500"/>
                <a:buFont typeface="Arial"/>
                <a:buNone/>
              </a:pPr>
              <a:r>
                <a:t/>
              </a:r>
              <a:endParaRPr b="1" sz="6500">
                <a:solidFill>
                  <a:srgbClr val="FFFF00"/>
                </a:solidFill>
                <a:latin typeface="Arial"/>
                <a:ea typeface="Arial"/>
                <a:cs typeface="Arial"/>
                <a:sym typeface="Arial"/>
              </a:endParaRPr>
            </a:p>
          </p:txBody>
        </p:sp>
      </p:grpSp>
      <p:sp>
        <p:nvSpPr>
          <p:cNvPr id="372" name="Google Shape;372;g33f8ecf661e_0_42"/>
          <p:cNvSpPr/>
          <p:nvPr/>
        </p:nvSpPr>
        <p:spPr>
          <a:xfrm>
            <a:off x="431800" y="1054340"/>
            <a:ext cx="1007400" cy="5141700"/>
          </a:xfrm>
          <a:prstGeom prst="downArrow">
            <a:avLst>
              <a:gd fmla="val 50000" name="adj1"/>
              <a:gd fmla="val 50000" name="adj2"/>
            </a:avLst>
          </a:prstGeom>
          <a:gradFill>
            <a:gsLst>
              <a:gs pos="0">
                <a:srgbClr val="72C4E9"/>
              </a:gs>
              <a:gs pos="5000">
                <a:srgbClr val="72C4E9"/>
              </a:gs>
              <a:gs pos="43000">
                <a:srgbClr val="72C4E9"/>
              </a:gs>
              <a:gs pos="100000">
                <a:srgbClr val="FF0000"/>
              </a:gs>
            </a:gsLst>
            <a:lin ang="5400012" scaled="0"/>
          </a:gra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73" name="Google Shape;373;g33f8ecf661e_0_42"/>
          <p:cNvSpPr txBox="1"/>
          <p:nvPr/>
        </p:nvSpPr>
        <p:spPr>
          <a:xfrm rot="-5400000">
            <a:off x="-1764209" y="3244295"/>
            <a:ext cx="45537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Increasing relative Efficacy</a:t>
            </a:r>
            <a:endParaRPr>
              <a:solidFill>
                <a:schemeClr val="lt1"/>
              </a:solidFill>
            </a:endParaRPr>
          </a:p>
        </p:txBody>
      </p:sp>
      <p:sp>
        <p:nvSpPr>
          <p:cNvPr id="374" name="Google Shape;374;g33f8ecf661e_0_42"/>
          <p:cNvSpPr txBox="1"/>
          <p:nvPr/>
        </p:nvSpPr>
        <p:spPr>
          <a:xfrm rot="-5400000">
            <a:off x="320" y="2140769"/>
            <a:ext cx="1917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156082"/>
                </a:solidFill>
                <a:latin typeface="Arial"/>
                <a:ea typeface="Arial"/>
                <a:cs typeface="Arial"/>
                <a:sym typeface="Arial"/>
              </a:rPr>
              <a:t>Higher Efficacy </a:t>
            </a:r>
            <a:endParaRPr/>
          </a:p>
        </p:txBody>
      </p:sp>
      <p:sp>
        <p:nvSpPr>
          <p:cNvPr id="375" name="Google Shape;375;g33f8ecf661e_0_42"/>
          <p:cNvSpPr txBox="1"/>
          <p:nvPr/>
        </p:nvSpPr>
        <p:spPr>
          <a:xfrm rot="-5400000">
            <a:off x="320" y="4058369"/>
            <a:ext cx="1917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156082"/>
                </a:solidFill>
              </a:rPr>
              <a:t>Lower Efficacy</a:t>
            </a:r>
            <a:endParaRPr sz="1800">
              <a:solidFill>
                <a:srgbClr val="156082"/>
              </a:solidFill>
            </a:endParaRPr>
          </a:p>
        </p:txBody>
      </p:sp>
      <p:sp>
        <p:nvSpPr>
          <p:cNvPr id="376" name="Google Shape;376;g33f8ecf661e_0_42"/>
          <p:cNvSpPr txBox="1"/>
          <p:nvPr/>
        </p:nvSpPr>
        <p:spPr>
          <a:xfrm>
            <a:off x="1759800" y="77650"/>
            <a:ext cx="8061300" cy="69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800">
                <a:solidFill>
                  <a:srgbClr val="FFFF00"/>
                </a:solidFill>
                <a:latin typeface="Calibri"/>
                <a:ea typeface="Calibri"/>
                <a:cs typeface="Calibri"/>
                <a:sym typeface="Calibri"/>
              </a:rPr>
              <a:t>Relative</a:t>
            </a:r>
            <a:r>
              <a:rPr lang="en-US" sz="2800">
                <a:solidFill>
                  <a:srgbClr val="FFFF00"/>
                </a:solidFill>
                <a:latin typeface="Calibri"/>
                <a:ea typeface="Calibri"/>
                <a:cs typeface="Calibri"/>
                <a:sym typeface="Calibri"/>
              </a:rPr>
              <a:t> Efficacy of Advanced Therapy for UC</a:t>
            </a:r>
            <a:endParaRPr sz="2800">
              <a:solidFill>
                <a:srgbClr val="FFFF00"/>
              </a:solidFill>
              <a:latin typeface="Calibri"/>
              <a:ea typeface="Calibri"/>
              <a:cs typeface="Calibri"/>
              <a:sym typeface="Calibri"/>
            </a:endParaRPr>
          </a:p>
          <a:p>
            <a:pPr indent="0" lvl="0" marL="0" rtl="0" algn="ctr">
              <a:spcBef>
                <a:spcPts val="0"/>
              </a:spcBef>
              <a:spcAft>
                <a:spcPts val="0"/>
              </a:spcAft>
              <a:buNone/>
            </a:pPr>
            <a:r>
              <a:rPr lang="en-US" sz="2800">
                <a:solidFill>
                  <a:srgbClr val="FFFF00"/>
                </a:solidFill>
                <a:latin typeface="Calibri"/>
                <a:ea typeface="Calibri"/>
                <a:cs typeface="Calibri"/>
                <a:sym typeface="Calibri"/>
              </a:rPr>
              <a:t> (endoscopic data)</a:t>
            </a:r>
            <a:endParaRPr sz="2800">
              <a:solidFill>
                <a:srgbClr val="FFFF00"/>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grpSp>
        <p:nvGrpSpPr>
          <p:cNvPr id="382" name="Google Shape;382;g33f8ecf661e_0_76"/>
          <p:cNvGrpSpPr/>
          <p:nvPr/>
        </p:nvGrpSpPr>
        <p:grpSpPr>
          <a:xfrm>
            <a:off x="1220957" y="1054340"/>
            <a:ext cx="9473400" cy="4883088"/>
            <a:chOff x="95" y="0"/>
            <a:chExt cx="9473400" cy="4883088"/>
          </a:xfrm>
        </p:grpSpPr>
        <p:sp>
          <p:nvSpPr>
            <p:cNvPr id="383" name="Google Shape;383;g33f8ecf661e_0_76"/>
            <p:cNvSpPr/>
            <p:nvPr/>
          </p:nvSpPr>
          <p:spPr>
            <a:xfrm rot="10800000">
              <a:off x="95" y="72"/>
              <a:ext cx="9473400" cy="1220700"/>
            </a:xfrm>
            <a:prstGeom prst="trapezoid">
              <a:avLst>
                <a:gd fmla="val 97003" name="adj"/>
              </a:avLst>
            </a:prstGeom>
            <a:solidFill>
              <a:srgbClr val="FFFFFF">
                <a:alpha val="0"/>
              </a:srgbClr>
            </a:solidFill>
            <a:ln cap="flat" cmpd="sng" w="19050">
              <a:solidFill>
                <a:srgbClr val="FFFFF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g33f8ecf661e_0_76"/>
            <p:cNvSpPr txBox="1"/>
            <p:nvPr/>
          </p:nvSpPr>
          <p:spPr>
            <a:xfrm>
              <a:off x="1657861" y="0"/>
              <a:ext cx="6157800" cy="1220700"/>
            </a:xfrm>
            <a:prstGeom prst="rect">
              <a:avLst/>
            </a:prstGeom>
            <a:solidFill>
              <a:srgbClr val="FFFFFF">
                <a:alpha val="0"/>
              </a:srgbClr>
            </a:solidFill>
            <a:ln>
              <a:noFill/>
            </a:ln>
          </p:spPr>
          <p:txBody>
            <a:bodyPr anchorCtr="0" anchor="ctr" bIns="30475" lIns="30475" spcFirstLastPara="1" rIns="30475" wrap="square" tIns="30475">
              <a:noAutofit/>
            </a:bodyPr>
            <a:lstStyle/>
            <a:p>
              <a:pPr indent="0" lvl="0" marL="0" rtl="0" algn="ctr">
                <a:lnSpc>
                  <a:spcPct val="90000"/>
                </a:lnSpc>
                <a:spcBef>
                  <a:spcPts val="0"/>
                </a:spcBef>
                <a:spcAft>
                  <a:spcPts val="0"/>
                </a:spcAft>
                <a:buClr>
                  <a:srgbClr val="10EF05"/>
                </a:buClr>
                <a:buSzPts val="2400"/>
                <a:buFont typeface="Arial"/>
                <a:buNone/>
              </a:pPr>
              <a:r>
                <a:t/>
              </a:r>
              <a:endParaRPr>
                <a:solidFill>
                  <a:schemeClr val="lt1"/>
                </a:solidFill>
              </a:endParaRPr>
            </a:p>
            <a:p>
              <a:pPr indent="0" lvl="0" marL="0" marR="0" rtl="0" algn="ctr">
                <a:lnSpc>
                  <a:spcPct val="90000"/>
                </a:lnSpc>
                <a:spcBef>
                  <a:spcPts val="0"/>
                </a:spcBef>
                <a:spcAft>
                  <a:spcPts val="0"/>
                </a:spcAft>
                <a:buClr>
                  <a:srgbClr val="10EF05"/>
                </a:buClr>
                <a:buSzPts val="2400"/>
                <a:buFont typeface="Arial"/>
                <a:buNone/>
              </a:pPr>
              <a:r>
                <a:rPr b="1" lang="en-US" sz="2400">
                  <a:solidFill>
                    <a:schemeClr val="lt1"/>
                  </a:solidFill>
                </a:rPr>
                <a:t>Rizankisumab/Guselkumab</a:t>
              </a:r>
              <a:endParaRPr b="1" sz="2400">
                <a:solidFill>
                  <a:schemeClr val="lt1"/>
                </a:solidFill>
              </a:endParaRPr>
            </a:p>
          </p:txBody>
        </p:sp>
        <p:sp>
          <p:nvSpPr>
            <p:cNvPr id="385" name="Google Shape;385;g33f8ecf661e_0_76"/>
            <p:cNvSpPr/>
            <p:nvPr/>
          </p:nvSpPr>
          <p:spPr>
            <a:xfrm rot="10800000">
              <a:off x="1184107" y="1220844"/>
              <a:ext cx="7105200" cy="1220700"/>
            </a:xfrm>
            <a:prstGeom prst="trapezoid">
              <a:avLst>
                <a:gd fmla="val 97003" name="adj"/>
              </a:avLst>
            </a:prstGeom>
            <a:solidFill>
              <a:srgbClr val="FFFFFF">
                <a:alpha val="0"/>
              </a:srgbClr>
            </a:solidFill>
            <a:ln cap="flat" cmpd="sng" w="19050">
              <a:solidFill>
                <a:srgbClr val="FFFFF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g33f8ecf661e_0_76"/>
            <p:cNvSpPr txBox="1"/>
            <p:nvPr/>
          </p:nvSpPr>
          <p:spPr>
            <a:xfrm>
              <a:off x="2427583" y="1220772"/>
              <a:ext cx="4618200" cy="1220700"/>
            </a:xfrm>
            <a:prstGeom prst="rect">
              <a:avLst/>
            </a:prstGeom>
            <a:solidFill>
              <a:srgbClr val="FFFFFF">
                <a:alpha val="0"/>
              </a:srgbClr>
            </a:solidFill>
            <a:ln>
              <a:noFill/>
            </a:ln>
          </p:spPr>
          <p:txBody>
            <a:bodyPr anchorCtr="0" anchor="ctr" bIns="27925" lIns="27925" spcFirstLastPara="1" rIns="27925" wrap="square" tIns="27925">
              <a:noAutofit/>
            </a:bodyPr>
            <a:lstStyle/>
            <a:p>
              <a:pPr indent="0" lvl="0" marL="0" rtl="0" algn="ctr">
                <a:lnSpc>
                  <a:spcPct val="90000"/>
                </a:lnSpc>
                <a:spcBef>
                  <a:spcPts val="0"/>
                </a:spcBef>
                <a:spcAft>
                  <a:spcPts val="0"/>
                </a:spcAft>
                <a:buClr>
                  <a:srgbClr val="FFFF00"/>
                </a:buClr>
                <a:buSzPts val="2200"/>
                <a:buFont typeface="Arial"/>
                <a:buNone/>
              </a:pPr>
              <a:r>
                <a:t/>
              </a:r>
              <a:endParaRPr b="1" sz="2200">
                <a:solidFill>
                  <a:schemeClr val="lt1"/>
                </a:solidFill>
              </a:endParaRPr>
            </a:p>
            <a:p>
              <a:pPr indent="0" lvl="0" marL="0" rtl="0" algn="ctr">
                <a:lnSpc>
                  <a:spcPct val="90000"/>
                </a:lnSpc>
                <a:spcBef>
                  <a:spcPts val="0"/>
                </a:spcBef>
                <a:spcAft>
                  <a:spcPts val="0"/>
                </a:spcAft>
                <a:buClr>
                  <a:srgbClr val="FFFF00"/>
                </a:buClr>
                <a:buSzPts val="2200"/>
                <a:buFont typeface="Arial"/>
                <a:buNone/>
              </a:pPr>
              <a:r>
                <a:t/>
              </a:r>
              <a:endParaRPr b="1" sz="2200">
                <a:solidFill>
                  <a:schemeClr val="lt1"/>
                </a:solidFill>
              </a:endParaRPr>
            </a:p>
            <a:p>
              <a:pPr indent="0" lvl="0" marL="0" rtl="0" algn="ctr">
                <a:lnSpc>
                  <a:spcPct val="90000"/>
                </a:lnSpc>
                <a:spcBef>
                  <a:spcPts val="0"/>
                </a:spcBef>
                <a:spcAft>
                  <a:spcPts val="0"/>
                </a:spcAft>
                <a:buClr>
                  <a:srgbClr val="FFFF00"/>
                </a:buClr>
                <a:buSzPts val="2200"/>
                <a:buFont typeface="Arial"/>
                <a:buNone/>
              </a:pPr>
              <a:r>
                <a:rPr b="1" lang="en-US" sz="2200">
                  <a:solidFill>
                    <a:schemeClr val="lt1"/>
                  </a:solidFill>
                </a:rPr>
                <a:t>Upadacitinib</a:t>
              </a:r>
              <a:r>
                <a:rPr b="1" lang="en-US" sz="2200">
                  <a:solidFill>
                    <a:schemeClr val="lt1"/>
                  </a:solidFill>
                </a:rPr>
                <a:t>, </a:t>
              </a:r>
              <a:r>
                <a:rPr b="1" lang="en-US" sz="2200">
                  <a:solidFill>
                    <a:schemeClr val="lt1"/>
                  </a:solidFill>
                </a:rPr>
                <a:t>ustekinumab</a:t>
              </a:r>
              <a:r>
                <a:rPr b="1" lang="en-US" sz="2200">
                  <a:solidFill>
                    <a:schemeClr val="lt1"/>
                  </a:solidFill>
                </a:rPr>
                <a:t>, infliximab, mirikizumab</a:t>
              </a:r>
              <a:endParaRPr b="1" sz="2200">
                <a:solidFill>
                  <a:schemeClr val="lt1"/>
                </a:solidFill>
              </a:endParaRPr>
            </a:p>
            <a:p>
              <a:pPr indent="0" lvl="0" marL="0" rtl="0" algn="ctr">
                <a:lnSpc>
                  <a:spcPct val="90000"/>
                </a:lnSpc>
                <a:spcBef>
                  <a:spcPts val="770"/>
                </a:spcBef>
                <a:spcAft>
                  <a:spcPts val="0"/>
                </a:spcAft>
                <a:buClr>
                  <a:srgbClr val="FFFF00"/>
                </a:buClr>
                <a:buSzPts val="2200"/>
                <a:buFont typeface="Arial"/>
                <a:buNone/>
              </a:pPr>
              <a:r>
                <a:t/>
              </a:r>
              <a:endParaRPr b="1" sz="2200">
                <a:solidFill>
                  <a:schemeClr val="lt1"/>
                </a:solidFill>
              </a:endParaRPr>
            </a:p>
            <a:p>
              <a:pPr indent="0" lvl="0" marL="0" marR="0" rtl="0" algn="l">
                <a:lnSpc>
                  <a:spcPct val="90000"/>
                </a:lnSpc>
                <a:spcBef>
                  <a:spcPts val="770"/>
                </a:spcBef>
                <a:spcAft>
                  <a:spcPts val="0"/>
                </a:spcAft>
                <a:buClr>
                  <a:srgbClr val="FFFF00"/>
                </a:buClr>
                <a:buSzPts val="2200"/>
                <a:buFont typeface="Arial"/>
                <a:buNone/>
              </a:pPr>
              <a:r>
                <a:t/>
              </a:r>
              <a:endParaRPr b="1" sz="2200">
                <a:solidFill>
                  <a:schemeClr val="lt1"/>
                </a:solidFill>
              </a:endParaRPr>
            </a:p>
          </p:txBody>
        </p:sp>
        <p:sp>
          <p:nvSpPr>
            <p:cNvPr id="387" name="Google Shape;387;g33f8ecf661e_0_76"/>
            <p:cNvSpPr/>
            <p:nvPr/>
          </p:nvSpPr>
          <p:spPr>
            <a:xfrm rot="10800000">
              <a:off x="2391299" y="2433070"/>
              <a:ext cx="4736700" cy="1220700"/>
            </a:xfrm>
            <a:prstGeom prst="trapezoid">
              <a:avLst>
                <a:gd fmla="val 97003" name="adj"/>
              </a:avLst>
            </a:prstGeom>
            <a:solidFill>
              <a:srgbClr val="FFFFFF">
                <a:alpha val="0"/>
              </a:srgbClr>
            </a:solidFill>
            <a:ln cap="flat" cmpd="sng" w="19050">
              <a:solidFill>
                <a:srgbClr val="FFFFF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g33f8ecf661e_0_76"/>
            <p:cNvSpPr txBox="1"/>
            <p:nvPr/>
          </p:nvSpPr>
          <p:spPr>
            <a:xfrm>
              <a:off x="3220183" y="2432998"/>
              <a:ext cx="3078900" cy="1220700"/>
            </a:xfrm>
            <a:prstGeom prst="rect">
              <a:avLst/>
            </a:prstGeom>
            <a:solidFill>
              <a:srgbClr val="FFFFFF">
                <a:alpha val="0"/>
              </a:srgbClr>
            </a:solidFill>
            <a:ln>
              <a:noFill/>
            </a:ln>
          </p:spPr>
          <p:txBody>
            <a:bodyPr anchorCtr="0" anchor="ctr" bIns="25400" lIns="25400" spcFirstLastPara="1" rIns="25400" wrap="square" tIns="25400">
              <a:noAutofit/>
            </a:bodyPr>
            <a:lstStyle/>
            <a:p>
              <a:pPr indent="0" lvl="0" marL="0" rtl="0" algn="ctr">
                <a:lnSpc>
                  <a:spcPct val="90000"/>
                </a:lnSpc>
                <a:spcBef>
                  <a:spcPts val="0"/>
                </a:spcBef>
                <a:spcAft>
                  <a:spcPts val="0"/>
                </a:spcAft>
                <a:buClr>
                  <a:srgbClr val="FF0000"/>
                </a:buClr>
                <a:buSzPts val="2000"/>
                <a:buFont typeface="Arial"/>
                <a:buNone/>
              </a:pPr>
              <a:r>
                <a:rPr b="1" lang="en-US" sz="2000">
                  <a:solidFill>
                    <a:schemeClr val="lt1"/>
                  </a:solidFill>
                </a:rPr>
                <a:t>Adalimumab, </a:t>
              </a:r>
              <a:r>
                <a:rPr b="1" lang="en-US" sz="2000">
                  <a:solidFill>
                    <a:schemeClr val="lt1"/>
                  </a:solidFill>
                </a:rPr>
                <a:t>Vedolizumab</a:t>
              </a:r>
              <a:endParaRPr b="1">
                <a:solidFill>
                  <a:schemeClr val="lt1"/>
                </a:solidFill>
              </a:endParaRPr>
            </a:p>
            <a:p>
              <a:pPr indent="0" lvl="0" marL="0" marR="0" rtl="0" algn="ctr">
                <a:lnSpc>
                  <a:spcPct val="90000"/>
                </a:lnSpc>
                <a:spcBef>
                  <a:spcPts val="0"/>
                </a:spcBef>
                <a:spcAft>
                  <a:spcPts val="0"/>
                </a:spcAft>
                <a:buClr>
                  <a:srgbClr val="FF0000"/>
                </a:buClr>
                <a:buSzPts val="2000"/>
                <a:buFont typeface="Arial"/>
                <a:buNone/>
              </a:pPr>
              <a:r>
                <a:t/>
              </a:r>
              <a:endParaRPr sz="2000">
                <a:solidFill>
                  <a:schemeClr val="lt1"/>
                </a:solidFill>
              </a:endParaRPr>
            </a:p>
          </p:txBody>
        </p:sp>
        <p:sp>
          <p:nvSpPr>
            <p:cNvPr id="389" name="Google Shape;389;g33f8ecf661e_0_76"/>
            <p:cNvSpPr/>
            <p:nvPr/>
          </p:nvSpPr>
          <p:spPr>
            <a:xfrm rot="10800000">
              <a:off x="3552433" y="3662388"/>
              <a:ext cx="2368500" cy="1220700"/>
            </a:xfrm>
            <a:prstGeom prst="trapezoid">
              <a:avLst>
                <a:gd fmla="val 97003" name="adj"/>
              </a:avLst>
            </a:prstGeom>
            <a:solidFill>
              <a:srgbClr val="FFFFFF">
                <a:alpha val="0"/>
              </a:srgbClr>
            </a:solidFill>
            <a:ln cap="flat" cmpd="sng" w="19050">
              <a:solidFill>
                <a:srgbClr val="FFFFF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g33f8ecf661e_0_76"/>
            <p:cNvSpPr txBox="1"/>
            <p:nvPr/>
          </p:nvSpPr>
          <p:spPr>
            <a:xfrm>
              <a:off x="3552560" y="3662316"/>
              <a:ext cx="2368500" cy="1220700"/>
            </a:xfrm>
            <a:prstGeom prst="rect">
              <a:avLst/>
            </a:prstGeom>
            <a:solidFill>
              <a:srgbClr val="FFFFFF">
                <a:alpha val="0"/>
              </a:srgbClr>
            </a:solidFill>
            <a:ln>
              <a:noFill/>
            </a:ln>
          </p:spPr>
          <p:txBody>
            <a:bodyPr anchorCtr="0" anchor="ctr" bIns="82550" lIns="82550" spcFirstLastPara="1" rIns="82550" wrap="square" tIns="82550">
              <a:noAutofit/>
            </a:bodyPr>
            <a:lstStyle/>
            <a:p>
              <a:pPr indent="0" lvl="0" marL="0" marR="0" rtl="0" algn="ctr">
                <a:lnSpc>
                  <a:spcPct val="90000"/>
                </a:lnSpc>
                <a:spcBef>
                  <a:spcPts val="0"/>
                </a:spcBef>
                <a:spcAft>
                  <a:spcPts val="0"/>
                </a:spcAft>
                <a:buClr>
                  <a:srgbClr val="000000"/>
                </a:buClr>
                <a:buSzPts val="6500"/>
                <a:buFont typeface="Arial"/>
                <a:buNone/>
              </a:pPr>
              <a:r>
                <a:t/>
              </a:r>
              <a:endParaRPr b="1" sz="6500">
                <a:solidFill>
                  <a:srgbClr val="FFFF00"/>
                </a:solidFill>
                <a:latin typeface="Arial"/>
                <a:ea typeface="Arial"/>
                <a:cs typeface="Arial"/>
                <a:sym typeface="Arial"/>
              </a:endParaRPr>
            </a:p>
          </p:txBody>
        </p:sp>
      </p:grpSp>
      <p:sp>
        <p:nvSpPr>
          <p:cNvPr id="391" name="Google Shape;391;g33f8ecf661e_0_76"/>
          <p:cNvSpPr/>
          <p:nvPr/>
        </p:nvSpPr>
        <p:spPr>
          <a:xfrm>
            <a:off x="431800" y="1054340"/>
            <a:ext cx="1007400" cy="5141700"/>
          </a:xfrm>
          <a:prstGeom prst="downArrow">
            <a:avLst>
              <a:gd fmla="val 50000" name="adj1"/>
              <a:gd fmla="val 50000" name="adj2"/>
            </a:avLst>
          </a:prstGeom>
          <a:gradFill>
            <a:gsLst>
              <a:gs pos="0">
                <a:srgbClr val="72C4E9"/>
              </a:gs>
              <a:gs pos="5000">
                <a:srgbClr val="72C4E9"/>
              </a:gs>
              <a:gs pos="43000">
                <a:srgbClr val="72C4E9"/>
              </a:gs>
              <a:gs pos="100000">
                <a:srgbClr val="FF0000"/>
              </a:gs>
            </a:gsLst>
            <a:lin ang="5400012" scaled="0"/>
          </a:gradFill>
          <a:ln cap="flat" cmpd="sng" w="19050">
            <a:solidFill>
              <a:srgbClr val="0F465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392" name="Google Shape;392;g33f8ecf661e_0_76"/>
          <p:cNvSpPr txBox="1"/>
          <p:nvPr/>
        </p:nvSpPr>
        <p:spPr>
          <a:xfrm rot="-5400000">
            <a:off x="-1764209" y="3244295"/>
            <a:ext cx="45537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Increasing relative Efficacy</a:t>
            </a:r>
            <a:endParaRPr>
              <a:solidFill>
                <a:schemeClr val="lt1"/>
              </a:solidFill>
            </a:endParaRPr>
          </a:p>
        </p:txBody>
      </p:sp>
      <p:sp>
        <p:nvSpPr>
          <p:cNvPr id="393" name="Google Shape;393;g33f8ecf661e_0_76"/>
          <p:cNvSpPr txBox="1"/>
          <p:nvPr/>
        </p:nvSpPr>
        <p:spPr>
          <a:xfrm rot="-5400000">
            <a:off x="320" y="2140769"/>
            <a:ext cx="1917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156082"/>
                </a:solidFill>
                <a:latin typeface="Arial"/>
                <a:ea typeface="Arial"/>
                <a:cs typeface="Arial"/>
                <a:sym typeface="Arial"/>
              </a:rPr>
              <a:t>Higher Efficacy </a:t>
            </a:r>
            <a:endParaRPr/>
          </a:p>
        </p:txBody>
      </p:sp>
      <p:sp>
        <p:nvSpPr>
          <p:cNvPr id="394" name="Google Shape;394;g33f8ecf661e_0_76"/>
          <p:cNvSpPr txBox="1"/>
          <p:nvPr/>
        </p:nvSpPr>
        <p:spPr>
          <a:xfrm rot="-5400000">
            <a:off x="320" y="4058369"/>
            <a:ext cx="19176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156082"/>
                </a:solidFill>
              </a:rPr>
              <a:t>Lower Efficacy</a:t>
            </a:r>
            <a:endParaRPr sz="1800">
              <a:solidFill>
                <a:srgbClr val="156082"/>
              </a:solidFill>
            </a:endParaRPr>
          </a:p>
        </p:txBody>
      </p:sp>
      <p:sp>
        <p:nvSpPr>
          <p:cNvPr id="395" name="Google Shape;395;g33f8ecf661e_0_76"/>
          <p:cNvSpPr txBox="1"/>
          <p:nvPr/>
        </p:nvSpPr>
        <p:spPr>
          <a:xfrm>
            <a:off x="1759800" y="77650"/>
            <a:ext cx="8061300" cy="69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800">
                <a:solidFill>
                  <a:srgbClr val="FFFF00"/>
                </a:solidFill>
                <a:latin typeface="Calibri"/>
                <a:ea typeface="Calibri"/>
                <a:cs typeface="Calibri"/>
                <a:sym typeface="Calibri"/>
              </a:rPr>
              <a:t>Relative Efficacy of Advanced Therapy for CD</a:t>
            </a:r>
            <a:endParaRPr sz="2800">
              <a:solidFill>
                <a:srgbClr val="FFFF00"/>
              </a:solidFill>
              <a:latin typeface="Calibri"/>
              <a:ea typeface="Calibri"/>
              <a:cs typeface="Calibri"/>
              <a:sym typeface="Calibri"/>
            </a:endParaRPr>
          </a:p>
          <a:p>
            <a:pPr indent="0" lvl="0" marL="0" rtl="0" algn="ctr">
              <a:spcBef>
                <a:spcPts val="0"/>
              </a:spcBef>
              <a:spcAft>
                <a:spcPts val="0"/>
              </a:spcAft>
              <a:buNone/>
            </a:pPr>
            <a:r>
              <a:rPr lang="en-US" sz="2800">
                <a:solidFill>
                  <a:srgbClr val="FFFF00"/>
                </a:solidFill>
                <a:latin typeface="Calibri"/>
                <a:ea typeface="Calibri"/>
                <a:cs typeface="Calibri"/>
                <a:sym typeface="Calibri"/>
              </a:rPr>
              <a:t> (endoscopic data)</a:t>
            </a:r>
            <a:endParaRPr sz="2800">
              <a:solidFill>
                <a:srgbClr val="FFFF00"/>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pic>
        <p:nvPicPr>
          <p:cNvPr id="401" name="Google Shape;401;g340d8df6578_0_52" title="EIMs Ruben 2024.jpg"/>
          <p:cNvPicPr preferRelativeResize="0"/>
          <p:nvPr/>
        </p:nvPicPr>
        <p:blipFill>
          <a:blip r:embed="rId3">
            <a:alphaModFix/>
          </a:blip>
          <a:stretch>
            <a:fillRect/>
          </a:stretch>
        </p:blipFill>
        <p:spPr>
          <a:xfrm>
            <a:off x="152400" y="152400"/>
            <a:ext cx="11887201" cy="5200651"/>
          </a:xfrm>
          <a:prstGeom prst="rect">
            <a:avLst/>
          </a:prstGeom>
          <a:noFill/>
          <a:ln>
            <a:noFill/>
          </a:ln>
        </p:spPr>
      </p:pic>
      <p:sp>
        <p:nvSpPr>
          <p:cNvPr id="402" name="Google Shape;402;g340d8df6578_0_52"/>
          <p:cNvSpPr txBox="1"/>
          <p:nvPr/>
        </p:nvSpPr>
        <p:spPr>
          <a:xfrm>
            <a:off x="8455250" y="5742475"/>
            <a:ext cx="3219900" cy="3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lt1"/>
                </a:solidFill>
                <a:latin typeface="Calibri"/>
                <a:ea typeface="Calibri"/>
                <a:cs typeface="Calibri"/>
                <a:sym typeface="Calibri"/>
              </a:rPr>
              <a:t>Ruben, D. ACG 2024</a:t>
            </a:r>
            <a:endParaRPr>
              <a:solidFill>
                <a:schemeClr val="lt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g340d8df6578_0_5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solidFill>
                  <a:srgbClr val="FFFF00"/>
                </a:solidFill>
              </a:rPr>
              <a:t>Patient Specific Considerations</a:t>
            </a:r>
            <a:endParaRPr>
              <a:solidFill>
                <a:srgbClr val="FFFF00"/>
              </a:solidFill>
            </a:endParaRPr>
          </a:p>
        </p:txBody>
      </p:sp>
      <p:sp>
        <p:nvSpPr>
          <p:cNvPr id="409" name="Google Shape;409;g340d8df6578_0_56"/>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en-US"/>
              <a:t>Heavy Disease Burden (high CRP, low albumin, extensive bowel involvement).  Consider small molecule therapy over biologic.</a:t>
            </a:r>
            <a:endParaRPr/>
          </a:p>
          <a:p>
            <a:pPr indent="-342900" lvl="0" marL="457200" rtl="0" algn="l">
              <a:spcBef>
                <a:spcPts val="0"/>
              </a:spcBef>
              <a:spcAft>
                <a:spcPts val="0"/>
              </a:spcAft>
              <a:buSzPts val="1800"/>
              <a:buChar char="•"/>
            </a:pPr>
            <a:r>
              <a:rPr lang="en-US"/>
              <a:t>Previous TNF failure - predicts lesser response independent of future mechanism</a:t>
            </a:r>
            <a:endParaRPr/>
          </a:p>
          <a:p>
            <a:pPr indent="-342900" lvl="0" marL="457200" rtl="0" algn="l">
              <a:spcBef>
                <a:spcPts val="0"/>
              </a:spcBef>
              <a:spcAft>
                <a:spcPts val="0"/>
              </a:spcAft>
              <a:buSzPts val="1800"/>
              <a:buChar char="•"/>
            </a:pPr>
            <a:r>
              <a:rPr lang="en-US"/>
              <a:t>MS or CHF - Avoid TNF inhibitors</a:t>
            </a:r>
            <a:endParaRPr/>
          </a:p>
          <a:p>
            <a:pPr indent="-342900" lvl="0" marL="457200" rtl="0" algn="l">
              <a:spcBef>
                <a:spcPts val="0"/>
              </a:spcBef>
              <a:spcAft>
                <a:spcPts val="0"/>
              </a:spcAft>
              <a:buSzPts val="1800"/>
              <a:buChar char="•"/>
            </a:pPr>
            <a:r>
              <a:rPr lang="en-US"/>
              <a:t>MS - consider S1P to treat both diseases with one drug</a:t>
            </a:r>
            <a:endParaRPr/>
          </a:p>
          <a:p>
            <a:pPr indent="-342900" lvl="0" marL="457200" rtl="0" algn="l">
              <a:spcBef>
                <a:spcPts val="0"/>
              </a:spcBef>
              <a:spcAft>
                <a:spcPts val="0"/>
              </a:spcAft>
              <a:buSzPts val="1800"/>
              <a:buChar char="•"/>
            </a:pPr>
            <a:r>
              <a:rPr lang="en-US"/>
              <a:t>Cardiac disease - avoid JAK and possibly S1P</a:t>
            </a:r>
            <a:endParaRPr/>
          </a:p>
          <a:p>
            <a:pPr indent="-342900" lvl="0" marL="457200" rtl="0" algn="l">
              <a:spcBef>
                <a:spcPts val="0"/>
              </a:spcBef>
              <a:spcAft>
                <a:spcPts val="0"/>
              </a:spcAft>
              <a:buSzPts val="1800"/>
              <a:buChar char="•"/>
            </a:pPr>
            <a:r>
              <a:rPr lang="en-US"/>
              <a:t>Active Smoking - avoid JAK</a:t>
            </a:r>
            <a:endParaRPr/>
          </a:p>
          <a:p>
            <a:pPr indent="-342900" lvl="0" marL="457200" rtl="0" algn="l">
              <a:spcBef>
                <a:spcPts val="0"/>
              </a:spcBef>
              <a:spcAft>
                <a:spcPts val="0"/>
              </a:spcAft>
              <a:buSzPts val="1800"/>
              <a:buChar char="•"/>
            </a:pPr>
            <a:r>
              <a:rPr lang="en-US"/>
              <a:t>History of melanoma - avoid TNF inhibitors</a:t>
            </a:r>
            <a:endParaRPr/>
          </a:p>
          <a:p>
            <a:pPr indent="-342900" lvl="0" marL="457200" rtl="0" algn="l">
              <a:spcBef>
                <a:spcPts val="0"/>
              </a:spcBef>
              <a:spcAft>
                <a:spcPts val="0"/>
              </a:spcAft>
              <a:buSzPts val="1800"/>
              <a:buChar char="•"/>
            </a:pPr>
            <a:r>
              <a:rPr lang="en-US"/>
              <a:t>Pregnancy or imminent pregnancy - no JAK or S1P</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00"/>
              </a:buClr>
              <a:buSzPts val="4400"/>
              <a:buFont typeface="Calibri"/>
              <a:buNone/>
            </a:pPr>
            <a:r>
              <a:rPr lang="en-US">
                <a:solidFill>
                  <a:srgbClr val="FFFF00"/>
                </a:solidFill>
              </a:rPr>
              <a:t>Case Study #1</a:t>
            </a:r>
            <a:endParaRPr/>
          </a:p>
        </p:txBody>
      </p:sp>
      <p:sp>
        <p:nvSpPr>
          <p:cNvPr id="115" name="Google Shape;115;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en-US"/>
              <a:t>Blood work:</a:t>
            </a:r>
            <a:endParaRPr/>
          </a:p>
          <a:p>
            <a:pPr indent="-228600" lvl="1" marL="685800" rtl="0" algn="l">
              <a:lnSpc>
                <a:spcPct val="90000"/>
              </a:lnSpc>
              <a:spcBef>
                <a:spcPts val="500"/>
              </a:spcBef>
              <a:spcAft>
                <a:spcPts val="0"/>
              </a:spcAft>
              <a:buClr>
                <a:schemeClr val="lt1"/>
              </a:buClr>
              <a:buSzPts val="2400"/>
              <a:buChar char="•"/>
            </a:pPr>
            <a:r>
              <a:rPr lang="en-US"/>
              <a:t>Hgb 11, hct 35, albumin 2</a:t>
            </a:r>
            <a:endParaRPr/>
          </a:p>
          <a:p>
            <a:pPr indent="-228600" lvl="1" marL="685800" rtl="0" algn="l">
              <a:lnSpc>
                <a:spcPct val="90000"/>
              </a:lnSpc>
              <a:spcBef>
                <a:spcPts val="500"/>
              </a:spcBef>
              <a:spcAft>
                <a:spcPts val="0"/>
              </a:spcAft>
              <a:buClr>
                <a:schemeClr val="lt1"/>
              </a:buClr>
              <a:buSzPts val="2400"/>
              <a:buChar char="•"/>
            </a:pPr>
            <a:r>
              <a:rPr lang="en-US"/>
              <a:t>ESR 2 (normal)</a:t>
            </a:r>
            <a:endParaRPr/>
          </a:p>
          <a:p>
            <a:pPr indent="-228600" lvl="1" marL="685800" rtl="0" algn="l">
              <a:lnSpc>
                <a:spcPct val="90000"/>
              </a:lnSpc>
              <a:spcBef>
                <a:spcPts val="500"/>
              </a:spcBef>
              <a:spcAft>
                <a:spcPts val="0"/>
              </a:spcAft>
              <a:buClr>
                <a:schemeClr val="lt1"/>
              </a:buClr>
              <a:buSzPts val="2400"/>
              <a:buChar char="•"/>
            </a:pPr>
            <a:r>
              <a:rPr lang="en-US"/>
              <a:t>CRP 45</a:t>
            </a:r>
            <a:endParaRPr/>
          </a:p>
          <a:p>
            <a:pPr indent="-228600" lvl="1" marL="685800" rtl="0" algn="l">
              <a:lnSpc>
                <a:spcPct val="90000"/>
              </a:lnSpc>
              <a:spcBef>
                <a:spcPts val="500"/>
              </a:spcBef>
              <a:spcAft>
                <a:spcPts val="0"/>
              </a:spcAft>
              <a:buClr>
                <a:schemeClr val="lt1"/>
              </a:buClr>
              <a:buSzPts val="2400"/>
              <a:buChar char="•"/>
            </a:pPr>
            <a:r>
              <a:rPr lang="en-US"/>
              <a:t>Vitamin D of 18</a:t>
            </a:r>
            <a:endParaRPr/>
          </a:p>
          <a:p>
            <a:pPr indent="-228600" lvl="1" marL="685800" rtl="0" algn="l">
              <a:lnSpc>
                <a:spcPct val="90000"/>
              </a:lnSpc>
              <a:spcBef>
                <a:spcPts val="500"/>
              </a:spcBef>
              <a:spcAft>
                <a:spcPts val="0"/>
              </a:spcAft>
              <a:buClr>
                <a:schemeClr val="lt1"/>
              </a:buClr>
              <a:buSzPts val="2400"/>
              <a:buChar char="•"/>
            </a:pPr>
            <a:r>
              <a:rPr lang="en-US"/>
              <a:t>Ferritin 15, TIBC elevated</a:t>
            </a:r>
            <a:endParaRPr/>
          </a:p>
        </p:txBody>
      </p:sp>
      <p:pic>
        <p:nvPicPr>
          <p:cNvPr id="116" name="Google Shape;116;p4"/>
          <p:cNvPicPr preferRelativeResize="0"/>
          <p:nvPr/>
        </p:nvPicPr>
        <p:blipFill rotWithShape="1">
          <a:blip r:embed="rId3">
            <a:alphaModFix/>
          </a:blip>
          <a:srcRect b="0" l="0" r="0" t="0"/>
          <a:stretch/>
        </p:blipFill>
        <p:spPr>
          <a:xfrm>
            <a:off x="11691938" y="6357938"/>
            <a:ext cx="347662" cy="3476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1"/>
                                        <p:tgtEl>
                                          <p:spTgt spid="1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g340d8df6578_0_6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solidFill>
                  <a:srgbClr val="FFFF00"/>
                </a:solidFill>
              </a:rPr>
              <a:t>Back to the Cases…</a:t>
            </a:r>
            <a:endParaRPr>
              <a:solidFill>
                <a:srgbClr val="FFFF00"/>
              </a:solidFill>
            </a:endParaRPr>
          </a:p>
        </p:txBody>
      </p:sp>
      <p:sp>
        <p:nvSpPr>
          <p:cNvPr id="416" name="Google Shape;416;g340d8df6578_0_6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en-US"/>
              <a:t>Case 1:</a:t>
            </a:r>
            <a:endParaRPr/>
          </a:p>
          <a:p>
            <a:pPr indent="-342900" lvl="1" marL="914400" rtl="0" algn="l">
              <a:spcBef>
                <a:spcPts val="0"/>
              </a:spcBef>
              <a:spcAft>
                <a:spcPts val="0"/>
              </a:spcAft>
              <a:buSzPts val="1800"/>
              <a:buChar char="•"/>
            </a:pPr>
            <a:r>
              <a:rPr lang="en-US"/>
              <a:t>26yo male with newly diagnosed UC (moderate to severe w/low albumin)</a:t>
            </a:r>
            <a:endParaRPr/>
          </a:p>
          <a:p>
            <a:pPr indent="-342900" lvl="2" marL="1371600" rtl="0" algn="l">
              <a:spcBef>
                <a:spcPts val="0"/>
              </a:spcBef>
              <a:spcAft>
                <a:spcPts val="0"/>
              </a:spcAft>
              <a:buSzPts val="1800"/>
              <a:buChar char="•"/>
            </a:pPr>
            <a:r>
              <a:rPr lang="en-US"/>
              <a:t>Small molecule therapy with JAK ideal</a:t>
            </a:r>
            <a:endParaRPr/>
          </a:p>
          <a:p>
            <a:pPr indent="-342900" lvl="1" marL="914400" rtl="0" algn="l">
              <a:spcBef>
                <a:spcPts val="0"/>
              </a:spcBef>
              <a:spcAft>
                <a:spcPts val="0"/>
              </a:spcAft>
              <a:buSzPts val="1800"/>
              <a:buChar char="•"/>
            </a:pPr>
            <a:r>
              <a:rPr lang="en-US"/>
              <a:t>However, TNF failure needed first…</a:t>
            </a:r>
            <a:endParaRPr/>
          </a:p>
          <a:p>
            <a:pPr indent="-342900" lvl="2" marL="1371600" rtl="0" algn="l">
              <a:spcBef>
                <a:spcPts val="0"/>
              </a:spcBef>
              <a:spcAft>
                <a:spcPts val="0"/>
              </a:spcAft>
              <a:buSzPts val="1800"/>
              <a:buChar char="•"/>
            </a:pPr>
            <a:r>
              <a:rPr lang="en-US"/>
              <a:t>Other considerations as first line: vedolizumab, infliximab, IL-23</a:t>
            </a:r>
            <a:endParaRPr/>
          </a:p>
          <a:p>
            <a:pPr indent="-342900" lvl="1" marL="914400" rtl="0" algn="l">
              <a:spcBef>
                <a:spcPts val="0"/>
              </a:spcBef>
              <a:spcAft>
                <a:spcPts val="0"/>
              </a:spcAft>
              <a:buSzPts val="1800"/>
              <a:buChar char="•"/>
            </a:pPr>
            <a:r>
              <a:rPr lang="en-US"/>
              <a:t>Infliximab started (remote history of uveitis with arthritis)</a:t>
            </a:r>
            <a:endParaRPr/>
          </a:p>
          <a:p>
            <a:pPr indent="-342900" lvl="2" marL="1371600" rtl="0" algn="l">
              <a:spcBef>
                <a:spcPts val="0"/>
              </a:spcBef>
              <a:spcAft>
                <a:spcPts val="0"/>
              </a:spcAft>
              <a:buSzPts val="1800"/>
              <a:buChar char="•"/>
            </a:pPr>
            <a:r>
              <a:rPr lang="en-US"/>
              <a:t>Clinical improvement after 2 months (needed steroids up front)</a:t>
            </a:r>
            <a:endParaRPr/>
          </a:p>
          <a:p>
            <a:pPr indent="-342900" lvl="2" marL="1371600" rtl="0" algn="l">
              <a:spcBef>
                <a:spcPts val="0"/>
              </a:spcBef>
              <a:spcAft>
                <a:spcPts val="0"/>
              </a:spcAft>
              <a:buSzPts val="1800"/>
              <a:buChar char="•"/>
            </a:pPr>
            <a:r>
              <a:rPr lang="en-US"/>
              <a:t>Repeat scope at 1 year mark with improvement but mild disease activity</a:t>
            </a:r>
            <a:endParaRPr/>
          </a:p>
          <a:p>
            <a:pPr indent="0" lvl="0" marL="1371600" rtl="0" algn="l">
              <a:spcBef>
                <a:spcPts val="1000"/>
              </a:spcBef>
              <a:spcAft>
                <a:spcPts val="0"/>
              </a:spcAft>
              <a:buNone/>
            </a:pPr>
            <a:r>
              <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g340d8df6578_0_64"/>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solidFill>
                  <a:srgbClr val="FFFF00"/>
                </a:solidFill>
              </a:rPr>
              <a:t>Case 1 continued…additional options</a:t>
            </a:r>
            <a:endParaRPr>
              <a:solidFill>
                <a:srgbClr val="FFFF00"/>
              </a:solidFill>
            </a:endParaRPr>
          </a:p>
        </p:txBody>
      </p:sp>
      <p:sp>
        <p:nvSpPr>
          <p:cNvPr id="423" name="Google Shape;423;g340d8df6578_0_64"/>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en-US"/>
              <a:t>Vedolizumab good option (perhaps better) if no h/o arthritis or uveitis</a:t>
            </a:r>
            <a:endParaRPr/>
          </a:p>
          <a:p>
            <a:pPr indent="-342900" lvl="0" marL="457200" rtl="0" algn="l">
              <a:spcBef>
                <a:spcPts val="0"/>
              </a:spcBef>
              <a:spcAft>
                <a:spcPts val="0"/>
              </a:spcAft>
              <a:buSzPts val="1800"/>
              <a:buChar char="•"/>
            </a:pPr>
            <a:r>
              <a:rPr lang="en-US"/>
              <a:t>IL12/23, IL 23- good option but with uveitis history preferred therapy TNF inhibitor with infliximab</a:t>
            </a:r>
            <a:endParaRPr/>
          </a:p>
          <a:p>
            <a:pPr indent="-342900" lvl="0" marL="457200" rtl="0" algn="l">
              <a:spcBef>
                <a:spcPts val="0"/>
              </a:spcBef>
              <a:spcAft>
                <a:spcPts val="0"/>
              </a:spcAft>
              <a:buSzPts val="1800"/>
              <a:buChar char="•"/>
            </a:pPr>
            <a:r>
              <a:rPr lang="en-US"/>
              <a:t>Repeat scope at 1 year mark with mild activity</a:t>
            </a:r>
            <a:endParaRPr/>
          </a:p>
          <a:p>
            <a:pPr indent="-342900" lvl="1" marL="914400" rtl="0" algn="l">
              <a:spcBef>
                <a:spcPts val="0"/>
              </a:spcBef>
              <a:spcAft>
                <a:spcPts val="0"/>
              </a:spcAft>
              <a:buSzPts val="1800"/>
              <a:buChar char="•"/>
            </a:pPr>
            <a:r>
              <a:rPr lang="en-US"/>
              <a:t>Options:</a:t>
            </a:r>
            <a:endParaRPr/>
          </a:p>
          <a:p>
            <a:pPr indent="-342900" lvl="2" marL="1371600" rtl="0" algn="l">
              <a:spcBef>
                <a:spcPts val="0"/>
              </a:spcBef>
              <a:spcAft>
                <a:spcPts val="0"/>
              </a:spcAft>
              <a:buSzPts val="1800"/>
              <a:buChar char="•"/>
            </a:pPr>
            <a:r>
              <a:rPr lang="en-US"/>
              <a:t>Dose optimize (antibody levels/drug levels)</a:t>
            </a:r>
            <a:endParaRPr/>
          </a:p>
          <a:p>
            <a:pPr indent="-342900" lvl="2" marL="1371600" rtl="0" algn="l">
              <a:spcBef>
                <a:spcPts val="0"/>
              </a:spcBef>
              <a:spcAft>
                <a:spcPts val="0"/>
              </a:spcAft>
              <a:buSzPts val="1800"/>
              <a:buChar char="•"/>
            </a:pPr>
            <a:r>
              <a:rPr lang="en-US"/>
              <a:t>Add azathioprine (possible addition up front)</a:t>
            </a:r>
            <a:endParaRPr/>
          </a:p>
          <a:p>
            <a:pPr indent="-342900" lvl="2" marL="1371600" rtl="0" algn="l">
              <a:spcBef>
                <a:spcPts val="0"/>
              </a:spcBef>
              <a:spcAft>
                <a:spcPts val="0"/>
              </a:spcAft>
              <a:buSzPts val="1800"/>
              <a:buChar char="•"/>
            </a:pPr>
            <a:r>
              <a:rPr lang="en-US"/>
              <a:t>Switch to JAK</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g340d8df6578_0_6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solidFill>
                  <a:srgbClr val="FFFF00"/>
                </a:solidFill>
              </a:rPr>
              <a:t>Back to the Cases…</a:t>
            </a:r>
            <a:endParaRPr>
              <a:solidFill>
                <a:srgbClr val="FFFF00"/>
              </a:solidFill>
            </a:endParaRPr>
          </a:p>
        </p:txBody>
      </p:sp>
      <p:sp>
        <p:nvSpPr>
          <p:cNvPr id="430" name="Google Shape;430;g340d8df6578_0_68"/>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en-US"/>
              <a:t>Case 2:</a:t>
            </a:r>
            <a:endParaRPr/>
          </a:p>
          <a:p>
            <a:pPr indent="-342900" lvl="1" marL="914400" rtl="0" algn="l">
              <a:spcBef>
                <a:spcPts val="0"/>
              </a:spcBef>
              <a:spcAft>
                <a:spcPts val="0"/>
              </a:spcAft>
              <a:buSzPts val="1800"/>
              <a:buChar char="•"/>
            </a:pPr>
            <a:r>
              <a:rPr lang="en-US"/>
              <a:t>31yo female with newly diagnosed ileal crohns disease and a history of psoriasis treated with topical therapy</a:t>
            </a:r>
            <a:endParaRPr/>
          </a:p>
          <a:p>
            <a:pPr indent="-342900" lvl="1" marL="914400" rtl="0" algn="l">
              <a:spcBef>
                <a:spcPts val="0"/>
              </a:spcBef>
              <a:spcAft>
                <a:spcPts val="0"/>
              </a:spcAft>
              <a:buSzPts val="1800"/>
              <a:buChar char="•"/>
            </a:pPr>
            <a:r>
              <a:rPr lang="en-US"/>
              <a:t>Given history of psoriasis, decision was made to treat with rizankisumab</a:t>
            </a:r>
            <a:endParaRPr/>
          </a:p>
          <a:p>
            <a:pPr indent="-342900" lvl="1" marL="914400" rtl="0" algn="l">
              <a:spcBef>
                <a:spcPts val="0"/>
              </a:spcBef>
              <a:spcAft>
                <a:spcPts val="0"/>
              </a:spcAft>
              <a:buSzPts val="1800"/>
              <a:buChar char="•"/>
            </a:pPr>
            <a:r>
              <a:rPr lang="en-US"/>
              <a:t>Clinical improvement at 4 weeks</a:t>
            </a:r>
            <a:endParaRPr/>
          </a:p>
          <a:p>
            <a:pPr indent="-342900" lvl="1" marL="914400" rtl="0" algn="l">
              <a:spcBef>
                <a:spcPts val="0"/>
              </a:spcBef>
              <a:spcAft>
                <a:spcPts val="0"/>
              </a:spcAft>
              <a:buSzPts val="1800"/>
              <a:buChar char="•"/>
            </a:pPr>
            <a:r>
              <a:rPr lang="en-US"/>
              <a:t>Repeat scope at 1 year with stricture at the IC valve but no active inflammation present</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g340d8df6578_0_8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solidFill>
                  <a:srgbClr val="FFFF00"/>
                </a:solidFill>
              </a:rPr>
              <a:t>Optimizing Success</a:t>
            </a:r>
            <a:endParaRPr>
              <a:solidFill>
                <a:srgbClr val="FFFF00"/>
              </a:solidFill>
            </a:endParaRPr>
          </a:p>
        </p:txBody>
      </p:sp>
      <p:sp>
        <p:nvSpPr>
          <p:cNvPr id="437" name="Google Shape;437;g340d8df6578_0_83"/>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en-US"/>
              <a:t>Open communication with patient regarding </a:t>
            </a:r>
            <a:r>
              <a:rPr lang="en-US"/>
              <a:t>expectations</a:t>
            </a:r>
            <a:endParaRPr/>
          </a:p>
          <a:p>
            <a:pPr indent="-342900" lvl="0" marL="457200" rtl="0" algn="l">
              <a:spcBef>
                <a:spcPts val="0"/>
              </a:spcBef>
              <a:spcAft>
                <a:spcPts val="0"/>
              </a:spcAft>
              <a:buSzPts val="1800"/>
              <a:buChar char="•"/>
            </a:pPr>
            <a:r>
              <a:rPr lang="en-US"/>
              <a:t>Treatment is a journey, not a destination</a:t>
            </a:r>
            <a:endParaRPr/>
          </a:p>
          <a:p>
            <a:pPr indent="-342900" lvl="0" marL="457200" rtl="0" algn="l">
              <a:spcBef>
                <a:spcPts val="0"/>
              </a:spcBef>
              <a:spcAft>
                <a:spcPts val="0"/>
              </a:spcAft>
              <a:buSzPts val="1800"/>
              <a:buChar char="•"/>
            </a:pPr>
            <a:r>
              <a:rPr lang="en-US"/>
              <a:t>Back up plans identified if insurance denial or treatment failure</a:t>
            </a:r>
            <a:endParaRPr/>
          </a:p>
          <a:p>
            <a:pPr indent="-342900" lvl="0" marL="457200" rtl="0" algn="l">
              <a:spcBef>
                <a:spcPts val="0"/>
              </a:spcBef>
              <a:spcAft>
                <a:spcPts val="0"/>
              </a:spcAft>
              <a:buSzPts val="1800"/>
              <a:buChar char="•"/>
            </a:pPr>
            <a:r>
              <a:rPr lang="en-US"/>
              <a:t>Understanding phases of treatment (induction, remission)</a:t>
            </a:r>
            <a:endParaRPr/>
          </a:p>
          <a:p>
            <a:pPr indent="-342900" lvl="0" marL="457200" rtl="0" algn="l">
              <a:spcBef>
                <a:spcPts val="0"/>
              </a:spcBef>
              <a:spcAft>
                <a:spcPts val="0"/>
              </a:spcAft>
              <a:buSzPts val="1800"/>
              <a:buChar char="•"/>
            </a:pPr>
            <a:r>
              <a:rPr lang="en-US"/>
              <a:t>Health care coordinator to assist with PA, insurance specific plans/failures, coordination with </a:t>
            </a:r>
            <a:r>
              <a:rPr lang="en-US"/>
              <a:t>pharmaceutical</a:t>
            </a:r>
            <a:r>
              <a:rPr lang="en-US"/>
              <a:t> companies</a:t>
            </a:r>
            <a:endParaRPr/>
          </a:p>
          <a:p>
            <a:pPr indent="-342900" lvl="0" marL="457200" rtl="0" algn="l">
              <a:spcBef>
                <a:spcPts val="0"/>
              </a:spcBef>
              <a:spcAft>
                <a:spcPts val="0"/>
              </a:spcAft>
              <a:buSzPts val="1800"/>
              <a:buChar char="•"/>
            </a:pPr>
            <a:r>
              <a:rPr lang="en-US"/>
              <a:t>Long term plan - nearly every advanced therapy I start always begins with “how long will I be on this?”</a:t>
            </a:r>
            <a:endParaRPr/>
          </a:p>
          <a:p>
            <a:pPr indent="-342900" lvl="0" marL="457200" rtl="0" algn="l">
              <a:spcBef>
                <a:spcPts val="0"/>
              </a:spcBef>
              <a:spcAft>
                <a:spcPts val="0"/>
              </a:spcAft>
              <a:buSzPts val="1800"/>
              <a:buChar char="•"/>
            </a:pPr>
            <a:r>
              <a:rPr lang="en-US"/>
              <a:t>Adherence to therapy is key…logistical challenge with infusion, SC, oral, etc.</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g340d8df6578_0_89"/>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solidFill>
                  <a:srgbClr val="FFFF00"/>
                </a:solidFill>
              </a:rPr>
              <a:t>Summary</a:t>
            </a:r>
            <a:endParaRPr>
              <a:solidFill>
                <a:srgbClr val="FFFF00"/>
              </a:solidFill>
            </a:endParaRPr>
          </a:p>
        </p:txBody>
      </p:sp>
      <p:sp>
        <p:nvSpPr>
          <p:cNvPr id="444" name="Google Shape;444;g340d8df6578_0_89"/>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rPr lang="en-US"/>
              <a:t>IBD therapy with dramatic changes over the previous 10-15 years and progressive rise in disease </a:t>
            </a:r>
            <a:r>
              <a:rPr lang="en-US"/>
              <a:t>prevalence</a:t>
            </a:r>
            <a:endParaRPr/>
          </a:p>
          <a:p>
            <a:pPr indent="-342900" lvl="0" marL="457200" rtl="0" algn="l">
              <a:spcBef>
                <a:spcPts val="0"/>
              </a:spcBef>
              <a:spcAft>
                <a:spcPts val="0"/>
              </a:spcAft>
              <a:buSzPts val="1800"/>
              <a:buChar char="•"/>
            </a:pPr>
            <a:r>
              <a:rPr lang="en-US"/>
              <a:t>Significant overlap with other </a:t>
            </a:r>
            <a:r>
              <a:rPr lang="en-US"/>
              <a:t>coexisting</a:t>
            </a:r>
            <a:r>
              <a:rPr lang="en-US"/>
              <a:t> diseases</a:t>
            </a:r>
            <a:endParaRPr/>
          </a:p>
          <a:p>
            <a:pPr indent="-342900" lvl="0" marL="457200" rtl="0" algn="l">
              <a:spcBef>
                <a:spcPts val="0"/>
              </a:spcBef>
              <a:spcAft>
                <a:spcPts val="0"/>
              </a:spcAft>
              <a:buSzPts val="1800"/>
              <a:buChar char="•"/>
            </a:pPr>
            <a:r>
              <a:rPr lang="en-US"/>
              <a:t>Understanding safety profile with treatment and keys to success</a:t>
            </a:r>
            <a:endParaRPr/>
          </a:p>
          <a:p>
            <a:pPr indent="-342900" lvl="0" marL="457200" rtl="0" algn="l">
              <a:spcBef>
                <a:spcPts val="0"/>
              </a:spcBef>
              <a:spcAft>
                <a:spcPts val="0"/>
              </a:spcAft>
              <a:buSzPts val="1800"/>
              <a:buChar char="•"/>
            </a:pPr>
            <a:r>
              <a:rPr lang="en-US"/>
              <a:t>Good patient communication and understanding critical to long term results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g340d8df6578_0_95"/>
          <p:cNvSpPr txBox="1"/>
          <p:nvPr/>
        </p:nvSpPr>
        <p:spPr>
          <a:xfrm>
            <a:off x="2239950" y="2536700"/>
            <a:ext cx="7712100" cy="136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5500">
                <a:solidFill>
                  <a:srgbClr val="FFFF00"/>
                </a:solidFill>
                <a:latin typeface="Calibri"/>
                <a:ea typeface="Calibri"/>
                <a:cs typeface="Calibri"/>
                <a:sym typeface="Calibri"/>
              </a:rPr>
              <a:t>	Questions?</a:t>
            </a:r>
            <a:endParaRPr sz="5500">
              <a:solidFill>
                <a:srgbClr val="FFFF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5"/>
          <p:cNvPicPr preferRelativeResize="0"/>
          <p:nvPr/>
        </p:nvPicPr>
        <p:blipFill rotWithShape="1">
          <a:blip r:embed="rId3">
            <a:alphaModFix/>
          </a:blip>
          <a:srcRect b="0" l="0" r="0" t="0"/>
          <a:stretch/>
        </p:blipFill>
        <p:spPr>
          <a:xfrm>
            <a:off x="2082403" y="1311965"/>
            <a:ext cx="1862106" cy="1370717"/>
          </a:xfrm>
          <a:prstGeom prst="rect">
            <a:avLst/>
          </a:prstGeom>
          <a:noFill/>
          <a:ln>
            <a:noFill/>
          </a:ln>
        </p:spPr>
      </p:pic>
      <p:pic>
        <p:nvPicPr>
          <p:cNvPr id="122" name="Google Shape;122;p5"/>
          <p:cNvPicPr preferRelativeResize="0"/>
          <p:nvPr/>
        </p:nvPicPr>
        <p:blipFill rotWithShape="1">
          <a:blip r:embed="rId4">
            <a:alphaModFix/>
          </a:blip>
          <a:srcRect b="0" l="0" r="0" t="0"/>
          <a:stretch/>
        </p:blipFill>
        <p:spPr>
          <a:xfrm>
            <a:off x="3987403" y="1311965"/>
            <a:ext cx="1862106" cy="1370717"/>
          </a:xfrm>
          <a:prstGeom prst="rect">
            <a:avLst/>
          </a:prstGeom>
          <a:noFill/>
          <a:ln>
            <a:noFill/>
          </a:ln>
        </p:spPr>
      </p:pic>
      <p:pic>
        <p:nvPicPr>
          <p:cNvPr id="123" name="Google Shape;123;p5"/>
          <p:cNvPicPr preferRelativeResize="0"/>
          <p:nvPr/>
        </p:nvPicPr>
        <p:blipFill rotWithShape="1">
          <a:blip r:embed="rId5">
            <a:alphaModFix/>
          </a:blip>
          <a:srcRect b="0" l="0" r="0" t="0"/>
          <a:stretch/>
        </p:blipFill>
        <p:spPr>
          <a:xfrm>
            <a:off x="5892403" y="1311936"/>
            <a:ext cx="1862106" cy="1372334"/>
          </a:xfrm>
          <a:prstGeom prst="rect">
            <a:avLst/>
          </a:prstGeom>
          <a:noFill/>
          <a:ln>
            <a:noFill/>
          </a:ln>
        </p:spPr>
      </p:pic>
      <p:pic>
        <p:nvPicPr>
          <p:cNvPr id="124" name="Google Shape;124;p5"/>
          <p:cNvPicPr preferRelativeResize="0"/>
          <p:nvPr/>
        </p:nvPicPr>
        <p:blipFill rotWithShape="1">
          <a:blip r:embed="rId6">
            <a:alphaModFix/>
          </a:blip>
          <a:srcRect b="0" l="0" r="0" t="0"/>
          <a:stretch/>
        </p:blipFill>
        <p:spPr>
          <a:xfrm>
            <a:off x="7797403" y="1311936"/>
            <a:ext cx="1862106" cy="1372334"/>
          </a:xfrm>
          <a:prstGeom prst="rect">
            <a:avLst/>
          </a:prstGeom>
          <a:noFill/>
          <a:ln>
            <a:noFill/>
          </a:ln>
        </p:spPr>
      </p:pic>
      <p:pic>
        <p:nvPicPr>
          <p:cNvPr id="125" name="Google Shape;125;p5"/>
          <p:cNvPicPr preferRelativeResize="0"/>
          <p:nvPr/>
        </p:nvPicPr>
        <p:blipFill rotWithShape="1">
          <a:blip r:embed="rId7">
            <a:alphaModFix/>
          </a:blip>
          <a:srcRect b="0" l="0" r="0" t="0"/>
          <a:stretch/>
        </p:blipFill>
        <p:spPr>
          <a:xfrm>
            <a:off x="2082403" y="2759736"/>
            <a:ext cx="1862106" cy="1372334"/>
          </a:xfrm>
          <a:prstGeom prst="rect">
            <a:avLst/>
          </a:prstGeom>
          <a:noFill/>
          <a:ln>
            <a:noFill/>
          </a:ln>
        </p:spPr>
      </p:pic>
      <p:pic>
        <p:nvPicPr>
          <p:cNvPr id="126" name="Google Shape;126;p5"/>
          <p:cNvPicPr preferRelativeResize="0"/>
          <p:nvPr/>
        </p:nvPicPr>
        <p:blipFill rotWithShape="1">
          <a:blip r:embed="rId8">
            <a:alphaModFix/>
          </a:blip>
          <a:srcRect b="0" l="0" r="0" t="0"/>
          <a:stretch/>
        </p:blipFill>
        <p:spPr>
          <a:xfrm>
            <a:off x="3987403" y="2759736"/>
            <a:ext cx="1862106" cy="1372334"/>
          </a:xfrm>
          <a:prstGeom prst="rect">
            <a:avLst/>
          </a:prstGeom>
          <a:noFill/>
          <a:ln>
            <a:noFill/>
          </a:ln>
        </p:spPr>
      </p:pic>
      <p:pic>
        <p:nvPicPr>
          <p:cNvPr id="127" name="Google Shape;127;p5"/>
          <p:cNvPicPr preferRelativeResize="0"/>
          <p:nvPr/>
        </p:nvPicPr>
        <p:blipFill rotWithShape="1">
          <a:blip r:embed="rId9">
            <a:alphaModFix/>
          </a:blip>
          <a:srcRect b="0" l="0" r="0" t="0"/>
          <a:stretch/>
        </p:blipFill>
        <p:spPr>
          <a:xfrm>
            <a:off x="5892749" y="2759996"/>
            <a:ext cx="1842710" cy="1357786"/>
          </a:xfrm>
          <a:prstGeom prst="rect">
            <a:avLst/>
          </a:prstGeom>
          <a:noFill/>
          <a:ln>
            <a:noFill/>
          </a:ln>
        </p:spPr>
      </p:pic>
      <p:pic>
        <p:nvPicPr>
          <p:cNvPr id="128" name="Google Shape;128;p5"/>
          <p:cNvPicPr preferRelativeResize="0"/>
          <p:nvPr/>
        </p:nvPicPr>
        <p:blipFill rotWithShape="1">
          <a:blip r:embed="rId10">
            <a:alphaModFix/>
          </a:blip>
          <a:srcRect b="0" l="0" r="0" t="0"/>
          <a:stretch/>
        </p:blipFill>
        <p:spPr>
          <a:xfrm>
            <a:off x="7797749" y="2759996"/>
            <a:ext cx="1842710" cy="1357786"/>
          </a:xfrm>
          <a:prstGeom prst="rect">
            <a:avLst/>
          </a:prstGeom>
          <a:noFill/>
          <a:ln>
            <a:noFill/>
          </a:ln>
        </p:spPr>
      </p:pic>
      <p:pic>
        <p:nvPicPr>
          <p:cNvPr id="129" name="Google Shape;129;p5"/>
          <p:cNvPicPr preferRelativeResize="0"/>
          <p:nvPr/>
        </p:nvPicPr>
        <p:blipFill rotWithShape="1">
          <a:blip r:embed="rId11">
            <a:alphaModFix/>
          </a:blip>
          <a:srcRect b="0" l="0" r="0" t="0"/>
          <a:stretch/>
        </p:blipFill>
        <p:spPr>
          <a:xfrm>
            <a:off x="2837777" y="4193277"/>
            <a:ext cx="1862106" cy="1370717"/>
          </a:xfrm>
          <a:prstGeom prst="rect">
            <a:avLst/>
          </a:prstGeom>
          <a:noFill/>
          <a:ln>
            <a:noFill/>
          </a:ln>
        </p:spPr>
      </p:pic>
      <p:pic>
        <p:nvPicPr>
          <p:cNvPr id="130" name="Google Shape;130;p5"/>
          <p:cNvPicPr preferRelativeResize="0"/>
          <p:nvPr/>
        </p:nvPicPr>
        <p:blipFill rotWithShape="1">
          <a:blip r:embed="rId12">
            <a:alphaModFix/>
          </a:blip>
          <a:srcRect b="0" l="0" r="0" t="0"/>
          <a:stretch/>
        </p:blipFill>
        <p:spPr>
          <a:xfrm>
            <a:off x="4742777" y="4193248"/>
            <a:ext cx="1862106" cy="1372334"/>
          </a:xfrm>
          <a:prstGeom prst="rect">
            <a:avLst/>
          </a:prstGeom>
          <a:noFill/>
          <a:ln>
            <a:noFill/>
          </a:ln>
        </p:spPr>
      </p:pic>
      <p:pic>
        <p:nvPicPr>
          <p:cNvPr id="131" name="Google Shape;131;p5"/>
          <p:cNvPicPr preferRelativeResize="0"/>
          <p:nvPr/>
        </p:nvPicPr>
        <p:blipFill rotWithShape="1">
          <a:blip r:embed="rId13">
            <a:alphaModFix/>
          </a:blip>
          <a:srcRect b="0" l="0" r="0" t="0"/>
          <a:stretch/>
        </p:blipFill>
        <p:spPr>
          <a:xfrm>
            <a:off x="6647777" y="4193248"/>
            <a:ext cx="1862106" cy="1372334"/>
          </a:xfrm>
          <a:prstGeom prst="rect">
            <a:avLst/>
          </a:prstGeom>
          <a:noFill/>
          <a:ln>
            <a:noFill/>
          </a:ln>
        </p:spPr>
      </p:pic>
      <p:pic>
        <p:nvPicPr>
          <p:cNvPr id="132" name="Google Shape;132;p5"/>
          <p:cNvPicPr preferRelativeResize="0"/>
          <p:nvPr/>
        </p:nvPicPr>
        <p:blipFill rotWithShape="1">
          <a:blip r:embed="rId14">
            <a:alphaModFix/>
          </a:blip>
          <a:srcRect b="0" l="0" r="0" t="0"/>
          <a:stretch/>
        </p:blipFill>
        <p:spPr>
          <a:xfrm>
            <a:off x="11691938" y="6357938"/>
            <a:ext cx="347662" cy="3476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
                                        <p:tgtEl>
                                          <p:spTgt spid="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00"/>
              </a:buClr>
              <a:buSzPts val="4400"/>
              <a:buFont typeface="Calibri"/>
              <a:buNone/>
            </a:pPr>
            <a:r>
              <a:rPr lang="en-US">
                <a:solidFill>
                  <a:srgbClr val="FFFF00"/>
                </a:solidFill>
              </a:rPr>
              <a:t>Inflammatory Bowel Disease (IBD)</a:t>
            </a:r>
            <a:endParaRPr/>
          </a:p>
        </p:txBody>
      </p:sp>
      <p:sp>
        <p:nvSpPr>
          <p:cNvPr id="138" name="Google Shape;138;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en-US"/>
              <a:t>Three Subtypes:</a:t>
            </a:r>
            <a:endParaRPr/>
          </a:p>
          <a:p>
            <a:pPr indent="-228600" lvl="1" marL="685800" rtl="0" algn="l">
              <a:lnSpc>
                <a:spcPct val="90000"/>
              </a:lnSpc>
              <a:spcBef>
                <a:spcPts val="500"/>
              </a:spcBef>
              <a:spcAft>
                <a:spcPts val="0"/>
              </a:spcAft>
              <a:buClr>
                <a:schemeClr val="lt1"/>
              </a:buClr>
              <a:buSzPts val="2400"/>
              <a:buChar char="•"/>
            </a:pPr>
            <a:r>
              <a:rPr lang="en-US"/>
              <a:t>Crohns Disease</a:t>
            </a:r>
            <a:endParaRPr/>
          </a:p>
          <a:p>
            <a:pPr indent="-228600" lvl="2" marL="1143000" rtl="0" algn="l">
              <a:lnSpc>
                <a:spcPct val="90000"/>
              </a:lnSpc>
              <a:spcBef>
                <a:spcPts val="500"/>
              </a:spcBef>
              <a:spcAft>
                <a:spcPts val="0"/>
              </a:spcAft>
              <a:buClr>
                <a:schemeClr val="lt1"/>
              </a:buClr>
              <a:buSzPts val="2000"/>
              <a:buChar char="•"/>
            </a:pPr>
            <a:r>
              <a:rPr lang="en-US"/>
              <a:t>Fistulizing </a:t>
            </a:r>
            <a:endParaRPr/>
          </a:p>
          <a:p>
            <a:pPr indent="-228600" lvl="2" marL="1143000" rtl="0" algn="l">
              <a:lnSpc>
                <a:spcPct val="90000"/>
              </a:lnSpc>
              <a:spcBef>
                <a:spcPts val="500"/>
              </a:spcBef>
              <a:spcAft>
                <a:spcPts val="0"/>
              </a:spcAft>
              <a:buClr>
                <a:schemeClr val="lt1"/>
              </a:buClr>
              <a:buSzPts val="2000"/>
              <a:buChar char="•"/>
            </a:pPr>
            <a:r>
              <a:rPr lang="en-US"/>
              <a:t>Fibrostenotic</a:t>
            </a:r>
            <a:endParaRPr/>
          </a:p>
          <a:p>
            <a:pPr indent="-228600" lvl="1" marL="685800" rtl="0" algn="l">
              <a:lnSpc>
                <a:spcPct val="90000"/>
              </a:lnSpc>
              <a:spcBef>
                <a:spcPts val="500"/>
              </a:spcBef>
              <a:spcAft>
                <a:spcPts val="0"/>
              </a:spcAft>
              <a:buClr>
                <a:schemeClr val="lt1"/>
              </a:buClr>
              <a:buSzPts val="2400"/>
              <a:buChar char="•"/>
            </a:pPr>
            <a:r>
              <a:rPr lang="en-US"/>
              <a:t>Ulcerative Colitis</a:t>
            </a:r>
            <a:endParaRPr/>
          </a:p>
          <a:p>
            <a:pPr indent="-228600" lvl="2" marL="1143000" rtl="0" algn="l">
              <a:lnSpc>
                <a:spcPct val="90000"/>
              </a:lnSpc>
              <a:spcBef>
                <a:spcPts val="500"/>
              </a:spcBef>
              <a:spcAft>
                <a:spcPts val="0"/>
              </a:spcAft>
              <a:buClr>
                <a:schemeClr val="lt1"/>
              </a:buClr>
              <a:buSzPts val="2000"/>
              <a:buChar char="•"/>
            </a:pPr>
            <a:r>
              <a:rPr lang="en-US"/>
              <a:t>Location Dependent</a:t>
            </a:r>
            <a:endParaRPr/>
          </a:p>
          <a:p>
            <a:pPr indent="-228600" lvl="1" marL="685800" rtl="0" algn="l">
              <a:lnSpc>
                <a:spcPct val="90000"/>
              </a:lnSpc>
              <a:spcBef>
                <a:spcPts val="500"/>
              </a:spcBef>
              <a:spcAft>
                <a:spcPts val="0"/>
              </a:spcAft>
              <a:buClr>
                <a:schemeClr val="lt1"/>
              </a:buClr>
              <a:buSzPts val="2400"/>
              <a:buChar char="•"/>
            </a:pPr>
            <a:r>
              <a:rPr lang="en-US"/>
              <a:t>Indeterminate Colitis</a:t>
            </a:r>
            <a:endParaRPr/>
          </a:p>
          <a:p>
            <a:pPr indent="-228600" lvl="2" marL="1143000" rtl="0" algn="l">
              <a:lnSpc>
                <a:spcPct val="90000"/>
              </a:lnSpc>
              <a:spcBef>
                <a:spcPts val="500"/>
              </a:spcBef>
              <a:spcAft>
                <a:spcPts val="0"/>
              </a:spcAft>
              <a:buClr>
                <a:schemeClr val="lt1"/>
              </a:buClr>
              <a:buSzPts val="2000"/>
              <a:buChar char="•"/>
            </a:pPr>
            <a:r>
              <a:rPr lang="en-US"/>
              <a:t>Can’t make up its mind!</a:t>
            </a:r>
            <a:endParaRPr/>
          </a:p>
        </p:txBody>
      </p:sp>
      <p:pic>
        <p:nvPicPr>
          <p:cNvPr id="139" name="Google Shape;139;p6"/>
          <p:cNvPicPr preferRelativeResize="0"/>
          <p:nvPr/>
        </p:nvPicPr>
        <p:blipFill rotWithShape="1">
          <a:blip r:embed="rId3">
            <a:alphaModFix/>
          </a:blip>
          <a:srcRect b="0" l="0" r="0" t="0"/>
          <a:stretch/>
        </p:blipFill>
        <p:spPr>
          <a:xfrm>
            <a:off x="11691938" y="6357938"/>
            <a:ext cx="347662" cy="3476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1"/>
                                        <p:tgtEl>
                                          <p:spTgt spid="1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00"/>
              </a:buClr>
              <a:buSzPts val="4400"/>
              <a:buFont typeface="Calibri"/>
              <a:buNone/>
            </a:pPr>
            <a:r>
              <a:rPr lang="en-US">
                <a:solidFill>
                  <a:srgbClr val="FFFF00"/>
                </a:solidFill>
              </a:rPr>
              <a:t>Ulcerative Colitis (UC)</a:t>
            </a:r>
            <a:endParaRPr/>
          </a:p>
        </p:txBody>
      </p:sp>
      <p:sp>
        <p:nvSpPr>
          <p:cNvPr id="145" name="Google Shape;145;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lt1"/>
              </a:buClr>
              <a:buSzPts val="2800"/>
              <a:buChar char="•"/>
            </a:pPr>
            <a:r>
              <a:rPr lang="en-US" sz="2800"/>
              <a:t>Chronic condition of relapsing/remitting episodes of inflammation to the mucosal layer of the colon</a:t>
            </a:r>
            <a:endParaRPr/>
          </a:p>
          <a:p>
            <a:pPr indent="-228600" lvl="0" marL="228600" rtl="0" algn="l">
              <a:lnSpc>
                <a:spcPct val="90000"/>
              </a:lnSpc>
              <a:spcBef>
                <a:spcPts val="1000"/>
              </a:spcBef>
              <a:spcAft>
                <a:spcPts val="0"/>
              </a:spcAft>
              <a:buClr>
                <a:schemeClr val="lt1"/>
              </a:buClr>
              <a:buSzPts val="2800"/>
              <a:buChar char="•"/>
            </a:pPr>
            <a:r>
              <a:rPr lang="en-US" sz="2800"/>
              <a:t>Diagnosis: diarrhea for &gt; 4 wks, active inflammation on endoscopy, chronic changes on biopsy</a:t>
            </a:r>
            <a:endParaRPr/>
          </a:p>
          <a:p>
            <a:pPr indent="-228600" lvl="0" marL="228600" rtl="0" algn="l">
              <a:lnSpc>
                <a:spcPct val="90000"/>
              </a:lnSpc>
              <a:spcBef>
                <a:spcPts val="1000"/>
              </a:spcBef>
              <a:spcAft>
                <a:spcPts val="0"/>
              </a:spcAft>
              <a:buClr>
                <a:schemeClr val="lt1"/>
              </a:buClr>
              <a:buSzPts val="2800"/>
              <a:buChar char="•"/>
            </a:pPr>
            <a:r>
              <a:rPr lang="en-US" sz="2800"/>
              <a:t>Rectum is always involved, confluent to some point in the colon</a:t>
            </a:r>
            <a:endParaRPr/>
          </a:p>
          <a:p>
            <a:pPr indent="-228600" lvl="0" marL="228600" rtl="0" algn="l">
              <a:lnSpc>
                <a:spcPct val="90000"/>
              </a:lnSpc>
              <a:spcBef>
                <a:spcPts val="1000"/>
              </a:spcBef>
              <a:spcAft>
                <a:spcPts val="0"/>
              </a:spcAft>
              <a:buClr>
                <a:schemeClr val="lt1"/>
              </a:buClr>
              <a:buSzPts val="2800"/>
              <a:buChar char="•"/>
            </a:pPr>
            <a:r>
              <a:rPr lang="en-US" sz="2800"/>
              <a:t>Symptoms: BRBPR/bloody diarrhea, diarrhea, urgency, cramps/pain</a:t>
            </a:r>
            <a:endParaRPr/>
          </a:p>
          <a:p>
            <a:pPr indent="-228600" lvl="0" marL="228600" rtl="0" algn="l">
              <a:lnSpc>
                <a:spcPct val="90000"/>
              </a:lnSpc>
              <a:spcBef>
                <a:spcPts val="1000"/>
              </a:spcBef>
              <a:spcAft>
                <a:spcPts val="0"/>
              </a:spcAft>
              <a:buClr>
                <a:schemeClr val="lt1"/>
              </a:buClr>
              <a:buSzPts val="2800"/>
              <a:buChar char="•"/>
            </a:pPr>
            <a:r>
              <a:rPr lang="en-US" sz="2800"/>
              <a:t>Labs: IDA, elevated ESR/CRP/calprotectin/plt count,</a:t>
            </a:r>
            <a:r>
              <a:rPr lang="en-US"/>
              <a:t> </a:t>
            </a:r>
            <a:r>
              <a:rPr lang="en-US" sz="2800"/>
              <a:t>elevated WBC, low albumin </a:t>
            </a:r>
            <a:endParaRPr/>
          </a:p>
          <a:p>
            <a:pPr indent="-50800" lvl="0" marL="228600" rtl="0" algn="l">
              <a:lnSpc>
                <a:spcPct val="90000"/>
              </a:lnSpc>
              <a:spcBef>
                <a:spcPts val="1000"/>
              </a:spcBef>
              <a:spcAft>
                <a:spcPts val="0"/>
              </a:spcAft>
              <a:buClr>
                <a:schemeClr val="lt1"/>
              </a:buClr>
              <a:buSzPts val="2800"/>
              <a:buNone/>
            </a:pPr>
            <a:r>
              <a:t/>
            </a:r>
            <a:endParaRPr/>
          </a:p>
        </p:txBody>
      </p:sp>
      <p:pic>
        <p:nvPicPr>
          <p:cNvPr id="146" name="Google Shape;146;p7"/>
          <p:cNvPicPr preferRelativeResize="0"/>
          <p:nvPr/>
        </p:nvPicPr>
        <p:blipFill rotWithShape="1">
          <a:blip r:embed="rId3">
            <a:alphaModFix/>
          </a:blip>
          <a:srcRect b="0" l="0" r="0" t="0"/>
          <a:stretch/>
        </p:blipFill>
        <p:spPr>
          <a:xfrm>
            <a:off x="11691938" y="6357938"/>
            <a:ext cx="347662" cy="3476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
                                        <p:tgtEl>
                                          <p:spTgt spid="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8"/>
          <p:cNvPicPr preferRelativeResize="0"/>
          <p:nvPr/>
        </p:nvPicPr>
        <p:blipFill rotWithShape="1">
          <a:blip r:embed="rId3">
            <a:alphaModFix/>
          </a:blip>
          <a:srcRect b="0" l="0" r="0" t="0"/>
          <a:stretch/>
        </p:blipFill>
        <p:spPr>
          <a:xfrm>
            <a:off x="1924018" y="544541"/>
            <a:ext cx="8166655" cy="5286103"/>
          </a:xfrm>
          <a:prstGeom prst="rect">
            <a:avLst/>
          </a:prstGeom>
          <a:noFill/>
          <a:ln>
            <a:noFill/>
          </a:ln>
        </p:spPr>
      </p:pic>
      <p:pic>
        <p:nvPicPr>
          <p:cNvPr id="152" name="Google Shape;152;p8"/>
          <p:cNvPicPr preferRelativeResize="0"/>
          <p:nvPr/>
        </p:nvPicPr>
        <p:blipFill rotWithShape="1">
          <a:blip r:embed="rId4">
            <a:alphaModFix/>
          </a:blip>
          <a:srcRect b="0" l="0" r="0" t="0"/>
          <a:stretch/>
        </p:blipFill>
        <p:spPr>
          <a:xfrm>
            <a:off x="11691938" y="6357938"/>
            <a:ext cx="347662" cy="3476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t/>
            </a:r>
            <a:endParaRPr/>
          </a:p>
        </p:txBody>
      </p:sp>
      <p:pic>
        <p:nvPicPr>
          <p:cNvPr id="158" name="Google Shape;158;p9"/>
          <p:cNvPicPr preferRelativeResize="0"/>
          <p:nvPr>
            <p:ph idx="1" type="body"/>
          </p:nvPr>
        </p:nvPicPr>
        <p:blipFill rotWithShape="1">
          <a:blip r:embed="rId3">
            <a:alphaModFix/>
          </a:blip>
          <a:srcRect b="0" l="0" r="0" t="0"/>
          <a:stretch/>
        </p:blipFill>
        <p:spPr>
          <a:xfrm>
            <a:off x="1008480" y="699247"/>
            <a:ext cx="10175040" cy="5251805"/>
          </a:xfrm>
          <a:prstGeom prst="rect">
            <a:avLst/>
          </a:prstGeom>
          <a:noFill/>
          <a:ln>
            <a:noFill/>
          </a:ln>
        </p:spPr>
      </p:pic>
      <p:pic>
        <p:nvPicPr>
          <p:cNvPr id="159" name="Google Shape;159;p9"/>
          <p:cNvPicPr preferRelativeResize="0"/>
          <p:nvPr/>
        </p:nvPicPr>
        <p:blipFill rotWithShape="1">
          <a:blip r:embed="rId4">
            <a:alphaModFix/>
          </a:blip>
          <a:srcRect b="0" l="0" r="0" t="0"/>
          <a:stretch/>
        </p:blipFill>
        <p:spPr>
          <a:xfrm>
            <a:off x="11691938" y="6357938"/>
            <a:ext cx="347662" cy="3476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2021-08-24T04:20:46Z</dcterms:created>
  <dc:creator>Austin Nelson</dc:creator>
</cp:coreProperties>
</file>