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87" r:id="rId5"/>
    <p:sldId id="288" r:id="rId6"/>
    <p:sldId id="289" r:id="rId7"/>
    <p:sldId id="284" r:id="rId8"/>
    <p:sldId id="290" r:id="rId9"/>
    <p:sldId id="291" r:id="rId10"/>
    <p:sldId id="292" r:id="rId11"/>
    <p:sldId id="265" r:id="rId12"/>
    <p:sldId id="293" r:id="rId13"/>
    <p:sldId id="294" r:id="rId14"/>
    <p:sldId id="295" r:id="rId15"/>
    <p:sldId id="303" r:id="rId16"/>
    <p:sldId id="302" r:id="rId17"/>
    <p:sldId id="296" r:id="rId18"/>
    <p:sldId id="297" r:id="rId19"/>
    <p:sldId id="298" r:id="rId20"/>
    <p:sldId id="301" r:id="rId21"/>
    <p:sldId id="306" r:id="rId22"/>
    <p:sldId id="300" r:id="rId23"/>
    <p:sldId id="259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7FB"/>
    <a:srgbClr val="2E3334"/>
    <a:srgbClr val="E5533F"/>
    <a:srgbClr val="20A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8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1114"/>
    </p:cViewPr>
  </p:sorterViewPr>
  <p:notesViewPr>
    <p:cSldViewPr snapToGrid="0" snapToObjects="1">
      <p:cViewPr varScale="1">
        <p:scale>
          <a:sx n="96" d="100"/>
          <a:sy n="96" d="100"/>
        </p:scale>
        <p:origin x="42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08406-4922-1F49-8197-EAE2DEA4D9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E9C53-18C7-F842-B830-BE99FEE26B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68CE9A-CE75-D045-B6BE-B4B94E2398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309A5C-E76C-0346-A5BA-C07B9D1642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B699BE-475B-4345-BC4F-FA301D7417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80F9E53-E6F4-8A4D-8B20-DE9AF2E40F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545301-9096-3847-9D73-B6C4D7BC45C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7CA664-0D83-4F4B-AFD2-70D693C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8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0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E0FB-E9D3-FA46-9F30-00CB24220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51F48-8F1F-C64E-8092-BC19D76AF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2548F-F965-0F4E-AFB1-BF49CEBD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0EC4-FB5C-C748-A9C6-3475F8D2403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C0A18-2074-F34C-A9FB-96DF83C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5DE7E-705D-604A-8631-4A912E3B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C3AC-2E0D-C64B-A3E2-30FB20585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0C9FA0-A27E-864C-9C48-B79F6ACA3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6980" y="1604857"/>
            <a:ext cx="7328246" cy="46298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338BC0E-56F8-8C48-8261-BDB545BB1B24}"/>
              </a:ext>
            </a:extLst>
          </p:cNvPr>
          <p:cNvGrpSpPr/>
          <p:nvPr userDrawn="1"/>
        </p:nvGrpSpPr>
        <p:grpSpPr>
          <a:xfrm>
            <a:off x="3916045" y="6234717"/>
            <a:ext cx="4353649" cy="372297"/>
            <a:chOff x="2652739" y="5881090"/>
            <a:chExt cx="8158239" cy="6976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53497C-65C6-5745-A7EC-8C709C0BED3F}"/>
                </a:ext>
              </a:extLst>
            </p:cNvPr>
            <p:cNvGrpSpPr/>
            <p:nvPr/>
          </p:nvGrpSpPr>
          <p:grpSpPr>
            <a:xfrm>
              <a:off x="2652739" y="5881090"/>
              <a:ext cx="5766419" cy="697643"/>
              <a:chOff x="2778496" y="5853688"/>
              <a:chExt cx="5766419" cy="69764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0EEDE6F-86CD-6E44-B0C1-6D31B324A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</a:blip>
              <a:stretch>
                <a:fillRect/>
              </a:stretch>
            </p:blipFill>
            <p:spPr>
              <a:xfrm>
                <a:off x="2778496" y="5919430"/>
                <a:ext cx="1650906" cy="60095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8FD6B15-3650-EA48-A660-20C57E64E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70000"/>
              </a:blip>
              <a:stretch>
                <a:fillRect/>
              </a:stretch>
            </p:blipFill>
            <p:spPr>
              <a:xfrm>
                <a:off x="4644559" y="5853688"/>
                <a:ext cx="1508539" cy="69764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370806B-F0E9-8B42-9685-1D9F374D7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70000"/>
              </a:blip>
              <a:stretch>
                <a:fillRect/>
              </a:stretch>
            </p:blipFill>
            <p:spPr>
              <a:xfrm>
                <a:off x="6368256" y="5962728"/>
                <a:ext cx="2176659" cy="584775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55EF5A-CC2F-1E43-A4B7-0CCD23B05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tretch>
              <a:fillRect/>
            </a:stretch>
          </p:blipFill>
          <p:spPr>
            <a:xfrm>
              <a:off x="8634314" y="5913069"/>
              <a:ext cx="2176664" cy="660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71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5F092-ABA7-FC40-B353-0C07F4925BF8}"/>
              </a:ext>
            </a:extLst>
          </p:cNvPr>
          <p:cNvSpPr/>
          <p:nvPr userDrawn="1"/>
        </p:nvSpPr>
        <p:spPr>
          <a:xfrm>
            <a:off x="7538979" y="0"/>
            <a:ext cx="465302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592A1DF-34E9-7945-AD63-C3EED77AF2D2}"/>
              </a:ext>
            </a:extLst>
          </p:cNvPr>
          <p:cNvSpPr/>
          <p:nvPr userDrawn="1"/>
        </p:nvSpPr>
        <p:spPr>
          <a:xfrm rot="16200000">
            <a:off x="2879576" y="2198597"/>
            <a:ext cx="6857998" cy="246080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CFAD43-F569-0946-922B-39DA9E9DDF1E}"/>
              </a:ext>
            </a:extLst>
          </p:cNvPr>
          <p:cNvGrpSpPr/>
          <p:nvPr userDrawn="1"/>
        </p:nvGrpSpPr>
        <p:grpSpPr>
          <a:xfrm>
            <a:off x="7688667" y="6234717"/>
            <a:ext cx="4353645" cy="372297"/>
            <a:chOff x="2652743" y="5881090"/>
            <a:chExt cx="8158231" cy="6976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B7AFBA-C79C-5E4D-80A3-A323259E090C}"/>
                </a:ext>
              </a:extLst>
            </p:cNvPr>
            <p:cNvGrpSpPr/>
            <p:nvPr/>
          </p:nvGrpSpPr>
          <p:grpSpPr>
            <a:xfrm>
              <a:off x="2652743" y="5881090"/>
              <a:ext cx="5766417" cy="697643"/>
              <a:chOff x="2778500" y="5853688"/>
              <a:chExt cx="5766417" cy="69764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B97121F-B520-504C-B4FD-70DBA5F66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20000"/>
              </a:blip>
              <a:stretch>
                <a:fillRect/>
              </a:stretch>
            </p:blipFill>
            <p:spPr>
              <a:xfrm>
                <a:off x="2778500" y="5919430"/>
                <a:ext cx="1650899" cy="60095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1F50AB4-0D13-1840-906A-8FC1B6A75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0000"/>
              </a:blip>
              <a:stretch>
                <a:fillRect/>
              </a:stretch>
            </p:blipFill>
            <p:spPr>
              <a:xfrm>
                <a:off x="4644562" y="5853688"/>
                <a:ext cx="1508536" cy="69764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340A731-3A39-8F4B-97E2-5C27239FF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20000"/>
              </a:blip>
              <a:stretch>
                <a:fillRect/>
              </a:stretch>
            </p:blipFill>
            <p:spPr>
              <a:xfrm>
                <a:off x="6368259" y="5962728"/>
                <a:ext cx="2176658" cy="584773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2F7EF9-A583-274F-B25B-8488FF94E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8634316" y="5913070"/>
              <a:ext cx="2176658" cy="660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39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420EFF-15F7-5C44-9D2B-C5FA8A4BE679}"/>
              </a:ext>
            </a:extLst>
          </p:cNvPr>
          <p:cNvGrpSpPr/>
          <p:nvPr userDrawn="1"/>
        </p:nvGrpSpPr>
        <p:grpSpPr>
          <a:xfrm>
            <a:off x="3012741" y="6241515"/>
            <a:ext cx="6166517" cy="569785"/>
            <a:chOff x="2664469" y="5853178"/>
            <a:chExt cx="8146509" cy="7527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090212-4D90-1647-A485-4E6AD3893F13}"/>
                </a:ext>
              </a:extLst>
            </p:cNvPr>
            <p:cNvGrpSpPr/>
            <p:nvPr/>
          </p:nvGrpSpPr>
          <p:grpSpPr>
            <a:xfrm>
              <a:off x="2664469" y="5853178"/>
              <a:ext cx="5754692" cy="725555"/>
              <a:chOff x="2790226" y="5825776"/>
              <a:chExt cx="5754692" cy="72555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9DDAA05-7C9A-C841-95DB-66C827F85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8" cy="72555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6CAA76D-E658-3347-ACF9-942A7882A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8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18A01AB-67C0-1042-BA16-711407D18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4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DDE203-D176-1844-8DB6-94D876E0B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E23304-B1F4-894A-8B0B-6DB01568A06C}"/>
              </a:ext>
            </a:extLst>
          </p:cNvPr>
          <p:cNvGrpSpPr/>
          <p:nvPr userDrawn="1"/>
        </p:nvGrpSpPr>
        <p:grpSpPr>
          <a:xfrm>
            <a:off x="3916047" y="6234717"/>
            <a:ext cx="4353645" cy="372297"/>
            <a:chOff x="2652743" y="5881090"/>
            <a:chExt cx="8158231" cy="6976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BFC7928-167C-374C-B9DE-A4997F0D7209}"/>
                </a:ext>
              </a:extLst>
            </p:cNvPr>
            <p:cNvGrpSpPr/>
            <p:nvPr/>
          </p:nvGrpSpPr>
          <p:grpSpPr>
            <a:xfrm>
              <a:off x="2652743" y="5881090"/>
              <a:ext cx="5766417" cy="697643"/>
              <a:chOff x="2778500" y="5853688"/>
              <a:chExt cx="5766417" cy="69764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C0D832E-D950-664D-A89C-BD46BAD20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20000"/>
              </a:blip>
              <a:stretch>
                <a:fillRect/>
              </a:stretch>
            </p:blipFill>
            <p:spPr>
              <a:xfrm>
                <a:off x="2778500" y="5919430"/>
                <a:ext cx="1650899" cy="60095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F4592B6-AD49-4641-A7F6-6C7E8ADF7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0000"/>
              </a:blip>
              <a:stretch>
                <a:fillRect/>
              </a:stretch>
            </p:blipFill>
            <p:spPr>
              <a:xfrm>
                <a:off x="4644562" y="5853688"/>
                <a:ext cx="1508536" cy="69764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AD1F46B-4E2B-6749-B376-AEE5C1D10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20000"/>
              </a:blip>
              <a:stretch>
                <a:fillRect/>
              </a:stretch>
            </p:blipFill>
            <p:spPr>
              <a:xfrm>
                <a:off x="6368259" y="5962728"/>
                <a:ext cx="2176658" cy="584773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942EEE-9134-BA47-A227-A0246E1CB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8634316" y="5913070"/>
              <a:ext cx="2176658" cy="660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154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E0E3A0-3C12-1347-B30F-8A887C392835}"/>
              </a:ext>
            </a:extLst>
          </p:cNvPr>
          <p:cNvGrpSpPr/>
          <p:nvPr userDrawn="1"/>
        </p:nvGrpSpPr>
        <p:grpSpPr>
          <a:xfrm>
            <a:off x="3012741" y="6241515"/>
            <a:ext cx="6166517" cy="569785"/>
            <a:chOff x="2664469" y="5853178"/>
            <a:chExt cx="8146509" cy="7527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01E237-1213-5D41-BDA3-9ACB64ADED88}"/>
                </a:ext>
              </a:extLst>
            </p:cNvPr>
            <p:cNvGrpSpPr/>
            <p:nvPr/>
          </p:nvGrpSpPr>
          <p:grpSpPr>
            <a:xfrm>
              <a:off x="2664469" y="5853178"/>
              <a:ext cx="5754691" cy="725555"/>
              <a:chOff x="2790226" y="5825776"/>
              <a:chExt cx="5754691" cy="72555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C9D97AF-D4CC-4449-92FC-B432BF718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7" cy="72555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5DC68D1-217F-BD49-AD25-E38F5DA1B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7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B84241B-4EB1-DD42-B2DD-5E4182F1B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3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C52EFA-6F20-DA4E-9371-7926B9D4E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093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5DBF25-A716-A04B-B06F-3D17AF286516}"/>
              </a:ext>
            </a:extLst>
          </p:cNvPr>
          <p:cNvGrpSpPr/>
          <p:nvPr userDrawn="1"/>
        </p:nvGrpSpPr>
        <p:grpSpPr>
          <a:xfrm>
            <a:off x="3916047" y="6234717"/>
            <a:ext cx="4353645" cy="372297"/>
            <a:chOff x="2652743" y="5881090"/>
            <a:chExt cx="8158231" cy="697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A2D0D4A-62B3-6341-85FB-195F7BFB0992}"/>
                </a:ext>
              </a:extLst>
            </p:cNvPr>
            <p:cNvGrpSpPr/>
            <p:nvPr/>
          </p:nvGrpSpPr>
          <p:grpSpPr>
            <a:xfrm>
              <a:off x="2652743" y="5881090"/>
              <a:ext cx="5766417" cy="697643"/>
              <a:chOff x="2778500" y="5853688"/>
              <a:chExt cx="5766417" cy="69764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28BA85E-921D-A245-9F4D-19936E23B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20000"/>
              </a:blip>
              <a:stretch>
                <a:fillRect/>
              </a:stretch>
            </p:blipFill>
            <p:spPr>
              <a:xfrm>
                <a:off x="2778500" y="5919430"/>
                <a:ext cx="1650899" cy="600956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E9B401D-D6C2-B246-B893-DB079F8F5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0000"/>
              </a:blip>
              <a:stretch>
                <a:fillRect/>
              </a:stretch>
            </p:blipFill>
            <p:spPr>
              <a:xfrm>
                <a:off x="4644562" y="5853688"/>
                <a:ext cx="1508536" cy="69764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B2424C5-19A6-A442-A6C7-4BC191143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20000"/>
              </a:blip>
              <a:stretch>
                <a:fillRect/>
              </a:stretch>
            </p:blipFill>
            <p:spPr>
              <a:xfrm>
                <a:off x="6368259" y="5962728"/>
                <a:ext cx="2176658" cy="584773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5A7C1E-6A55-0B4B-B303-960792710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8634316" y="5913070"/>
              <a:ext cx="2176658" cy="660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2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FF3B1-2C40-C04B-BFEF-CE856BC8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0015F-1ED0-E64B-9A67-D8DCBB30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F7FFD-8209-4F43-8662-50426B77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73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BFDC-4382-AC4F-97FE-6FE695C5C10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3E00-6C5E-D148-8C68-2CD7CFC6B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51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2164976"/>
            <a:ext cx="12192000" cy="4693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06C052-EE9C-FB4C-9508-C8F6FDFA4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533323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A2D967C-A1F6-7B47-89F4-88F91E0625EC}"/>
              </a:ext>
            </a:extLst>
          </p:cNvPr>
          <p:cNvGrpSpPr/>
          <p:nvPr userDrawn="1"/>
        </p:nvGrpSpPr>
        <p:grpSpPr>
          <a:xfrm>
            <a:off x="2022743" y="5671715"/>
            <a:ext cx="8146509" cy="752736"/>
            <a:chOff x="2664469" y="5853178"/>
            <a:chExt cx="8146509" cy="75273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914E2E-BC14-D443-B18E-13E3D109BA04}"/>
                </a:ext>
              </a:extLst>
            </p:cNvPr>
            <p:cNvGrpSpPr/>
            <p:nvPr/>
          </p:nvGrpSpPr>
          <p:grpSpPr>
            <a:xfrm>
              <a:off x="2664469" y="5853178"/>
              <a:ext cx="5754691" cy="725555"/>
              <a:chOff x="2790226" y="5825776"/>
              <a:chExt cx="5754691" cy="72555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8A07D08-28C8-5D45-99BC-60A98D40B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0226" y="5825776"/>
                <a:ext cx="1291957" cy="72555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73ED82B-00EF-654C-9A9A-0273F05A6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4557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4E48035-AE68-D947-A53A-98300ACAF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8253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9D71AA-CA90-1D49-85B0-5FA435109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454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2164976"/>
            <a:ext cx="12192000" cy="4693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06C052-EE9C-FB4C-9508-C8F6FDFA4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3323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A2D967C-A1F6-7B47-89F4-88F91E0625EC}"/>
              </a:ext>
            </a:extLst>
          </p:cNvPr>
          <p:cNvGrpSpPr/>
          <p:nvPr userDrawn="1"/>
        </p:nvGrpSpPr>
        <p:grpSpPr>
          <a:xfrm>
            <a:off x="2022742" y="5671715"/>
            <a:ext cx="8146509" cy="752736"/>
            <a:chOff x="2664469" y="5853178"/>
            <a:chExt cx="8146509" cy="75273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914E2E-BC14-D443-B18E-13E3D109BA04}"/>
                </a:ext>
              </a:extLst>
            </p:cNvPr>
            <p:cNvGrpSpPr/>
            <p:nvPr/>
          </p:nvGrpSpPr>
          <p:grpSpPr>
            <a:xfrm>
              <a:off x="2664469" y="5853178"/>
              <a:ext cx="5754691" cy="725555"/>
              <a:chOff x="2790226" y="5825776"/>
              <a:chExt cx="5754691" cy="72555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8A07D08-28C8-5D45-99BC-60A98D40B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0226" y="5825776"/>
                <a:ext cx="1291957" cy="72555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73ED82B-00EF-654C-9A9A-0273F05A6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4557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4E48035-AE68-D947-A53A-98300ACAF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8253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9D71AA-CA90-1D49-85B0-5FA435109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344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2164976"/>
            <a:ext cx="12192000" cy="4693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06C052-EE9C-FB4C-9508-C8F6FDFA4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95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18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76882F-5EBA-9F44-B4BE-E95537AFA805}"/>
              </a:ext>
            </a:extLst>
          </p:cNvPr>
          <p:cNvSpPr/>
          <p:nvPr userDrawn="1"/>
        </p:nvSpPr>
        <p:spPr>
          <a:xfrm>
            <a:off x="0" y="6248400"/>
            <a:ext cx="12192000" cy="688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4E9358-D0D5-304E-A6BC-A24C585E10D8}"/>
              </a:ext>
            </a:extLst>
          </p:cNvPr>
          <p:cNvGrpSpPr/>
          <p:nvPr userDrawn="1"/>
        </p:nvGrpSpPr>
        <p:grpSpPr>
          <a:xfrm>
            <a:off x="3634144" y="6315937"/>
            <a:ext cx="4923711" cy="454950"/>
            <a:chOff x="2664469" y="5853178"/>
            <a:chExt cx="8146509" cy="7527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57100B-8A06-A048-8B2F-19C57D793455}"/>
                </a:ext>
              </a:extLst>
            </p:cNvPr>
            <p:cNvGrpSpPr/>
            <p:nvPr/>
          </p:nvGrpSpPr>
          <p:grpSpPr>
            <a:xfrm>
              <a:off x="2664469" y="5853178"/>
              <a:ext cx="5754691" cy="725555"/>
              <a:chOff x="2790226" y="5825776"/>
              <a:chExt cx="5754691" cy="72555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DB8C11C-7BCE-F748-9BEC-896D53BA3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7" cy="72555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FD89295-0C11-C848-AF9B-F95960300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7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FA8B264-E32F-3A41-91A8-26643A409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3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D64123-44A6-664F-B82E-5EC3975F1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774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5F092-ABA7-FC40-B353-0C07F4925BF8}"/>
              </a:ext>
            </a:extLst>
          </p:cNvPr>
          <p:cNvSpPr/>
          <p:nvPr userDrawn="1"/>
        </p:nvSpPr>
        <p:spPr>
          <a:xfrm>
            <a:off x="7538979" y="0"/>
            <a:ext cx="465302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592A1DF-34E9-7945-AD63-C3EED77AF2D2}"/>
              </a:ext>
            </a:extLst>
          </p:cNvPr>
          <p:cNvSpPr/>
          <p:nvPr userDrawn="1"/>
        </p:nvSpPr>
        <p:spPr>
          <a:xfrm rot="16200000">
            <a:off x="2879576" y="2198597"/>
            <a:ext cx="6857998" cy="246080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F6C7CF-F09A-1F40-8312-5917CFA10317}"/>
              </a:ext>
            </a:extLst>
          </p:cNvPr>
          <p:cNvGrpSpPr/>
          <p:nvPr userDrawn="1"/>
        </p:nvGrpSpPr>
        <p:grpSpPr>
          <a:xfrm>
            <a:off x="7628188" y="6219826"/>
            <a:ext cx="4347389" cy="401698"/>
            <a:chOff x="2664469" y="5853178"/>
            <a:chExt cx="8146509" cy="75273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132B87-D3C7-9A42-9F89-56AB951598BE}"/>
                </a:ext>
              </a:extLst>
            </p:cNvPr>
            <p:cNvGrpSpPr/>
            <p:nvPr/>
          </p:nvGrpSpPr>
          <p:grpSpPr>
            <a:xfrm>
              <a:off x="2664469" y="5853178"/>
              <a:ext cx="5754692" cy="725555"/>
              <a:chOff x="2790226" y="5825776"/>
              <a:chExt cx="5754692" cy="72555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631209C-A781-F443-AB20-9C64605D4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8" cy="72555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C4B6800-9DA1-B644-A13F-4FD46304E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8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DD7BA8F-EC03-9B4D-B8DD-329FAF03D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4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B0C848-5628-E340-B097-6C914C11B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988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DA02B2-4B15-3844-9CBE-010B8073830A}"/>
              </a:ext>
            </a:extLst>
          </p:cNvPr>
          <p:cNvGrpSpPr/>
          <p:nvPr userDrawn="1"/>
        </p:nvGrpSpPr>
        <p:grpSpPr>
          <a:xfrm>
            <a:off x="3634144" y="6315937"/>
            <a:ext cx="4923711" cy="454950"/>
            <a:chOff x="2664469" y="5853178"/>
            <a:chExt cx="8146509" cy="7527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724C8DF-48DC-1D44-AB7E-DBB75686EC44}"/>
                </a:ext>
              </a:extLst>
            </p:cNvPr>
            <p:cNvGrpSpPr/>
            <p:nvPr/>
          </p:nvGrpSpPr>
          <p:grpSpPr>
            <a:xfrm>
              <a:off x="2664469" y="5853178"/>
              <a:ext cx="5754691" cy="725555"/>
              <a:chOff x="2790226" y="5825776"/>
              <a:chExt cx="5754691" cy="72555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E70941A-8849-EA4D-B638-6E9B06C6F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7" cy="72555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54F9EF1-43BF-404C-9568-76F8AAEF6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7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01772EA-D4DE-F94A-A161-6396A265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3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C55C0FF-358F-AB4E-B78D-D235CE6A5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9005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2164976"/>
            <a:ext cx="12192000" cy="4693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2D967C-A1F6-7B47-89F4-88F91E0625EC}"/>
              </a:ext>
            </a:extLst>
          </p:cNvPr>
          <p:cNvGrpSpPr/>
          <p:nvPr userDrawn="1"/>
        </p:nvGrpSpPr>
        <p:grpSpPr>
          <a:xfrm>
            <a:off x="2022750" y="5698895"/>
            <a:ext cx="8146503" cy="725556"/>
            <a:chOff x="2664476" y="5880358"/>
            <a:chExt cx="8146502" cy="7255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914E2E-BC14-D443-B18E-13E3D109BA04}"/>
                </a:ext>
              </a:extLst>
            </p:cNvPr>
            <p:cNvGrpSpPr/>
            <p:nvPr/>
          </p:nvGrpSpPr>
          <p:grpSpPr>
            <a:xfrm>
              <a:off x="2664476" y="5881089"/>
              <a:ext cx="5754684" cy="697644"/>
              <a:chOff x="2790233" y="5853687"/>
              <a:chExt cx="5754684" cy="69764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8A07D08-28C8-5D45-99BC-60A98D40B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33" y="5982770"/>
                <a:ext cx="1530164" cy="55700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73ED82B-00EF-654C-9A9A-0273F05A6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7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4E48035-AE68-D947-A53A-98300ACAF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3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9D71AA-CA90-1D49-85B0-5FA435109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1767AA-C3B0-914B-BF5F-971252E7A788}"/>
              </a:ext>
            </a:extLst>
          </p:cNvPr>
          <p:cNvSpPr/>
          <p:nvPr userDrawn="1"/>
        </p:nvSpPr>
        <p:spPr>
          <a:xfrm>
            <a:off x="0" y="0"/>
            <a:ext cx="12192000" cy="2864224"/>
          </a:xfrm>
          <a:prstGeom prst="rect">
            <a:avLst/>
          </a:prstGeom>
          <a:gradFill>
            <a:gsLst>
              <a:gs pos="76000">
                <a:srgbClr val="2F3334"/>
              </a:gs>
              <a:gs pos="0">
                <a:schemeClr val="bg2">
                  <a:lumMod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3916D45B-B370-CA4C-A56B-BDFB67364F41}"/>
              </a:ext>
            </a:extLst>
          </p:cNvPr>
          <p:cNvSpPr/>
          <p:nvPr userDrawn="1"/>
        </p:nvSpPr>
        <p:spPr>
          <a:xfrm rot="10800000">
            <a:off x="0" y="2864224"/>
            <a:ext cx="12192000" cy="2479458"/>
          </a:xfrm>
          <a:prstGeom prst="triangle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57913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2164976"/>
            <a:ext cx="12192000" cy="4693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1767AA-C3B0-914B-BF5F-971252E7A788}"/>
              </a:ext>
            </a:extLst>
          </p:cNvPr>
          <p:cNvSpPr/>
          <p:nvPr userDrawn="1"/>
        </p:nvSpPr>
        <p:spPr>
          <a:xfrm>
            <a:off x="0" y="0"/>
            <a:ext cx="12192000" cy="2864224"/>
          </a:xfrm>
          <a:prstGeom prst="rect">
            <a:avLst/>
          </a:prstGeom>
          <a:gradFill>
            <a:gsLst>
              <a:gs pos="76000">
                <a:srgbClr val="2F3334"/>
              </a:gs>
              <a:gs pos="0">
                <a:schemeClr val="bg2">
                  <a:lumMod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3916D45B-B370-CA4C-A56B-BDFB67364F41}"/>
              </a:ext>
            </a:extLst>
          </p:cNvPr>
          <p:cNvSpPr/>
          <p:nvPr userDrawn="1"/>
        </p:nvSpPr>
        <p:spPr>
          <a:xfrm rot="10800000">
            <a:off x="0" y="2864224"/>
            <a:ext cx="12192000" cy="2479458"/>
          </a:xfrm>
          <a:prstGeom prst="triangle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70688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76882F-5EBA-9F44-B4BE-E95537AFA805}"/>
              </a:ext>
            </a:extLst>
          </p:cNvPr>
          <p:cNvSpPr/>
          <p:nvPr userDrawn="1"/>
        </p:nvSpPr>
        <p:spPr>
          <a:xfrm>
            <a:off x="0" y="6115694"/>
            <a:ext cx="12192000" cy="821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CCFE3E-4864-AF42-BC18-8642337711F2}"/>
              </a:ext>
            </a:extLst>
          </p:cNvPr>
          <p:cNvGrpSpPr/>
          <p:nvPr userDrawn="1"/>
        </p:nvGrpSpPr>
        <p:grpSpPr>
          <a:xfrm>
            <a:off x="3012742" y="6241517"/>
            <a:ext cx="6166517" cy="569785"/>
            <a:chOff x="2664469" y="5853178"/>
            <a:chExt cx="8146509" cy="7527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57716F-CB04-7C4A-8F46-956E34448F6C}"/>
                </a:ext>
              </a:extLst>
            </p:cNvPr>
            <p:cNvGrpSpPr/>
            <p:nvPr/>
          </p:nvGrpSpPr>
          <p:grpSpPr>
            <a:xfrm>
              <a:off x="2664469" y="5853178"/>
              <a:ext cx="5754691" cy="725555"/>
              <a:chOff x="2790226" y="5825776"/>
              <a:chExt cx="5754691" cy="72555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E1CAEA9-205A-9A4B-B24B-5928C876C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7" cy="72555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B79A95A-8E0D-2C47-ACAB-DEFDAEAC3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7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50947E9-5818-864F-9B26-17CD3D196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3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52B919-4CAC-9A41-B7C1-1415A418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614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EF3032-D51E-0147-856A-0159E0672E8D}"/>
              </a:ext>
            </a:extLst>
          </p:cNvPr>
          <p:cNvGrpSpPr/>
          <p:nvPr userDrawn="1"/>
        </p:nvGrpSpPr>
        <p:grpSpPr>
          <a:xfrm>
            <a:off x="3916046" y="6234719"/>
            <a:ext cx="4353649" cy="372297"/>
            <a:chOff x="2652739" y="5881090"/>
            <a:chExt cx="8158239" cy="697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AAA609-ADF7-B645-A156-23BDD7BCCAEE}"/>
                </a:ext>
              </a:extLst>
            </p:cNvPr>
            <p:cNvGrpSpPr/>
            <p:nvPr/>
          </p:nvGrpSpPr>
          <p:grpSpPr>
            <a:xfrm>
              <a:off x="2652739" y="5881090"/>
              <a:ext cx="5766419" cy="697643"/>
              <a:chOff x="2778496" y="5853688"/>
              <a:chExt cx="5766419" cy="69764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6DDFF0-B3E6-6044-A275-F7771E01A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</a:blip>
              <a:stretch>
                <a:fillRect/>
              </a:stretch>
            </p:blipFill>
            <p:spPr>
              <a:xfrm>
                <a:off x="2778496" y="5919430"/>
                <a:ext cx="1650906" cy="600956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28C494D-9D5E-664F-9E62-564FC895C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</a:blip>
              <a:stretch>
                <a:fillRect/>
              </a:stretch>
            </p:blipFill>
            <p:spPr>
              <a:xfrm>
                <a:off x="4644559" y="5853688"/>
                <a:ext cx="1508539" cy="69764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9792A46-00BD-264B-8183-ABF9E5FB7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70000"/>
              </a:blip>
              <a:stretch>
                <a:fillRect/>
              </a:stretch>
            </p:blipFill>
            <p:spPr>
              <a:xfrm>
                <a:off x="6368256" y="5962728"/>
                <a:ext cx="2176659" cy="584775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1EA370-A1D0-F34D-8681-9350D4B1B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8634314" y="5913069"/>
              <a:ext cx="2176664" cy="660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300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0C9FA0-A27E-864C-9C48-B79F6ACA3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6981" y="1604857"/>
            <a:ext cx="7328247" cy="46298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338BC0E-56F8-8C48-8261-BDB545BB1B24}"/>
              </a:ext>
            </a:extLst>
          </p:cNvPr>
          <p:cNvGrpSpPr/>
          <p:nvPr userDrawn="1"/>
        </p:nvGrpSpPr>
        <p:grpSpPr>
          <a:xfrm>
            <a:off x="3916046" y="6234719"/>
            <a:ext cx="4353649" cy="372297"/>
            <a:chOff x="2652739" y="5881090"/>
            <a:chExt cx="8158239" cy="6976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53497C-65C6-5745-A7EC-8C709C0BED3F}"/>
                </a:ext>
              </a:extLst>
            </p:cNvPr>
            <p:cNvGrpSpPr/>
            <p:nvPr/>
          </p:nvGrpSpPr>
          <p:grpSpPr>
            <a:xfrm>
              <a:off x="2652739" y="5881090"/>
              <a:ext cx="5766419" cy="697643"/>
              <a:chOff x="2778496" y="5853688"/>
              <a:chExt cx="5766419" cy="69764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0EEDE6F-86CD-6E44-B0C1-6D31B324A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</a:blip>
              <a:stretch>
                <a:fillRect/>
              </a:stretch>
            </p:blipFill>
            <p:spPr>
              <a:xfrm>
                <a:off x="2778496" y="5919430"/>
                <a:ext cx="1650906" cy="60095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8FD6B15-3650-EA48-A660-20C57E64E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70000"/>
              </a:blip>
              <a:stretch>
                <a:fillRect/>
              </a:stretch>
            </p:blipFill>
            <p:spPr>
              <a:xfrm>
                <a:off x="4644559" y="5853688"/>
                <a:ext cx="1508539" cy="69764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370806B-F0E9-8B42-9685-1D9F374D7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70000"/>
              </a:blip>
              <a:stretch>
                <a:fillRect/>
              </a:stretch>
            </p:blipFill>
            <p:spPr>
              <a:xfrm>
                <a:off x="6368256" y="5962728"/>
                <a:ext cx="2176659" cy="584775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55EF5A-CC2F-1E43-A4B7-0CCD23B05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tretch>
              <a:fillRect/>
            </a:stretch>
          </p:blipFill>
          <p:spPr>
            <a:xfrm>
              <a:off x="8634314" y="5913069"/>
              <a:ext cx="2176664" cy="660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1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9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5F092-ABA7-FC40-B353-0C07F4925BF8}"/>
              </a:ext>
            </a:extLst>
          </p:cNvPr>
          <p:cNvSpPr/>
          <p:nvPr userDrawn="1"/>
        </p:nvSpPr>
        <p:spPr>
          <a:xfrm>
            <a:off x="7538979" y="0"/>
            <a:ext cx="465302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592A1DF-34E9-7945-AD63-C3EED77AF2D2}"/>
              </a:ext>
            </a:extLst>
          </p:cNvPr>
          <p:cNvSpPr/>
          <p:nvPr userDrawn="1"/>
        </p:nvSpPr>
        <p:spPr>
          <a:xfrm rot="16200000">
            <a:off x="2879576" y="2198597"/>
            <a:ext cx="6857998" cy="246080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CFAD43-F569-0946-922B-39DA9E9DDF1E}"/>
              </a:ext>
            </a:extLst>
          </p:cNvPr>
          <p:cNvGrpSpPr/>
          <p:nvPr userDrawn="1"/>
        </p:nvGrpSpPr>
        <p:grpSpPr>
          <a:xfrm>
            <a:off x="7688668" y="6234719"/>
            <a:ext cx="4353645" cy="372297"/>
            <a:chOff x="2652743" y="5881090"/>
            <a:chExt cx="8158231" cy="6976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B7AFBA-C79C-5E4D-80A3-A323259E090C}"/>
                </a:ext>
              </a:extLst>
            </p:cNvPr>
            <p:cNvGrpSpPr/>
            <p:nvPr/>
          </p:nvGrpSpPr>
          <p:grpSpPr>
            <a:xfrm>
              <a:off x="2652743" y="5881090"/>
              <a:ext cx="5766417" cy="697643"/>
              <a:chOff x="2778500" y="5853688"/>
              <a:chExt cx="5766417" cy="69764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B97121F-B520-504C-B4FD-70DBA5F66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20000"/>
              </a:blip>
              <a:stretch>
                <a:fillRect/>
              </a:stretch>
            </p:blipFill>
            <p:spPr>
              <a:xfrm>
                <a:off x="2778500" y="5919430"/>
                <a:ext cx="1650899" cy="60095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1F50AB4-0D13-1840-906A-8FC1B6A75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0000"/>
              </a:blip>
              <a:stretch>
                <a:fillRect/>
              </a:stretch>
            </p:blipFill>
            <p:spPr>
              <a:xfrm>
                <a:off x="4644562" y="5853688"/>
                <a:ext cx="1508536" cy="69764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340A731-3A39-8F4B-97E2-5C27239FF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20000"/>
              </a:blip>
              <a:stretch>
                <a:fillRect/>
              </a:stretch>
            </p:blipFill>
            <p:spPr>
              <a:xfrm>
                <a:off x="6368259" y="5962728"/>
                <a:ext cx="2176658" cy="584773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2F7EF9-A583-274F-B25B-8488FF94E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8634316" y="5913070"/>
              <a:ext cx="2176658" cy="660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5717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420EFF-15F7-5C44-9D2B-C5FA8A4BE679}"/>
              </a:ext>
            </a:extLst>
          </p:cNvPr>
          <p:cNvGrpSpPr/>
          <p:nvPr userDrawn="1"/>
        </p:nvGrpSpPr>
        <p:grpSpPr>
          <a:xfrm>
            <a:off x="3012742" y="6241517"/>
            <a:ext cx="6166517" cy="569785"/>
            <a:chOff x="2664469" y="5853178"/>
            <a:chExt cx="8146509" cy="7527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090212-4D90-1647-A485-4E6AD3893F13}"/>
                </a:ext>
              </a:extLst>
            </p:cNvPr>
            <p:cNvGrpSpPr/>
            <p:nvPr/>
          </p:nvGrpSpPr>
          <p:grpSpPr>
            <a:xfrm>
              <a:off x="2664469" y="5853178"/>
              <a:ext cx="5754692" cy="725555"/>
              <a:chOff x="2790226" y="5825776"/>
              <a:chExt cx="5754692" cy="72555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9DDAA05-7C9A-C841-95DB-66C827F85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8" cy="72555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6CAA76D-E658-3347-ACF9-942A7882A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8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18A01AB-67C0-1042-BA16-711407D18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4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DDE203-D176-1844-8DB6-94D876E0B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6979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E23304-B1F4-894A-8B0B-6DB01568A06C}"/>
              </a:ext>
            </a:extLst>
          </p:cNvPr>
          <p:cNvGrpSpPr/>
          <p:nvPr userDrawn="1"/>
        </p:nvGrpSpPr>
        <p:grpSpPr>
          <a:xfrm>
            <a:off x="3916048" y="6234719"/>
            <a:ext cx="4353645" cy="372297"/>
            <a:chOff x="2652743" y="5881090"/>
            <a:chExt cx="8158231" cy="6976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BFC7928-167C-374C-B9DE-A4997F0D7209}"/>
                </a:ext>
              </a:extLst>
            </p:cNvPr>
            <p:cNvGrpSpPr/>
            <p:nvPr/>
          </p:nvGrpSpPr>
          <p:grpSpPr>
            <a:xfrm>
              <a:off x="2652743" y="5881090"/>
              <a:ext cx="5766417" cy="697643"/>
              <a:chOff x="2778500" y="5853688"/>
              <a:chExt cx="5766417" cy="69764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C0D832E-D950-664D-A89C-BD46BAD20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20000"/>
              </a:blip>
              <a:stretch>
                <a:fillRect/>
              </a:stretch>
            </p:blipFill>
            <p:spPr>
              <a:xfrm>
                <a:off x="2778500" y="5919430"/>
                <a:ext cx="1650899" cy="60095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F4592B6-AD49-4641-A7F6-6C7E8ADF7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0000"/>
              </a:blip>
              <a:stretch>
                <a:fillRect/>
              </a:stretch>
            </p:blipFill>
            <p:spPr>
              <a:xfrm>
                <a:off x="4644562" y="5853688"/>
                <a:ext cx="1508536" cy="69764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AD1F46B-4E2B-6749-B376-AEE5C1D10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20000"/>
              </a:blip>
              <a:stretch>
                <a:fillRect/>
              </a:stretch>
            </p:blipFill>
            <p:spPr>
              <a:xfrm>
                <a:off x="6368259" y="5962728"/>
                <a:ext cx="2176658" cy="584773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942EEE-9134-BA47-A227-A0246E1CB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8634316" y="5913070"/>
              <a:ext cx="2176658" cy="660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982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46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E0E3A0-3C12-1347-B30F-8A887C392835}"/>
              </a:ext>
            </a:extLst>
          </p:cNvPr>
          <p:cNvGrpSpPr/>
          <p:nvPr userDrawn="1"/>
        </p:nvGrpSpPr>
        <p:grpSpPr>
          <a:xfrm>
            <a:off x="3012742" y="6241517"/>
            <a:ext cx="6166517" cy="569785"/>
            <a:chOff x="2664469" y="5853178"/>
            <a:chExt cx="8146509" cy="7527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01E237-1213-5D41-BDA3-9ACB64ADED88}"/>
                </a:ext>
              </a:extLst>
            </p:cNvPr>
            <p:cNvGrpSpPr/>
            <p:nvPr/>
          </p:nvGrpSpPr>
          <p:grpSpPr>
            <a:xfrm>
              <a:off x="2664469" y="5853178"/>
              <a:ext cx="5754691" cy="725555"/>
              <a:chOff x="2790226" y="5825776"/>
              <a:chExt cx="5754691" cy="72555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C9D97AF-D4CC-4449-92FC-B432BF718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7" cy="72555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5DC68D1-217F-BD49-AD25-E38F5DA1B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7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B84241B-4EB1-DD42-B2DD-5E4182F1B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3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C52EFA-6F20-DA4E-9371-7926B9D4E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015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5DBF25-A716-A04B-B06F-3D17AF286516}"/>
              </a:ext>
            </a:extLst>
          </p:cNvPr>
          <p:cNvGrpSpPr/>
          <p:nvPr userDrawn="1"/>
        </p:nvGrpSpPr>
        <p:grpSpPr>
          <a:xfrm>
            <a:off x="3916048" y="6234719"/>
            <a:ext cx="4353645" cy="372297"/>
            <a:chOff x="2652743" y="5881090"/>
            <a:chExt cx="8158231" cy="697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A2D0D4A-62B3-6341-85FB-195F7BFB0992}"/>
                </a:ext>
              </a:extLst>
            </p:cNvPr>
            <p:cNvGrpSpPr/>
            <p:nvPr/>
          </p:nvGrpSpPr>
          <p:grpSpPr>
            <a:xfrm>
              <a:off x="2652743" y="5881090"/>
              <a:ext cx="5766417" cy="697643"/>
              <a:chOff x="2778500" y="5853688"/>
              <a:chExt cx="5766417" cy="69764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28BA85E-921D-A245-9F4D-19936E23B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20000"/>
              </a:blip>
              <a:stretch>
                <a:fillRect/>
              </a:stretch>
            </p:blipFill>
            <p:spPr>
              <a:xfrm>
                <a:off x="2778500" y="5919430"/>
                <a:ext cx="1650899" cy="600956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E9B401D-D6C2-B246-B893-DB079F8F5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0000"/>
              </a:blip>
              <a:stretch>
                <a:fillRect/>
              </a:stretch>
            </p:blipFill>
            <p:spPr>
              <a:xfrm>
                <a:off x="4644562" y="5853688"/>
                <a:ext cx="1508536" cy="69764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B2424C5-19A6-A442-A6C7-4BC191143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20000"/>
              </a:blip>
              <a:stretch>
                <a:fillRect/>
              </a:stretch>
            </p:blipFill>
            <p:spPr>
              <a:xfrm>
                <a:off x="6368259" y="5962728"/>
                <a:ext cx="2176658" cy="584773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5A7C1E-6A55-0B4B-B303-960792710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8634316" y="5913070"/>
              <a:ext cx="2176658" cy="660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046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FF3B1-2C40-C04B-BFEF-CE856BC8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0015F-1ED0-E64B-9A67-D8DCBB30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F7FFD-8209-4F43-8662-50426B77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76882F-5EBA-9F44-B4BE-E95537AFA805}"/>
              </a:ext>
            </a:extLst>
          </p:cNvPr>
          <p:cNvSpPr/>
          <p:nvPr userDrawn="1"/>
        </p:nvSpPr>
        <p:spPr>
          <a:xfrm>
            <a:off x="0" y="6115692"/>
            <a:ext cx="12192000" cy="821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CCFE3E-4864-AF42-BC18-8642337711F2}"/>
              </a:ext>
            </a:extLst>
          </p:cNvPr>
          <p:cNvGrpSpPr/>
          <p:nvPr userDrawn="1"/>
        </p:nvGrpSpPr>
        <p:grpSpPr>
          <a:xfrm>
            <a:off x="3012741" y="6241515"/>
            <a:ext cx="6166517" cy="569785"/>
            <a:chOff x="2664469" y="5853178"/>
            <a:chExt cx="8146509" cy="7527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57716F-CB04-7C4A-8F46-956E34448F6C}"/>
                </a:ext>
              </a:extLst>
            </p:cNvPr>
            <p:cNvGrpSpPr/>
            <p:nvPr/>
          </p:nvGrpSpPr>
          <p:grpSpPr>
            <a:xfrm>
              <a:off x="2664469" y="5853178"/>
              <a:ext cx="5754691" cy="725555"/>
              <a:chOff x="2790226" y="5825776"/>
              <a:chExt cx="5754691" cy="72555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E1CAEA9-205A-9A4B-B24B-5928C876C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7" cy="72555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B79A95A-8E0D-2C47-ACAB-DEFDAEAC3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7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50947E9-5818-864F-9B26-17CD3D196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3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52B919-4CAC-9A41-B7C1-1415A418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575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5F092-ABA7-FC40-B353-0C07F4925BF8}"/>
              </a:ext>
            </a:extLst>
          </p:cNvPr>
          <p:cNvSpPr/>
          <p:nvPr userDrawn="1"/>
        </p:nvSpPr>
        <p:spPr>
          <a:xfrm>
            <a:off x="7538979" y="0"/>
            <a:ext cx="465302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592A1DF-34E9-7945-AD63-C3EED77AF2D2}"/>
              </a:ext>
            </a:extLst>
          </p:cNvPr>
          <p:cNvSpPr/>
          <p:nvPr userDrawn="1"/>
        </p:nvSpPr>
        <p:spPr>
          <a:xfrm rot="16200000">
            <a:off x="2879576" y="2198597"/>
            <a:ext cx="6857998" cy="246080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F6C7CF-F09A-1F40-8312-5917CFA10317}"/>
              </a:ext>
            </a:extLst>
          </p:cNvPr>
          <p:cNvGrpSpPr/>
          <p:nvPr userDrawn="1"/>
        </p:nvGrpSpPr>
        <p:grpSpPr>
          <a:xfrm>
            <a:off x="7628187" y="6219826"/>
            <a:ext cx="4347389" cy="401698"/>
            <a:chOff x="2664469" y="5853178"/>
            <a:chExt cx="8146509" cy="75273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132B87-D3C7-9A42-9F89-56AB951598BE}"/>
                </a:ext>
              </a:extLst>
            </p:cNvPr>
            <p:cNvGrpSpPr/>
            <p:nvPr/>
          </p:nvGrpSpPr>
          <p:grpSpPr>
            <a:xfrm>
              <a:off x="2664469" y="5853178"/>
              <a:ext cx="5754692" cy="725555"/>
              <a:chOff x="2790226" y="5825776"/>
              <a:chExt cx="5754692" cy="72555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631209C-A781-F443-AB20-9C64605D4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8" cy="72555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C4B6800-9DA1-B644-A13F-4FD46304E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8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DD7BA8F-EC03-9B4D-B8DD-329FAF03D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4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B0C848-5628-E340-B097-6C914C11B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84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420EFF-15F7-5C44-9D2B-C5FA8A4BE679}"/>
              </a:ext>
            </a:extLst>
          </p:cNvPr>
          <p:cNvGrpSpPr/>
          <p:nvPr userDrawn="1"/>
        </p:nvGrpSpPr>
        <p:grpSpPr>
          <a:xfrm>
            <a:off x="3012741" y="6241515"/>
            <a:ext cx="6166517" cy="569785"/>
            <a:chOff x="2664469" y="5853178"/>
            <a:chExt cx="8146509" cy="7527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090212-4D90-1647-A485-4E6AD3893F13}"/>
                </a:ext>
              </a:extLst>
            </p:cNvPr>
            <p:cNvGrpSpPr/>
            <p:nvPr/>
          </p:nvGrpSpPr>
          <p:grpSpPr>
            <a:xfrm>
              <a:off x="2664469" y="5853178"/>
              <a:ext cx="5754692" cy="725555"/>
              <a:chOff x="2790226" y="5825776"/>
              <a:chExt cx="5754692" cy="72555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9DDAA05-7C9A-C841-95DB-66C827F85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8" cy="72555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6CAA76D-E658-3347-ACF9-942A7882A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8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18A01AB-67C0-1042-BA16-711407D18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4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DDE203-D176-1844-8DB6-94D876E0B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609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8A36-FAFC-C141-B0DC-893A7EB16020}"/>
              </a:ext>
            </a:extLst>
          </p:cNvPr>
          <p:cNvSpPr/>
          <p:nvPr userDrawn="1"/>
        </p:nvSpPr>
        <p:spPr>
          <a:xfrm>
            <a:off x="0" y="2164976"/>
            <a:ext cx="12192000" cy="4693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2D967C-A1F6-7B47-89F4-88F91E0625EC}"/>
              </a:ext>
            </a:extLst>
          </p:cNvPr>
          <p:cNvGrpSpPr/>
          <p:nvPr userDrawn="1"/>
        </p:nvGrpSpPr>
        <p:grpSpPr>
          <a:xfrm>
            <a:off x="2022749" y="5698895"/>
            <a:ext cx="8146502" cy="725556"/>
            <a:chOff x="2664476" y="5880358"/>
            <a:chExt cx="8146502" cy="7255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914E2E-BC14-D443-B18E-13E3D109BA04}"/>
                </a:ext>
              </a:extLst>
            </p:cNvPr>
            <p:cNvGrpSpPr/>
            <p:nvPr/>
          </p:nvGrpSpPr>
          <p:grpSpPr>
            <a:xfrm>
              <a:off x="2664476" y="5881089"/>
              <a:ext cx="5754684" cy="697644"/>
              <a:chOff x="2790233" y="5853687"/>
              <a:chExt cx="5754684" cy="69764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8A07D08-28C8-5D45-99BC-60A98D40B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33" y="5982770"/>
                <a:ext cx="1530164" cy="55700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73ED82B-00EF-654C-9A9A-0273F05A6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7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4E48035-AE68-D947-A53A-98300ACAF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3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9D71AA-CA90-1D49-85B0-5FA435109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1767AA-C3B0-914B-BF5F-971252E7A788}"/>
              </a:ext>
            </a:extLst>
          </p:cNvPr>
          <p:cNvSpPr/>
          <p:nvPr userDrawn="1"/>
        </p:nvSpPr>
        <p:spPr>
          <a:xfrm>
            <a:off x="0" y="0"/>
            <a:ext cx="12192000" cy="2864224"/>
          </a:xfrm>
          <a:prstGeom prst="rect">
            <a:avLst/>
          </a:prstGeom>
          <a:gradFill>
            <a:gsLst>
              <a:gs pos="76000">
                <a:srgbClr val="2F3334"/>
              </a:gs>
              <a:gs pos="0">
                <a:schemeClr val="bg2">
                  <a:lumMod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3916D45B-B370-CA4C-A56B-BDFB67364F41}"/>
              </a:ext>
            </a:extLst>
          </p:cNvPr>
          <p:cNvSpPr/>
          <p:nvPr userDrawn="1"/>
        </p:nvSpPr>
        <p:spPr>
          <a:xfrm rot="10800000">
            <a:off x="0" y="2864224"/>
            <a:ext cx="12192000" cy="2479458"/>
          </a:xfrm>
          <a:prstGeom prst="triangle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7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5DE8C-E1B7-9446-BDE1-3C33E04E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AEF-EEC1-FA4C-97E7-F3FE9DBCEC8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F34A4-2659-B743-A53E-51528A0D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D62D-4C25-F94C-8090-E859AE1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808A-E678-9241-BCCA-D8354FE32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76882F-5EBA-9F44-B4BE-E95537AFA805}"/>
              </a:ext>
            </a:extLst>
          </p:cNvPr>
          <p:cNvSpPr/>
          <p:nvPr userDrawn="1"/>
        </p:nvSpPr>
        <p:spPr>
          <a:xfrm>
            <a:off x="0" y="6115692"/>
            <a:ext cx="12192000" cy="821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CCFE3E-4864-AF42-BC18-8642337711F2}"/>
              </a:ext>
            </a:extLst>
          </p:cNvPr>
          <p:cNvGrpSpPr/>
          <p:nvPr userDrawn="1"/>
        </p:nvGrpSpPr>
        <p:grpSpPr>
          <a:xfrm>
            <a:off x="3012741" y="6241515"/>
            <a:ext cx="6166517" cy="569785"/>
            <a:chOff x="2664469" y="5853178"/>
            <a:chExt cx="8146509" cy="7527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57716F-CB04-7C4A-8F46-956E34448F6C}"/>
                </a:ext>
              </a:extLst>
            </p:cNvPr>
            <p:cNvGrpSpPr/>
            <p:nvPr/>
          </p:nvGrpSpPr>
          <p:grpSpPr>
            <a:xfrm>
              <a:off x="2664469" y="5853178"/>
              <a:ext cx="5754691" cy="725555"/>
              <a:chOff x="2790226" y="5825776"/>
              <a:chExt cx="5754691" cy="72555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E1CAEA9-205A-9A4B-B24B-5928C876C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226" y="5825776"/>
                <a:ext cx="1291957" cy="72555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B79A95A-8E0D-2C47-ACAB-DEFDAEAC3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557" y="5853687"/>
                <a:ext cx="1508543" cy="69764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50947E9-5818-864F-9B26-17CD3D196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253" y="5962728"/>
                <a:ext cx="2176664" cy="58477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52B919-4CAC-9A41-B7C1-1415A418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14" y="5880358"/>
              <a:ext cx="2176664" cy="72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79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EBE00-06EC-5C4D-B720-207079D94F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EF3032-D51E-0147-856A-0159E0672E8D}"/>
              </a:ext>
            </a:extLst>
          </p:cNvPr>
          <p:cNvGrpSpPr/>
          <p:nvPr userDrawn="1"/>
        </p:nvGrpSpPr>
        <p:grpSpPr>
          <a:xfrm>
            <a:off x="3916045" y="6234717"/>
            <a:ext cx="4353649" cy="372297"/>
            <a:chOff x="2652739" y="5881090"/>
            <a:chExt cx="8158239" cy="697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AAA609-ADF7-B645-A156-23BDD7BCCAEE}"/>
                </a:ext>
              </a:extLst>
            </p:cNvPr>
            <p:cNvGrpSpPr/>
            <p:nvPr/>
          </p:nvGrpSpPr>
          <p:grpSpPr>
            <a:xfrm>
              <a:off x="2652739" y="5881090"/>
              <a:ext cx="5766419" cy="697643"/>
              <a:chOff x="2778496" y="5853688"/>
              <a:chExt cx="5766419" cy="69764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6DDFF0-B3E6-6044-A275-F7771E01A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</a:blip>
              <a:stretch>
                <a:fillRect/>
              </a:stretch>
            </p:blipFill>
            <p:spPr>
              <a:xfrm>
                <a:off x="2778496" y="5919430"/>
                <a:ext cx="1650906" cy="600956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28C494D-9D5E-664F-9E62-564FC895C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</a:blip>
              <a:stretch>
                <a:fillRect/>
              </a:stretch>
            </p:blipFill>
            <p:spPr>
              <a:xfrm>
                <a:off x="4644559" y="5853688"/>
                <a:ext cx="1508539" cy="69764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9792A46-00BD-264B-8183-ABF9E5FB7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70000"/>
              </a:blip>
              <a:stretch>
                <a:fillRect/>
              </a:stretch>
            </p:blipFill>
            <p:spPr>
              <a:xfrm>
                <a:off x="6368256" y="5962728"/>
                <a:ext cx="2176659" cy="584775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1EA370-A1D0-F34D-8681-9350D4B1B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8634314" y="5913069"/>
              <a:ext cx="2176664" cy="660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157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6787B-A36A-294C-BEC1-AEF02CB0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D206D-99BB-E347-9F6F-2EA89FCFC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4F145-C7FD-4943-A550-74CF12AB9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0EC4-FB5C-C748-A9C6-3475F8D2403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8A17C-FF46-2945-871C-29520DB74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EA36-07D9-5B42-AF5E-656222850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0C3AC-2E0D-C64B-A3E2-30FB20585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3" r:id="rId9"/>
    <p:sldLayoutId id="2147483666" r:id="rId10"/>
    <p:sldLayoutId id="2147483658" r:id="rId11"/>
    <p:sldLayoutId id="2147483659" r:id="rId12"/>
    <p:sldLayoutId id="2147483665" r:id="rId13"/>
    <p:sldLayoutId id="2147483660" r:id="rId14"/>
    <p:sldLayoutId id="2147483661" r:id="rId15"/>
    <p:sldLayoutId id="2147483664" r:id="rId16"/>
    <p:sldLayoutId id="21474836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BFDC-4382-AC4F-97FE-6FE695C5C10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3E00-6C5E-D148-8C68-2CD7CFC6B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4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facebook.com/creakyjoints" TargetMode="External"/><Relationship Id="rId13" Type="http://schemas.openxmlformats.org/officeDocument/2006/relationships/image" Target="../media/image5.emf"/><Relationship Id="rId3" Type="http://schemas.openxmlformats.org/officeDocument/2006/relationships/hyperlink" Target="http://ghlf.org/" TargetMode="External"/><Relationship Id="rId7" Type="http://schemas.openxmlformats.org/officeDocument/2006/relationships/hyperlink" Target="https://twitter.com/creakyjoints" TargetMode="External"/><Relationship Id="rId12" Type="http://schemas.openxmlformats.org/officeDocument/2006/relationships/image" Target="../media/image5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50statenetwork.org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arthritispower.org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creakyjoints.org/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3F61DB-0AFA-AA4A-8210-6F059650231F}"/>
              </a:ext>
            </a:extLst>
          </p:cNvPr>
          <p:cNvSpPr txBox="1"/>
          <p:nvPr/>
        </p:nvSpPr>
        <p:spPr>
          <a:xfrm>
            <a:off x="188650" y="1131616"/>
            <a:ext cx="11814694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5000" b="1" dirty="0">
                <a:solidFill>
                  <a:srgbClr val="18B7FB"/>
                </a:solidFill>
                <a:latin typeface="Lato Black" panose="020F0502020204030203" pitchFamily="34" charset="77"/>
              </a:rPr>
              <a:t>Global Healthy Living Foundation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BD0BC-2D3F-1944-8E2D-A35061FFDF73}"/>
              </a:ext>
            </a:extLst>
          </p:cNvPr>
          <p:cNvSpPr txBox="1"/>
          <p:nvPr/>
        </p:nvSpPr>
        <p:spPr>
          <a:xfrm>
            <a:off x="4416680" y="3905361"/>
            <a:ext cx="3358634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Steven Newmark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Director of Policy &amp; General Counsel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March 21,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2B99A4-232B-D44A-BE55-6E7A640A9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397" y="2714569"/>
            <a:ext cx="711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8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C1FFD-F93A-314F-9C49-E174C9AB1725}"/>
              </a:ext>
            </a:extLst>
          </p:cNvPr>
          <p:cNvSpPr txBox="1"/>
          <p:nvPr/>
        </p:nvSpPr>
        <p:spPr>
          <a:xfrm>
            <a:off x="1123204" y="447271"/>
            <a:ext cx="9945592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 Black" panose="020F0502020204030203" pitchFamily="34" charset="77"/>
              </a:rPr>
              <a:t>New Content Strategy</a:t>
            </a:r>
            <a:endParaRPr lang="en-US" sz="48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2A4E87-5818-2640-88F3-5B91B37327AC}"/>
              </a:ext>
            </a:extLst>
          </p:cNvPr>
          <p:cNvSpPr/>
          <p:nvPr/>
        </p:nvSpPr>
        <p:spPr>
          <a:xfrm>
            <a:off x="1751230" y="1685622"/>
            <a:ext cx="43081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18B7FB"/>
                </a:solidFill>
                <a:latin typeface="Lato Black" panose="020F0502020204030203" pitchFamily="34" charset="77"/>
              </a:rPr>
              <a:t>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Latest research in rheumatology </a:t>
            </a:r>
            <a:b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Attend/cover medical conferences</a:t>
            </a:r>
          </a:p>
        </p:txBody>
      </p:sp>
      <p:pic>
        <p:nvPicPr>
          <p:cNvPr id="23" name="Graphic 14">
            <a:extLst>
              <a:ext uri="{FF2B5EF4-FFF2-40B4-BE49-F238E27FC236}">
                <a16:creationId xmlns:a16="http://schemas.microsoft.com/office/drawing/2014/main" id="{F0D2A643-E4C2-CA4A-A4A2-C5044CEB8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17" y="1972551"/>
            <a:ext cx="952806" cy="8726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5540CAB-410B-FF48-A674-9E2F3331804E}"/>
              </a:ext>
            </a:extLst>
          </p:cNvPr>
          <p:cNvSpPr/>
          <p:nvPr/>
        </p:nvSpPr>
        <p:spPr>
          <a:xfrm>
            <a:off x="1751230" y="3724325"/>
            <a:ext cx="4308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18B7FB"/>
                </a:solidFill>
                <a:latin typeface="Lato Black" panose="020F0502020204030203" pitchFamily="34" charset="77"/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SEO-optimized content for the patient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Trusted, patient-centered information</a:t>
            </a:r>
          </a:p>
        </p:txBody>
      </p:sp>
      <p:pic>
        <p:nvPicPr>
          <p:cNvPr id="25" name="Graphic 14">
            <a:extLst>
              <a:ext uri="{FF2B5EF4-FFF2-40B4-BE49-F238E27FC236}">
                <a16:creationId xmlns:a16="http://schemas.microsoft.com/office/drawing/2014/main" id="{5580C5B9-EEA4-F944-B4DA-317A48593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03" y="4088882"/>
            <a:ext cx="856034" cy="102521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1CE23FC-6FBC-0B43-95CF-851BC794C2F5}"/>
              </a:ext>
            </a:extLst>
          </p:cNvPr>
          <p:cNvSpPr/>
          <p:nvPr/>
        </p:nvSpPr>
        <p:spPr>
          <a:xfrm>
            <a:off x="7514368" y="1679819"/>
            <a:ext cx="3885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18B7FB"/>
                </a:solidFill>
                <a:latin typeface="Lato Black" panose="020F0502020204030203" pitchFamily="34" charset="77"/>
              </a:rPr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Patient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Patient tips and advice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76DE30-A1AB-C348-BF46-85ECD37F5779}"/>
              </a:ext>
            </a:extLst>
          </p:cNvPr>
          <p:cNvSpPr/>
          <p:nvPr/>
        </p:nvSpPr>
        <p:spPr>
          <a:xfrm>
            <a:off x="7514368" y="3702723"/>
            <a:ext cx="4214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18B7FB"/>
                </a:solidFill>
                <a:latin typeface="Lato Black" panose="020F0502020204030203" pitchFamily="34" charset="77"/>
              </a:rPr>
              <a:t>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Develop content to reach patients where they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Social, email, search, syndication</a:t>
            </a:r>
          </a:p>
        </p:txBody>
      </p:sp>
      <p:pic>
        <p:nvPicPr>
          <p:cNvPr id="34" name="Graphic 14">
            <a:extLst>
              <a:ext uri="{FF2B5EF4-FFF2-40B4-BE49-F238E27FC236}">
                <a16:creationId xmlns:a16="http://schemas.microsoft.com/office/drawing/2014/main" id="{8482D946-8D62-1341-B1E2-63F475BD9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421" y="1885046"/>
            <a:ext cx="849706" cy="1029844"/>
          </a:xfrm>
          <a:prstGeom prst="rect">
            <a:avLst/>
          </a:prstGeom>
        </p:spPr>
      </p:pic>
      <p:pic>
        <p:nvPicPr>
          <p:cNvPr id="35" name="Graphic 14">
            <a:extLst>
              <a:ext uri="{FF2B5EF4-FFF2-40B4-BE49-F238E27FC236}">
                <a16:creationId xmlns:a16="http://schemas.microsoft.com/office/drawing/2014/main" id="{FB95A925-B7BF-6B45-9B20-3F73AD2BF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104" y="4149777"/>
            <a:ext cx="918341" cy="8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5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7DB52-1386-0F47-A393-81DD19880896}"/>
              </a:ext>
            </a:extLst>
          </p:cNvPr>
          <p:cNvSpPr txBox="1"/>
          <p:nvPr/>
        </p:nvSpPr>
        <p:spPr>
          <a:xfrm>
            <a:off x="1123204" y="447271"/>
            <a:ext cx="9945592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rgbClr val="2E3334"/>
                </a:solidFill>
                <a:latin typeface="Lato Black" panose="020F0502020204030203" pitchFamily="34" charset="77"/>
              </a:rPr>
              <a:t>New Content Strategy</a:t>
            </a:r>
            <a:endParaRPr lang="en-US" sz="4800" b="1" dirty="0">
              <a:solidFill>
                <a:srgbClr val="2E3334"/>
              </a:solidFill>
              <a:latin typeface="Lato Black" panose="020F0502020204030203" pitchFamily="34" charset="77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0E8DB1-CE88-CB48-AF86-A915269B4653}"/>
              </a:ext>
            </a:extLst>
          </p:cNvPr>
          <p:cNvGrpSpPr/>
          <p:nvPr/>
        </p:nvGrpSpPr>
        <p:grpSpPr>
          <a:xfrm>
            <a:off x="1636796" y="1799301"/>
            <a:ext cx="2372575" cy="4410198"/>
            <a:chOff x="1548306" y="1341377"/>
            <a:chExt cx="2507848" cy="46616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E73200-D2DC-3D47-B4DE-A8F2C2C413F2}"/>
                </a:ext>
              </a:extLst>
            </p:cNvPr>
            <p:cNvGrpSpPr/>
            <p:nvPr/>
          </p:nvGrpSpPr>
          <p:grpSpPr>
            <a:xfrm>
              <a:off x="1548306" y="1341377"/>
              <a:ext cx="2507848" cy="4661647"/>
              <a:chOff x="1283262" y="1341377"/>
              <a:chExt cx="2507848" cy="466164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10B077D-4FC1-CE42-848D-A27B29587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3262" y="1341377"/>
                <a:ext cx="2507848" cy="466164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E5C0268-3259-0446-80A0-4966036371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136" t="7312" r="778" b="11493"/>
              <a:stretch/>
            </p:blipFill>
            <p:spPr>
              <a:xfrm>
                <a:off x="1599949" y="1960097"/>
                <a:ext cx="1857396" cy="3256479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24E52-4C3F-5C45-B3C0-9CEC22FF8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1951" y="1987686"/>
              <a:ext cx="623479" cy="18908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961D91-DFE7-E84B-B521-6F8752D9AC01}"/>
              </a:ext>
            </a:extLst>
          </p:cNvPr>
          <p:cNvGrpSpPr/>
          <p:nvPr/>
        </p:nvGrpSpPr>
        <p:grpSpPr>
          <a:xfrm>
            <a:off x="4907416" y="1799301"/>
            <a:ext cx="2372575" cy="4410198"/>
            <a:chOff x="4818926" y="1341377"/>
            <a:chExt cx="2507848" cy="466164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34CF6B-4B25-D141-8E89-FFAA5BF32666}"/>
                </a:ext>
              </a:extLst>
            </p:cNvPr>
            <p:cNvGrpSpPr/>
            <p:nvPr/>
          </p:nvGrpSpPr>
          <p:grpSpPr>
            <a:xfrm>
              <a:off x="4818926" y="1341377"/>
              <a:ext cx="2507848" cy="4661647"/>
              <a:chOff x="4818926" y="1341377"/>
              <a:chExt cx="2507848" cy="466164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832AE6A-ED20-F94A-A582-3997811A3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18926" y="1341377"/>
                <a:ext cx="2507848" cy="466164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D8980A2-4513-D54B-80A9-8B6D7EA9A2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382" t="7879" r="1240" b="10908"/>
              <a:stretch/>
            </p:blipFill>
            <p:spPr>
              <a:xfrm>
                <a:off x="5153464" y="1960097"/>
                <a:ext cx="1795975" cy="3213483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5151944-773B-074E-8220-E9B5670F8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4260" y="1987686"/>
              <a:ext cx="623479" cy="18908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FC8689-13CF-234E-93C1-17F6D09147FF}"/>
              </a:ext>
            </a:extLst>
          </p:cNvPr>
          <p:cNvGrpSpPr/>
          <p:nvPr/>
        </p:nvGrpSpPr>
        <p:grpSpPr>
          <a:xfrm>
            <a:off x="8172693" y="1799301"/>
            <a:ext cx="2372575" cy="4410198"/>
            <a:chOff x="8084203" y="1341377"/>
            <a:chExt cx="2507848" cy="46616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9F8CEF-43BB-9245-84FB-48A0A0C0E8B7}"/>
                </a:ext>
              </a:extLst>
            </p:cNvPr>
            <p:cNvGrpSpPr/>
            <p:nvPr/>
          </p:nvGrpSpPr>
          <p:grpSpPr>
            <a:xfrm>
              <a:off x="8084203" y="1341377"/>
              <a:ext cx="2507848" cy="4661647"/>
              <a:chOff x="8354590" y="1341377"/>
              <a:chExt cx="2507848" cy="466164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0CF606A-B879-9140-8D0B-898D40036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54590" y="1341377"/>
                <a:ext cx="2507848" cy="466164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AAF96D5-3661-314D-84C2-916B9586FB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7493" r="993" b="10913"/>
              <a:stretch/>
            </p:blipFill>
            <p:spPr>
              <a:xfrm>
                <a:off x="8686800" y="1960098"/>
                <a:ext cx="1798721" cy="3213482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D967BB7-EFB1-B04B-BE14-E17225A2D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26387" y="1987686"/>
              <a:ext cx="623479" cy="189088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D2EBC8C-77DD-FC43-88A5-A682CB487BBC}"/>
              </a:ext>
            </a:extLst>
          </p:cNvPr>
          <p:cNvSpPr/>
          <p:nvPr/>
        </p:nvSpPr>
        <p:spPr>
          <a:xfrm>
            <a:off x="2370875" y="1365854"/>
            <a:ext cx="904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18B7FB"/>
                </a:solidFill>
                <a:latin typeface="Lato Black" panose="020F0502020204030203" pitchFamily="34" charset="77"/>
              </a:rPr>
              <a:t>News</a:t>
            </a:r>
            <a:endParaRPr lang="en-US" sz="2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F26596-1BB7-5A47-A4B2-8B9077BFCAB9}"/>
              </a:ext>
            </a:extLst>
          </p:cNvPr>
          <p:cNvSpPr/>
          <p:nvPr/>
        </p:nvSpPr>
        <p:spPr>
          <a:xfrm>
            <a:off x="5333514" y="1385308"/>
            <a:ext cx="14798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18B7FB"/>
                </a:solidFill>
                <a:latin typeface="Lato Black" panose="020F0502020204030203" pitchFamily="34" charset="77"/>
              </a:rPr>
              <a:t>Education</a:t>
            </a:r>
            <a:endParaRPr lang="en-US" sz="2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F69651-605A-FC42-99B1-6F73AEB47825}"/>
              </a:ext>
            </a:extLst>
          </p:cNvPr>
          <p:cNvSpPr/>
          <p:nvPr/>
        </p:nvSpPr>
        <p:spPr>
          <a:xfrm>
            <a:off x="8727731" y="1365854"/>
            <a:ext cx="12202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18B7FB"/>
                </a:solidFill>
                <a:latin typeface="Lato Black" panose="020F0502020204030203" pitchFamily="34" charset="77"/>
              </a:rPr>
              <a:t>Support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7301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6865331-BA26-8F45-B133-7139B61B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806" y="2585825"/>
            <a:ext cx="1511300" cy="18276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3A47C0-F1F0-144E-A305-FCABD1D7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518" y="1458409"/>
            <a:ext cx="1511300" cy="29550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3E882B-EC89-2343-B02C-277FD089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772" y="590807"/>
            <a:ext cx="1511300" cy="3822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6AF4965-0E0C-7946-AEB9-DC304A1098B7}"/>
              </a:ext>
            </a:extLst>
          </p:cNvPr>
          <p:cNvGrpSpPr/>
          <p:nvPr/>
        </p:nvGrpSpPr>
        <p:grpSpPr>
          <a:xfrm>
            <a:off x="636393" y="2214439"/>
            <a:ext cx="4787109" cy="2618130"/>
            <a:chOff x="6334140" y="2105564"/>
            <a:chExt cx="4660900" cy="26181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7E5458-68CC-C344-A9BD-A7C6C678DA0D}"/>
                </a:ext>
              </a:extLst>
            </p:cNvPr>
            <p:cNvSpPr txBox="1"/>
            <p:nvPr/>
          </p:nvSpPr>
          <p:spPr>
            <a:xfrm>
              <a:off x="6334140" y="3677254"/>
              <a:ext cx="3910734" cy="1046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latin typeface="Lato" panose="020F0502020204030203" pitchFamily="34" charset="77"/>
                </a:rPr>
                <a:t>Over the past year, we’ve seen a dramatic and sustained traffic increase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8B4AC2-151B-5F40-8BB7-11C55F325F97}"/>
                </a:ext>
              </a:extLst>
            </p:cNvPr>
            <p:cNvSpPr txBox="1"/>
            <p:nvPr/>
          </p:nvSpPr>
          <p:spPr>
            <a:xfrm>
              <a:off x="6334140" y="2105564"/>
              <a:ext cx="4660900" cy="13542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Lato" panose="020F0502020204030203" pitchFamily="34" charset="77"/>
                </a:rPr>
                <a:t>It’s Working </a:t>
              </a:r>
              <a:br>
                <a:rPr lang="en-US" sz="4400" dirty="0">
                  <a:solidFill>
                    <a:schemeClr val="bg1"/>
                  </a:solidFill>
                  <a:latin typeface="Lato" panose="020F0502020204030203" pitchFamily="34" charset="77"/>
                </a:rPr>
              </a:br>
              <a:r>
                <a:rPr lang="en-US" sz="4400" dirty="0">
                  <a:solidFill>
                    <a:schemeClr val="bg1"/>
                  </a:solidFill>
                  <a:latin typeface="Lato" panose="020F0502020204030203" pitchFamily="34" charset="77"/>
                </a:rPr>
                <a:t>We’re </a:t>
              </a:r>
              <a:r>
                <a:rPr lang="en-US" sz="44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Growing</a:t>
              </a:r>
              <a:r>
                <a:rPr lang="en-US" sz="4400" b="1" dirty="0">
                  <a:solidFill>
                    <a:schemeClr val="bg1"/>
                  </a:solidFill>
                  <a:latin typeface="Lato Black" panose="020F0502020204030203" pitchFamily="34" charset="77"/>
                </a:rPr>
                <a:t>!</a:t>
              </a:r>
              <a:endParaRPr lang="en-US" sz="4800" b="1" dirty="0">
                <a:solidFill>
                  <a:schemeClr val="bg1"/>
                </a:solidFill>
                <a:latin typeface="Lato Black" panose="020F0502020204030203" pitchFamily="34" charset="77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D849DC-8779-BE49-9F75-C9C58E190240}"/>
              </a:ext>
            </a:extLst>
          </p:cNvPr>
          <p:cNvGrpSpPr/>
          <p:nvPr/>
        </p:nvGrpSpPr>
        <p:grpSpPr>
          <a:xfrm>
            <a:off x="6825416" y="1340653"/>
            <a:ext cx="4730191" cy="3691201"/>
            <a:chOff x="7006537" y="1420658"/>
            <a:chExt cx="4730191" cy="36912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2CACE0-CC38-784F-933F-03F673BB06B9}"/>
                </a:ext>
              </a:extLst>
            </p:cNvPr>
            <p:cNvSpPr/>
            <p:nvPr/>
          </p:nvSpPr>
          <p:spPr>
            <a:xfrm>
              <a:off x="8991561" y="1957944"/>
              <a:ext cx="7601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8x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A8FC38-DCE8-5446-821B-5236CBC526B1}"/>
                </a:ext>
              </a:extLst>
            </p:cNvPr>
            <p:cNvSpPr/>
            <p:nvPr/>
          </p:nvSpPr>
          <p:spPr>
            <a:xfrm>
              <a:off x="10484158" y="1420658"/>
              <a:ext cx="105830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10x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E1585A-1F34-A34D-BCB5-9EB818A703ED}"/>
                </a:ext>
              </a:extLst>
            </p:cNvPr>
            <p:cNvSpPr/>
            <p:nvPr/>
          </p:nvSpPr>
          <p:spPr>
            <a:xfrm>
              <a:off x="7346505" y="2940775"/>
              <a:ext cx="7601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5x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F1DBEA-2FFA-1547-9C97-ED92D654AA9F}"/>
                </a:ext>
              </a:extLst>
            </p:cNvPr>
            <p:cNvSpPr/>
            <p:nvPr/>
          </p:nvSpPr>
          <p:spPr>
            <a:xfrm>
              <a:off x="10289893" y="4632901"/>
              <a:ext cx="144683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>
                  <a:solidFill>
                    <a:srgbClr val="2F3334"/>
                  </a:solidFill>
                  <a:latin typeface="Lato Black" panose="020F0502020204030203" pitchFamily="34" charset="77"/>
                </a:rPr>
                <a:t>Email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63517C-C414-AE47-80DB-7D8EFF2B981F}"/>
                </a:ext>
              </a:extLst>
            </p:cNvPr>
            <p:cNvSpPr/>
            <p:nvPr/>
          </p:nvSpPr>
          <p:spPr>
            <a:xfrm>
              <a:off x="8648216" y="4632901"/>
              <a:ext cx="144683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>
                  <a:solidFill>
                    <a:srgbClr val="2F3334"/>
                  </a:solidFill>
                  <a:latin typeface="Lato Black" panose="020F0502020204030203" pitchFamily="34" charset="77"/>
                </a:rPr>
                <a:t>Social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6A90AF-4E22-9042-AD6F-49F741129486}"/>
                </a:ext>
              </a:extLst>
            </p:cNvPr>
            <p:cNvSpPr/>
            <p:nvPr/>
          </p:nvSpPr>
          <p:spPr>
            <a:xfrm>
              <a:off x="7006537" y="4634805"/>
              <a:ext cx="144683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>
                  <a:solidFill>
                    <a:srgbClr val="2F3334"/>
                  </a:solidFill>
                  <a:latin typeface="Lato Black" panose="020F0502020204030203" pitchFamily="34" charset="77"/>
                </a:rPr>
                <a:t>SEO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31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4507F7-C7E4-714C-A7E3-FA523048F8C0}"/>
              </a:ext>
            </a:extLst>
          </p:cNvPr>
          <p:cNvSpPr txBox="1"/>
          <p:nvPr/>
        </p:nvSpPr>
        <p:spPr>
          <a:xfrm>
            <a:off x="1123204" y="447271"/>
            <a:ext cx="9945592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 Black" panose="020F0502020204030203" pitchFamily="34" charset="77"/>
              </a:rPr>
              <a:t>Nurturing Collaborative Advocacy</a:t>
            </a:r>
            <a:endParaRPr lang="en-US" sz="48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0A274-8A5B-A847-B5FA-EC19791D34B2}"/>
              </a:ext>
            </a:extLst>
          </p:cNvPr>
          <p:cNvSpPr txBox="1"/>
          <p:nvPr/>
        </p:nvSpPr>
        <p:spPr>
          <a:xfrm>
            <a:off x="641795" y="2821188"/>
            <a:ext cx="11232525" cy="7179081"/>
          </a:xfrm>
          <a:prstGeom prst="rect">
            <a:avLst/>
          </a:prstGeom>
          <a:noFill/>
        </p:spPr>
        <p:txBody>
          <a:bodyPr wrap="square" numCol="3" spcCol="91440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EULAR/PARE 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(Brussels ’18)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PANLAR</a:t>
            </a:r>
            <a:r>
              <a:rPr lang="en-US" sz="220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(Argentina ’18)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APLAR</a:t>
            </a:r>
            <a:r>
              <a:rPr lang="en-US" sz="220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(Taiwan ’18)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ACR 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(Chicago ’18)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ARA (Melbourne ‘18)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CSRO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CCR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>
              <a:lnSpc>
                <a:spcPct val="120000"/>
              </a:lnSpc>
            </a:pPr>
            <a:endParaRPr lang="en-US" sz="2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RWCS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AWIR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RNS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NORM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Mayo Clinic Rheumatology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California Rheumatology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Florida Rheumatology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New York Rheumatology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Arkansas Rheumatology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Georgia Rheumatology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BF1BE-1308-6544-9DC6-77F32185EC7D}"/>
              </a:ext>
            </a:extLst>
          </p:cNvPr>
          <p:cNvSpPr/>
          <p:nvPr/>
        </p:nvSpPr>
        <p:spPr>
          <a:xfrm>
            <a:off x="2594080" y="1695784"/>
            <a:ext cx="70038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18B7FB"/>
                </a:solidFill>
                <a:latin typeface="Lato" panose="020F0502020204030203" pitchFamily="34" charset="77"/>
              </a:rPr>
              <a:t>2018 Medical Conference Participation:</a:t>
            </a:r>
          </a:p>
        </p:txBody>
      </p:sp>
    </p:spTree>
    <p:extLst>
      <p:ext uri="{BB962C8B-B14F-4D97-AF65-F5344CB8AC3E}">
        <p14:creationId xmlns:p14="http://schemas.microsoft.com/office/powerpoint/2010/main" val="92964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165D2D-BB9C-5348-8564-4890E5F0CBCB}"/>
              </a:ext>
            </a:extLst>
          </p:cNvPr>
          <p:cNvSpPr txBox="1"/>
          <p:nvPr/>
        </p:nvSpPr>
        <p:spPr>
          <a:xfrm>
            <a:off x="1123204" y="292061"/>
            <a:ext cx="9945592" cy="5386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Lato Black" panose="020F0502020204030203" pitchFamily="34" charset="77"/>
              </a:rPr>
              <a:t>Global Expansion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208786-9D17-FF40-8EBC-80BFE4FB8002}"/>
              </a:ext>
            </a:extLst>
          </p:cNvPr>
          <p:cNvCxnSpPr>
            <a:cxnSpLocks/>
          </p:cNvCxnSpPr>
          <p:nvPr/>
        </p:nvCxnSpPr>
        <p:spPr>
          <a:xfrm flipV="1">
            <a:off x="8867307" y="5375692"/>
            <a:ext cx="326559" cy="1022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35B0842-6F0F-1046-AF38-FEA79AAA0EF8}"/>
              </a:ext>
            </a:extLst>
          </p:cNvPr>
          <p:cNvSpPr/>
          <p:nvPr/>
        </p:nvSpPr>
        <p:spPr>
          <a:xfrm>
            <a:off x="9193866" y="4947104"/>
            <a:ext cx="919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Sydney, </a:t>
            </a:r>
            <a:b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Australia</a:t>
            </a: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F198FD-3CC6-B046-9CFD-8EE68E801D44}"/>
              </a:ext>
            </a:extLst>
          </p:cNvPr>
          <p:cNvCxnSpPr>
            <a:cxnSpLocks/>
          </p:cNvCxnSpPr>
          <p:nvPr/>
        </p:nvCxnSpPr>
        <p:spPr>
          <a:xfrm>
            <a:off x="9358712" y="5773215"/>
            <a:ext cx="256493" cy="1343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B877E81-616D-3D43-910B-8E57DE9DAC1A}"/>
              </a:ext>
            </a:extLst>
          </p:cNvPr>
          <p:cNvSpPr/>
          <p:nvPr/>
        </p:nvSpPr>
        <p:spPr>
          <a:xfrm>
            <a:off x="8792904" y="5436609"/>
            <a:ext cx="101258" cy="101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E7E664-4CF9-6848-BE18-100DF72A8B5B}"/>
              </a:ext>
            </a:extLst>
          </p:cNvPr>
          <p:cNvSpPr/>
          <p:nvPr/>
        </p:nvSpPr>
        <p:spPr>
          <a:xfrm>
            <a:off x="9594953" y="5855777"/>
            <a:ext cx="124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Wellington, </a:t>
            </a:r>
            <a:b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New Zealand</a:t>
            </a: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8AE5A7-B998-F243-8A7E-DCE9EEF268CE}"/>
              </a:ext>
            </a:extLst>
          </p:cNvPr>
          <p:cNvSpPr/>
          <p:nvPr/>
        </p:nvSpPr>
        <p:spPr>
          <a:xfrm>
            <a:off x="9292145" y="5708261"/>
            <a:ext cx="101258" cy="101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B110C6-E6C2-2F47-B083-8886B924D0CB}"/>
              </a:ext>
            </a:extLst>
          </p:cNvPr>
          <p:cNvCxnSpPr>
            <a:cxnSpLocks/>
          </p:cNvCxnSpPr>
          <p:nvPr/>
        </p:nvCxnSpPr>
        <p:spPr>
          <a:xfrm flipV="1">
            <a:off x="8336768" y="4021540"/>
            <a:ext cx="274938" cy="43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6A16BC1-7B40-C546-80DE-1F72F515D87D}"/>
              </a:ext>
            </a:extLst>
          </p:cNvPr>
          <p:cNvSpPr/>
          <p:nvPr/>
        </p:nvSpPr>
        <p:spPr>
          <a:xfrm>
            <a:off x="8611706" y="3703354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Kaohsiung, </a:t>
            </a:r>
            <a:b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Taiwan</a:t>
            </a: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AB945C8-88BA-174A-A50C-55C93041E741}"/>
              </a:ext>
            </a:extLst>
          </p:cNvPr>
          <p:cNvSpPr/>
          <p:nvPr/>
        </p:nvSpPr>
        <p:spPr>
          <a:xfrm>
            <a:off x="8241560" y="3970911"/>
            <a:ext cx="101258" cy="101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7014F4-2D81-CB44-8F54-8F566E17BD01}"/>
              </a:ext>
            </a:extLst>
          </p:cNvPr>
          <p:cNvCxnSpPr>
            <a:cxnSpLocks/>
          </p:cNvCxnSpPr>
          <p:nvPr/>
        </p:nvCxnSpPr>
        <p:spPr>
          <a:xfrm>
            <a:off x="5181556" y="3508792"/>
            <a:ext cx="216211" cy="627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C885596-BCEB-4B4B-9E54-706872472138}"/>
              </a:ext>
            </a:extLst>
          </p:cNvPr>
          <p:cNvSpPr/>
          <p:nvPr/>
        </p:nvSpPr>
        <p:spPr>
          <a:xfrm>
            <a:off x="4467546" y="3263778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Madrid</a:t>
            </a: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F7FF6F-878E-994E-9F1B-9FD26EB4A25F}"/>
              </a:ext>
            </a:extLst>
          </p:cNvPr>
          <p:cNvSpPr/>
          <p:nvPr/>
        </p:nvSpPr>
        <p:spPr>
          <a:xfrm>
            <a:off x="5382002" y="3534907"/>
            <a:ext cx="101258" cy="101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D579338-79F2-374F-88B1-B722784088FF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5592552" y="2578990"/>
            <a:ext cx="75090" cy="5734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11DB07B4-2163-4044-A332-92115C31718E}"/>
              </a:ext>
            </a:extLst>
          </p:cNvPr>
          <p:cNvSpPr/>
          <p:nvPr/>
        </p:nvSpPr>
        <p:spPr>
          <a:xfrm>
            <a:off x="5630097" y="3152455"/>
            <a:ext cx="101258" cy="101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21EE1E-8143-2047-9835-A8DEF867BCA5}"/>
              </a:ext>
            </a:extLst>
          </p:cNvPr>
          <p:cNvSpPr/>
          <p:nvPr/>
        </p:nvSpPr>
        <p:spPr>
          <a:xfrm>
            <a:off x="5028134" y="2271213"/>
            <a:ext cx="1128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Amsterdam</a:t>
            </a: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F0E0CF-6A7D-F247-A8FF-6325E0976683}"/>
              </a:ext>
            </a:extLst>
          </p:cNvPr>
          <p:cNvCxnSpPr>
            <a:cxnSpLocks/>
          </p:cNvCxnSpPr>
          <p:nvPr/>
        </p:nvCxnSpPr>
        <p:spPr>
          <a:xfrm flipH="1">
            <a:off x="4005621" y="4197860"/>
            <a:ext cx="148653" cy="11118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40D7701-B31D-7945-83FB-302DD3975BFD}"/>
              </a:ext>
            </a:extLst>
          </p:cNvPr>
          <p:cNvSpPr/>
          <p:nvPr/>
        </p:nvSpPr>
        <p:spPr>
          <a:xfrm>
            <a:off x="3954990" y="4258417"/>
            <a:ext cx="101258" cy="101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B75C13-C406-114B-9E27-3C5F707AF06B}"/>
              </a:ext>
            </a:extLst>
          </p:cNvPr>
          <p:cNvSpPr/>
          <p:nvPr/>
        </p:nvSpPr>
        <p:spPr>
          <a:xfrm>
            <a:off x="4078644" y="3980409"/>
            <a:ext cx="855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Curacao</a:t>
            </a: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C2E145-9507-4147-AE42-EF94314828B0}"/>
              </a:ext>
            </a:extLst>
          </p:cNvPr>
          <p:cNvCxnSpPr>
            <a:cxnSpLocks/>
          </p:cNvCxnSpPr>
          <p:nvPr/>
        </p:nvCxnSpPr>
        <p:spPr>
          <a:xfrm flipH="1">
            <a:off x="3956012" y="3895880"/>
            <a:ext cx="148653" cy="11118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A22D5E1-6226-014C-BB44-33B123DEB21B}"/>
              </a:ext>
            </a:extLst>
          </p:cNvPr>
          <p:cNvSpPr/>
          <p:nvPr/>
        </p:nvSpPr>
        <p:spPr>
          <a:xfrm>
            <a:off x="3905381" y="3956437"/>
            <a:ext cx="101258" cy="101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F6C3B7-20A6-2B40-B019-558FE5A2199C}"/>
              </a:ext>
            </a:extLst>
          </p:cNvPr>
          <p:cNvSpPr/>
          <p:nvPr/>
        </p:nvSpPr>
        <p:spPr>
          <a:xfrm>
            <a:off x="4057270" y="3691362"/>
            <a:ext cx="1128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Puerto Rico</a:t>
            </a: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86F454-AFAD-B144-850B-4E875D7E96D4}"/>
              </a:ext>
            </a:extLst>
          </p:cNvPr>
          <p:cNvCxnSpPr>
            <a:cxnSpLocks/>
          </p:cNvCxnSpPr>
          <p:nvPr/>
        </p:nvCxnSpPr>
        <p:spPr>
          <a:xfrm flipH="1" flipV="1">
            <a:off x="4263796" y="5512467"/>
            <a:ext cx="149454" cy="56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EADB56CB-CC76-0142-BC0A-A9ECD04C6A04}"/>
              </a:ext>
            </a:extLst>
          </p:cNvPr>
          <p:cNvSpPr/>
          <p:nvPr/>
        </p:nvSpPr>
        <p:spPr>
          <a:xfrm>
            <a:off x="4181198" y="5436609"/>
            <a:ext cx="101258" cy="101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98E378-57D7-0848-A21A-DCCF1F42F041}"/>
              </a:ext>
            </a:extLst>
          </p:cNvPr>
          <p:cNvSpPr/>
          <p:nvPr/>
        </p:nvSpPr>
        <p:spPr>
          <a:xfrm>
            <a:off x="4356859" y="5436609"/>
            <a:ext cx="1244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Buenos Aires</a:t>
            </a: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A468349-31D6-E44F-B618-DBACF271A584}"/>
              </a:ext>
            </a:extLst>
          </p:cNvPr>
          <p:cNvSpPr/>
          <p:nvPr/>
        </p:nvSpPr>
        <p:spPr>
          <a:xfrm>
            <a:off x="3641429" y="4327832"/>
            <a:ext cx="101258" cy="101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71D54FD-82F2-054E-AB74-F5D8982201DF}"/>
              </a:ext>
            </a:extLst>
          </p:cNvPr>
          <p:cNvCxnSpPr>
            <a:cxnSpLocks/>
          </p:cNvCxnSpPr>
          <p:nvPr/>
        </p:nvCxnSpPr>
        <p:spPr>
          <a:xfrm flipH="1">
            <a:off x="3483922" y="4383864"/>
            <a:ext cx="18216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FF9F88E-5F59-EA4A-AA30-AE26D2CABA3F}"/>
              </a:ext>
            </a:extLst>
          </p:cNvPr>
          <p:cNvSpPr/>
          <p:nvPr/>
        </p:nvSpPr>
        <p:spPr>
          <a:xfrm>
            <a:off x="2345318" y="4198741"/>
            <a:ext cx="1198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Panama City</a:t>
            </a: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CD0EFF1-0354-EA41-B40F-7468C4B5F2DB}"/>
              </a:ext>
            </a:extLst>
          </p:cNvPr>
          <p:cNvSpPr/>
          <p:nvPr/>
        </p:nvSpPr>
        <p:spPr>
          <a:xfrm>
            <a:off x="3729040" y="4596503"/>
            <a:ext cx="101258" cy="101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8A219A1-64F2-6B4B-BAFE-35D1AFCE9F57}"/>
              </a:ext>
            </a:extLst>
          </p:cNvPr>
          <p:cNvCxnSpPr>
            <a:cxnSpLocks/>
          </p:cNvCxnSpPr>
          <p:nvPr/>
        </p:nvCxnSpPr>
        <p:spPr>
          <a:xfrm flipH="1">
            <a:off x="3587327" y="4650981"/>
            <a:ext cx="182168" cy="93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AAD23EDC-0EFC-8242-A3C3-715CA5A9BC0D}"/>
              </a:ext>
            </a:extLst>
          </p:cNvPr>
          <p:cNvSpPr/>
          <p:nvPr/>
        </p:nvSpPr>
        <p:spPr>
          <a:xfrm>
            <a:off x="2237658" y="4658655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Quito, Ecuador</a:t>
            </a: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1E49738-E704-B246-B41D-F8D1A4789306}"/>
              </a:ext>
            </a:extLst>
          </p:cNvPr>
          <p:cNvSpPr/>
          <p:nvPr/>
        </p:nvSpPr>
        <p:spPr>
          <a:xfrm>
            <a:off x="1184173" y="909336"/>
            <a:ext cx="9945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</a:rPr>
              <a:t>Entering our 20th year, GHLF continues to attend medical conferences, harness patient communities, and deploy resources and efforts around the world:</a:t>
            </a:r>
            <a:endParaRPr lang="en-US" sz="1600" dirty="0">
              <a:solidFill>
                <a:schemeClr val="bg1"/>
              </a:solidFill>
              <a:latin typeface="Lato" panose="020F0502020204030203" pitchFamily="34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8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018739-C009-8446-B7A1-A8C1A5E38B15}"/>
              </a:ext>
            </a:extLst>
          </p:cNvPr>
          <p:cNvGrpSpPr/>
          <p:nvPr/>
        </p:nvGrpSpPr>
        <p:grpSpPr>
          <a:xfrm>
            <a:off x="636394" y="1602251"/>
            <a:ext cx="4121345" cy="3653498"/>
            <a:chOff x="6334140" y="1691226"/>
            <a:chExt cx="4012688" cy="36534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784FD6-DCDD-284E-96BC-85A5C7B22C6C}"/>
                </a:ext>
              </a:extLst>
            </p:cNvPr>
            <p:cNvSpPr txBox="1"/>
            <p:nvPr/>
          </p:nvSpPr>
          <p:spPr>
            <a:xfrm>
              <a:off x="6334140" y="3313399"/>
              <a:ext cx="3910734" cy="20313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latin typeface="Lato" panose="020F0502020204030203" pitchFamily="34" charset="77"/>
                </a:rPr>
                <a:t>Harnessing two decades’ worth of education dissemination and community building expertise, GHLF is focusing on increasing our presence in the Hispanic community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0551D7-3281-F443-8574-071F7D8FD620}"/>
                </a:ext>
              </a:extLst>
            </p:cNvPr>
            <p:cNvSpPr txBox="1"/>
            <p:nvPr/>
          </p:nvSpPr>
          <p:spPr>
            <a:xfrm>
              <a:off x="6334140" y="1691226"/>
              <a:ext cx="4012688" cy="13542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 Black" panose="020F0502020204030203" pitchFamily="34" charset="77"/>
                </a:rPr>
                <a:t>Hispanic Outreach</a:t>
              </a:r>
              <a:endParaRPr lang="en-US" sz="4800" b="1" dirty="0">
                <a:solidFill>
                  <a:schemeClr val="bg1"/>
                </a:solidFill>
                <a:latin typeface="Lato Black" panose="020F0502020204030203" pitchFamily="34" charset="77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9E0CAB-4AB0-E747-9AA8-88CFEE5B80F6}"/>
              </a:ext>
            </a:extLst>
          </p:cNvPr>
          <p:cNvGrpSpPr/>
          <p:nvPr/>
        </p:nvGrpSpPr>
        <p:grpSpPr>
          <a:xfrm>
            <a:off x="6904587" y="1423070"/>
            <a:ext cx="4855210" cy="4565857"/>
            <a:chOff x="6922685" y="622917"/>
            <a:chExt cx="4855210" cy="4565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E35D9E-0612-A54D-93BB-ABD24F12C96D}"/>
                </a:ext>
              </a:extLst>
            </p:cNvPr>
            <p:cNvSpPr/>
            <p:nvPr/>
          </p:nvSpPr>
          <p:spPr>
            <a:xfrm>
              <a:off x="6922685" y="1495455"/>
              <a:ext cx="4855210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2E3334"/>
                  </a:solidFill>
                  <a:latin typeface="Lato" panose="020F0502020204030203" pitchFamily="34" charset="77"/>
                  <a:ea typeface="Times New Roman" panose="02020603050405020304" pitchFamily="18" charset="0"/>
                </a:rPr>
                <a:t>1. Launch </a:t>
              </a:r>
              <a:r>
                <a:rPr lang="en-US" dirty="0" err="1">
                  <a:solidFill>
                    <a:srgbClr val="2E3334"/>
                  </a:solidFill>
                  <a:latin typeface="Lato" panose="020F0502020204030203" pitchFamily="34" charset="77"/>
                  <a:ea typeface="Times New Roman" panose="02020603050405020304" pitchFamily="18" charset="0"/>
                </a:rPr>
                <a:t>CreakyJoints</a:t>
              </a:r>
              <a:r>
                <a:rPr lang="en-US" dirty="0">
                  <a:solidFill>
                    <a:srgbClr val="2E3334"/>
                  </a:solidFill>
                  <a:latin typeface="Lato" panose="020F0502020204030203" pitchFamily="34" charset="77"/>
                  <a:ea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2E3334"/>
                  </a:solidFill>
                  <a:latin typeface="Lato" panose="020F0502020204030203" pitchFamily="34" charset="77"/>
                  <a:ea typeface="Times New Roman" panose="02020603050405020304" pitchFamily="18" charset="0"/>
                </a:rPr>
                <a:t>Español</a:t>
              </a:r>
              <a:r>
                <a:rPr lang="en-US" dirty="0">
                  <a:solidFill>
                    <a:srgbClr val="2E3334"/>
                  </a:solidFill>
                  <a:latin typeface="Lato" panose="020F0502020204030203" pitchFamily="34" charset="77"/>
                  <a:ea typeface="Times New Roman" panose="02020603050405020304" pitchFamily="18" charset="0"/>
                </a:rPr>
                <a:t> website</a:t>
              </a:r>
            </a:p>
            <a:p>
              <a:pPr marR="0" lvl="0"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E3334"/>
                </a:solidFill>
                <a:latin typeface="Lato" panose="020F0502020204030203" pitchFamily="34" charset="77"/>
                <a:ea typeface="Times New Roman" panose="02020603050405020304" pitchFamily="18" charset="0"/>
              </a:endParaRPr>
            </a:p>
            <a:p>
              <a:pPr algn="ctr"/>
              <a:r>
                <a:rPr lang="en-US" dirty="0">
                  <a:solidFill>
                    <a:srgbClr val="2E3334"/>
                  </a:solidFill>
                  <a:latin typeface="Lato" panose="020F0502020204030203" pitchFamily="34" charset="77"/>
                  <a:ea typeface="Times New Roman" panose="02020603050405020304" pitchFamily="18" charset="0"/>
                </a:rPr>
                <a:t>2. Translate Patient Guidelines for Spanish-speaking communities in the United States, including Puerto Rico, and Latin America (the Caribbean and South America)</a:t>
              </a:r>
            </a:p>
            <a:p>
              <a:pPr algn="ctr"/>
              <a:endParaRPr lang="en-US" dirty="0">
                <a:solidFill>
                  <a:srgbClr val="2E3334"/>
                </a:solidFill>
                <a:latin typeface="Lato" panose="020F0502020204030203" pitchFamily="34" charset="77"/>
                <a:ea typeface="Times New Roman" panose="02020603050405020304" pitchFamily="18" charset="0"/>
              </a:endParaRPr>
            </a:p>
            <a:p>
              <a:pPr algn="ctr"/>
              <a:r>
                <a:rPr lang="en-US" dirty="0">
                  <a:solidFill>
                    <a:srgbClr val="2E3334"/>
                  </a:solidFill>
                  <a:latin typeface="Lato" panose="020F0502020204030203" pitchFamily="34" charset="77"/>
                  <a:ea typeface="Times New Roman" panose="02020603050405020304" pitchFamily="18" charset="0"/>
                </a:rPr>
                <a:t>3. Partner with Hispanic organizations and key opinion leaders</a:t>
              </a:r>
            </a:p>
            <a:p>
              <a:pPr algn="ctr"/>
              <a:endParaRPr lang="en-US" dirty="0">
                <a:solidFill>
                  <a:srgbClr val="2E3334"/>
                </a:solidFill>
                <a:latin typeface="Lato" panose="020F0502020204030203" pitchFamily="34" charset="77"/>
                <a:ea typeface="Times New Roman" panose="02020603050405020304" pitchFamily="18" charset="0"/>
              </a:endParaRPr>
            </a:p>
            <a:p>
              <a:pPr algn="ctr"/>
              <a:r>
                <a:rPr lang="en-US" dirty="0">
                  <a:solidFill>
                    <a:srgbClr val="2E3334"/>
                  </a:solidFill>
                  <a:latin typeface="Lato" panose="020F0502020204030203" pitchFamily="34" charset="77"/>
                  <a:ea typeface="Times New Roman" panose="02020603050405020304" pitchFamily="18" charset="0"/>
                </a:rPr>
                <a:t>4. Leadership role with PANLAR (Pan-American League of Rheumatology) Patient Education and Advocacy</a:t>
              </a:r>
            </a:p>
          </p:txBody>
        </p:sp>
        <p:pic>
          <p:nvPicPr>
            <p:cNvPr id="10" name="Graphic 14">
              <a:extLst>
                <a:ext uri="{FF2B5EF4-FFF2-40B4-BE49-F238E27FC236}">
                  <a16:creationId xmlns:a16="http://schemas.microsoft.com/office/drawing/2014/main" id="{D911C196-024E-2143-8CED-6208AD59C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4317" y="622917"/>
              <a:ext cx="1931947" cy="783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46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28219-2B0C-574C-9102-1FD3B7020787}"/>
              </a:ext>
            </a:extLst>
          </p:cNvPr>
          <p:cNvSpPr txBox="1"/>
          <p:nvPr/>
        </p:nvSpPr>
        <p:spPr>
          <a:xfrm>
            <a:off x="501852" y="405044"/>
            <a:ext cx="11176120" cy="10464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Lato Black" panose="020F0502020204030203" pitchFamily="34" charset="77"/>
              </a:rPr>
              <a:t>ArthritisPower</a:t>
            </a:r>
            <a:r>
              <a:rPr lang="en-US" sz="4000" b="1" dirty="0">
                <a:solidFill>
                  <a:schemeClr val="bg1"/>
                </a:solidFill>
                <a:latin typeface="Lato Black" panose="020F0502020204030203" pitchFamily="34" charset="77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Lato Black" panose="020F0502020204030203" pitchFamily="34" charset="77"/>
              </a:rPr>
              <a:t>Our Patient-Powered Research Registry</a:t>
            </a:r>
            <a:r>
              <a:rPr lang="en-US" sz="2800" b="1" dirty="0">
                <a:solidFill>
                  <a:schemeClr val="bg1"/>
                </a:solidFill>
                <a:effectLst/>
                <a:latin typeface="Lato Black" panose="020F0502020204030203" pitchFamily="34" charset="77"/>
              </a:rPr>
              <a:t> </a:t>
            </a:r>
            <a:endParaRPr lang="en-US" sz="28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651916-72C1-F84D-921E-B62C3EF6C491}"/>
              </a:ext>
            </a:extLst>
          </p:cNvPr>
          <p:cNvSpPr/>
          <p:nvPr/>
        </p:nvSpPr>
        <p:spPr>
          <a:xfrm>
            <a:off x="667012" y="1745163"/>
            <a:ext cx="1084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Launched in 2015,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77"/>
              </a:rPr>
              <a:t>ArthritisPower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 studies and disseminates issues that matter to patients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958D9-9864-5841-8459-80C45B077145}"/>
              </a:ext>
            </a:extLst>
          </p:cNvPr>
          <p:cNvSpPr/>
          <p:nvPr/>
        </p:nvSpPr>
        <p:spPr>
          <a:xfrm>
            <a:off x="476512" y="4371640"/>
            <a:ext cx="26730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dirty="0">
                <a:latin typeface="Lato" panose="020F0502020204030203" pitchFamily="34" charset="77"/>
              </a:rPr>
              <a:t>Patient-powered and overseen by a Patient Governor Group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630575-A0AF-BF4E-B1B4-63A99336C2FC}"/>
              </a:ext>
            </a:extLst>
          </p:cNvPr>
          <p:cNvGrpSpPr/>
          <p:nvPr/>
        </p:nvGrpSpPr>
        <p:grpSpPr>
          <a:xfrm>
            <a:off x="1016317" y="2672896"/>
            <a:ext cx="1499860" cy="1499860"/>
            <a:chOff x="1721223" y="2407023"/>
            <a:chExt cx="2043953" cy="20439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0119687-30EF-8542-95F3-457C13A431CB}"/>
                </a:ext>
              </a:extLst>
            </p:cNvPr>
            <p:cNvSpPr/>
            <p:nvPr/>
          </p:nvSpPr>
          <p:spPr>
            <a:xfrm>
              <a:off x="1721223" y="2407023"/>
              <a:ext cx="2043953" cy="2043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5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14">
              <a:extLst>
                <a:ext uri="{FF2B5EF4-FFF2-40B4-BE49-F238E27FC236}">
                  <a16:creationId xmlns:a16="http://schemas.microsoft.com/office/drawing/2014/main" id="{DF6DD91A-2875-C845-BB24-338E880E3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6100" y="2842266"/>
              <a:ext cx="1158656" cy="119029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73DF-0898-5445-B87E-AB425C6FDF57}"/>
              </a:ext>
            </a:extLst>
          </p:cNvPr>
          <p:cNvGrpSpPr/>
          <p:nvPr/>
        </p:nvGrpSpPr>
        <p:grpSpPr>
          <a:xfrm>
            <a:off x="3927745" y="2672896"/>
            <a:ext cx="1499860" cy="1499860"/>
            <a:chOff x="5074023" y="2407023"/>
            <a:chExt cx="2043953" cy="204395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A30B0D-187E-2744-986E-0CDB4D3D01A0}"/>
                </a:ext>
              </a:extLst>
            </p:cNvPr>
            <p:cNvSpPr/>
            <p:nvPr/>
          </p:nvSpPr>
          <p:spPr>
            <a:xfrm>
              <a:off x="5074023" y="2407023"/>
              <a:ext cx="2043953" cy="2043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5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4">
              <a:extLst>
                <a:ext uri="{FF2B5EF4-FFF2-40B4-BE49-F238E27FC236}">
                  <a16:creationId xmlns:a16="http://schemas.microsoft.com/office/drawing/2014/main" id="{328540EE-E810-5E4E-8970-1C67776CD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59" y="2904061"/>
              <a:ext cx="1197162" cy="106670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19CF37-69FE-FD46-AC6F-C45188A7CF06}"/>
              </a:ext>
            </a:extLst>
          </p:cNvPr>
          <p:cNvGrpSpPr/>
          <p:nvPr/>
        </p:nvGrpSpPr>
        <p:grpSpPr>
          <a:xfrm>
            <a:off x="6839173" y="2672895"/>
            <a:ext cx="1499860" cy="1499860"/>
            <a:chOff x="8426823" y="2407022"/>
            <a:chExt cx="2043953" cy="204395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CAEAEB-1551-A646-BDA3-8ACBC23A00E8}"/>
                </a:ext>
              </a:extLst>
            </p:cNvPr>
            <p:cNvSpPr/>
            <p:nvPr/>
          </p:nvSpPr>
          <p:spPr>
            <a:xfrm>
              <a:off x="8426823" y="2407022"/>
              <a:ext cx="2043953" cy="2043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5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4">
              <a:extLst>
                <a:ext uri="{FF2B5EF4-FFF2-40B4-BE49-F238E27FC236}">
                  <a16:creationId xmlns:a16="http://schemas.microsoft.com/office/drawing/2014/main" id="{494B580F-4098-224A-B262-65F00536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67523" y="2880040"/>
              <a:ext cx="1180781" cy="1100850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71B7FEB-BC1C-8E45-BB31-A07220944288}"/>
              </a:ext>
            </a:extLst>
          </p:cNvPr>
          <p:cNvSpPr/>
          <p:nvPr/>
        </p:nvSpPr>
        <p:spPr>
          <a:xfrm>
            <a:off x="9750601" y="2672895"/>
            <a:ext cx="1499860" cy="14998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55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248FE7-989A-E64C-BB72-7B4B0CACAD0A}"/>
              </a:ext>
            </a:extLst>
          </p:cNvPr>
          <p:cNvSpPr/>
          <p:nvPr/>
        </p:nvSpPr>
        <p:spPr>
          <a:xfrm>
            <a:off x="6450787" y="4371640"/>
            <a:ext cx="23844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dirty="0">
                <a:latin typeface="Lato" panose="020F0502020204030203" pitchFamily="34" charset="77"/>
              </a:rPr>
              <a:t>Enhanced individual health tracking and </a:t>
            </a:r>
            <a:br>
              <a:rPr lang="en-US" sz="1500" dirty="0">
                <a:latin typeface="Lato" panose="020F0502020204030203" pitchFamily="34" charset="77"/>
              </a:rPr>
            </a:br>
            <a:r>
              <a:rPr lang="en-US" sz="1500" dirty="0">
                <a:latin typeface="Lato" panose="020F0502020204030203" pitchFamily="34" charset="77"/>
              </a:rPr>
              <a:t>user interface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B9BE7-8847-474F-A645-115E89137389}"/>
              </a:ext>
            </a:extLst>
          </p:cNvPr>
          <p:cNvSpPr/>
          <p:nvPr/>
        </p:nvSpPr>
        <p:spPr>
          <a:xfrm>
            <a:off x="3408911" y="4371640"/>
            <a:ext cx="26311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dirty="0">
                <a:latin typeface="Lato" panose="020F0502020204030203" pitchFamily="34" charset="77"/>
              </a:rPr>
              <a:t>Novel data collection techniques (active and passive data collection)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94BAED-6E0D-974B-9E17-DEEE904E955C}"/>
              </a:ext>
            </a:extLst>
          </p:cNvPr>
          <p:cNvSpPr/>
          <p:nvPr/>
        </p:nvSpPr>
        <p:spPr>
          <a:xfrm>
            <a:off x="9142138" y="4371640"/>
            <a:ext cx="27078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dirty="0">
                <a:latin typeface="Lato" panose="020F0502020204030203" pitchFamily="34" charset="77"/>
              </a:rPr>
              <a:t>Syncing with external data capabilities (clinical data research networks, EHRs, etc.)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9B27BF-60C1-ED49-984E-B8399A006D6F}"/>
              </a:ext>
            </a:extLst>
          </p:cNvPr>
          <p:cNvSpPr/>
          <p:nvPr/>
        </p:nvSpPr>
        <p:spPr>
          <a:xfrm>
            <a:off x="667012" y="5507365"/>
            <a:ext cx="110484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Total Consented: </a:t>
            </a:r>
            <a:r>
              <a:rPr lang="en-US" sz="1500" dirty="0"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18,213</a:t>
            </a:r>
          </a:p>
          <a:p>
            <a:pPr algn="ctr"/>
            <a:r>
              <a:rPr lang="en-US" sz="1500" b="1" dirty="0"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Total Number of PRO (Patient-Reported Outcomes) Assessments:</a:t>
            </a:r>
            <a:r>
              <a:rPr lang="en-US" sz="1500" dirty="0"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190,338</a:t>
            </a:r>
          </a:p>
        </p:txBody>
      </p:sp>
      <p:pic>
        <p:nvPicPr>
          <p:cNvPr id="22" name="Graphic 14">
            <a:extLst>
              <a:ext uri="{FF2B5EF4-FFF2-40B4-BE49-F238E27FC236}">
                <a16:creationId xmlns:a16="http://schemas.microsoft.com/office/drawing/2014/main" id="{7E9821DC-C216-884E-9BBA-574EDF50B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5637" y="2966574"/>
            <a:ext cx="860854" cy="9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107452E-456F-CA4D-839B-58CB0C7FFAE1}"/>
              </a:ext>
            </a:extLst>
          </p:cNvPr>
          <p:cNvGrpSpPr/>
          <p:nvPr/>
        </p:nvGrpSpPr>
        <p:grpSpPr>
          <a:xfrm>
            <a:off x="603574" y="936275"/>
            <a:ext cx="4972796" cy="5320990"/>
            <a:chOff x="691404" y="903178"/>
            <a:chExt cx="4972796" cy="532099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E6D1F4-2530-B249-B19F-DA0373DF2211}"/>
                </a:ext>
              </a:extLst>
            </p:cNvPr>
            <p:cNvSpPr txBox="1"/>
            <p:nvPr/>
          </p:nvSpPr>
          <p:spPr>
            <a:xfrm>
              <a:off x="691404" y="903178"/>
              <a:ext cx="4972796" cy="13542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Lato Black" panose="020F0502020204030203" pitchFamily="34" charset="77"/>
                </a:rPr>
                <a:t>ArthritisPower</a:t>
              </a:r>
              <a:r>
                <a:rPr lang="en-US" sz="4400" b="1" dirty="0">
                  <a:solidFill>
                    <a:schemeClr val="bg1"/>
                  </a:solidFill>
                  <a:latin typeface="Lato Black" panose="020F0502020204030203" pitchFamily="34" charset="77"/>
                </a:rPr>
                <a:t> Academic Partners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B08663-B306-D24D-89DB-D045A2F40DC3}"/>
                </a:ext>
              </a:extLst>
            </p:cNvPr>
            <p:cNvSpPr/>
            <p:nvPr/>
          </p:nvSpPr>
          <p:spPr>
            <a:xfrm>
              <a:off x="691404" y="2459042"/>
              <a:ext cx="45755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Research Activities with </a:t>
              </a:r>
              <a:br>
                <a:rPr lang="en-US" sz="24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</a:br>
              <a:r>
                <a:rPr lang="en-US" sz="24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20+ Institutions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C1F159-100F-974A-A91A-63E31CD93510}"/>
                </a:ext>
              </a:extLst>
            </p:cNvPr>
            <p:cNvSpPr/>
            <p:nvPr/>
          </p:nvSpPr>
          <p:spPr>
            <a:xfrm>
              <a:off x="691405" y="3503487"/>
              <a:ext cx="4199432" cy="2720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Lato" panose="020F0502020204030203" pitchFamily="34" charset="77"/>
                </a:rPr>
                <a:t>Innovative patient-centered researchers using new technology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Lato" panose="020F0502020204030203" pitchFamily="34" charset="77"/>
                </a:rPr>
                <a:t>Public/private partnerships: NIH, PCORI, industry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Lato" panose="020F0502020204030203" pitchFamily="34" charset="77"/>
                </a:rPr>
                <a:t>Efficient patient-centered partners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Lato" panose="020F0502020204030203" pitchFamily="34" charset="77"/>
                </a:rPr>
                <a:t>Joining patient engagement, communication and academic researchers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76245A-40EC-DF4A-B1E8-FE2E0FDB1EE7}"/>
              </a:ext>
            </a:extLst>
          </p:cNvPr>
          <p:cNvGrpSpPr/>
          <p:nvPr/>
        </p:nvGrpSpPr>
        <p:grpSpPr>
          <a:xfrm>
            <a:off x="7630967" y="498966"/>
            <a:ext cx="4146966" cy="5402270"/>
            <a:chOff x="7518673" y="547092"/>
            <a:chExt cx="4146966" cy="5402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D59F4E-842E-9540-885F-8D5B1E54B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8673" y="547092"/>
              <a:ext cx="1971675" cy="62308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DA24C79-07C0-914D-BA2F-441BF30DA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0639" y="620017"/>
              <a:ext cx="1905000" cy="46808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2EC03D-14DE-3040-8354-53A96D08E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9473" y="1503321"/>
              <a:ext cx="1838325" cy="50344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26BD00-199D-7F44-A708-7BBF3A6A7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8436" y="4246433"/>
              <a:ext cx="1819063" cy="58433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904F840-425D-4647-ABC6-5E4B866AC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58436" y="2518801"/>
              <a:ext cx="1849362" cy="42030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78455D7-F445-F04D-A590-B7323109F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2367" y="2400817"/>
              <a:ext cx="1819063" cy="60504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1515C3-3818-1B4A-BE73-9754EA096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8436" y="3394789"/>
              <a:ext cx="1838325" cy="40644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016F6BB-8346-834D-8900-6D50C856C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57430" y="3339691"/>
              <a:ext cx="1819063" cy="52493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5101CFC-B347-DF4B-B73A-B356495EB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97842" y="5135182"/>
              <a:ext cx="809500" cy="81418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2A8D96D-AD23-A942-9701-BC4F2A501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03607" y="4145334"/>
              <a:ext cx="1819063" cy="70590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EC68C39-CE6E-4B49-99FC-CABE3A7A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708942" y="1408817"/>
              <a:ext cx="1916037" cy="68218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807B898-D18E-444E-B97F-EF3E7072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96230" y="5135182"/>
              <a:ext cx="881368" cy="81418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26EF40C-A464-E64F-B3E1-FD7766528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871102" y="5113324"/>
              <a:ext cx="1705391" cy="769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358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7DB52-1386-0F47-A393-81DD19880896}"/>
              </a:ext>
            </a:extLst>
          </p:cNvPr>
          <p:cNvSpPr txBox="1"/>
          <p:nvPr/>
        </p:nvSpPr>
        <p:spPr>
          <a:xfrm>
            <a:off x="625769" y="447271"/>
            <a:ext cx="10940459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 err="1">
                <a:solidFill>
                  <a:srgbClr val="2E3334"/>
                </a:solidFill>
                <a:latin typeface="Lato Black" panose="020F0502020204030203" pitchFamily="34" charset="77"/>
              </a:rPr>
              <a:t>ArthritisPower</a:t>
            </a:r>
            <a:r>
              <a:rPr lang="en-US" sz="4400" b="1" dirty="0">
                <a:solidFill>
                  <a:srgbClr val="2E3334"/>
                </a:solidFill>
                <a:latin typeface="Lato Black" panose="020F0502020204030203" pitchFamily="34" charset="77"/>
              </a:rPr>
              <a:t>: Unique App Features</a:t>
            </a:r>
            <a:r>
              <a:rPr lang="en-US" sz="4400" b="1" dirty="0">
                <a:solidFill>
                  <a:srgbClr val="2E3334"/>
                </a:solidFill>
                <a:effectLst/>
                <a:latin typeface="Lato Black" panose="020F0502020204030203" pitchFamily="34" charset="77"/>
              </a:rPr>
              <a:t> </a:t>
            </a:r>
            <a:endParaRPr lang="en-US" sz="4400" b="1" dirty="0">
              <a:solidFill>
                <a:srgbClr val="2E3334"/>
              </a:solidFill>
              <a:latin typeface="Lato Black" panose="020F0502020204030203" pitchFamily="34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34CF6B-4B25-D141-8E89-FFAA5BF32666}"/>
              </a:ext>
            </a:extLst>
          </p:cNvPr>
          <p:cNvGrpSpPr/>
          <p:nvPr/>
        </p:nvGrpSpPr>
        <p:grpSpPr>
          <a:xfrm>
            <a:off x="4842074" y="1277877"/>
            <a:ext cx="2507848" cy="4661647"/>
            <a:chOff x="4818926" y="1341377"/>
            <a:chExt cx="2507848" cy="46616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32AE6A-ED20-F94A-A582-3997811A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8926" y="1341377"/>
              <a:ext cx="2507848" cy="46616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8980A2-4513-D54B-80A9-8B6D7EA9A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"/>
                      </a14:imgEffect>
                      <a14:imgEffect>
                        <a14:saturation sat="120000"/>
                      </a14:imgEffect>
                      <a14:imgEffect>
                        <a14:brightnessContrast bright="2000" contras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56531" y="1960097"/>
              <a:ext cx="1789840" cy="3213483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47DBE1C-416B-394D-9FC1-FBC929E54995}"/>
              </a:ext>
            </a:extLst>
          </p:cNvPr>
          <p:cNvSpPr/>
          <p:nvPr/>
        </p:nvSpPr>
        <p:spPr>
          <a:xfrm>
            <a:off x="291231" y="1752312"/>
            <a:ext cx="42973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18B7FB"/>
                </a:solidFill>
                <a:latin typeface="Lato Black" panose="020F0502020204030203" pitchFamily="34" charset="77"/>
              </a:rPr>
              <a:t>Tracking: </a:t>
            </a:r>
          </a:p>
          <a:p>
            <a:pPr algn="r"/>
            <a:r>
              <a:rPr lang="en-US" sz="2000" dirty="0">
                <a:latin typeface="Lato" panose="020F0502020204030203" pitchFamily="34" charset="77"/>
              </a:rPr>
              <a:t>Track your health with </a:t>
            </a:r>
            <a:br>
              <a:rPr lang="en-US" sz="2000" dirty="0">
                <a:latin typeface="Lato" panose="020F0502020204030203" pitchFamily="34" charset="77"/>
              </a:rPr>
            </a:br>
            <a:r>
              <a:rPr lang="en-US" sz="2000" dirty="0">
                <a:latin typeface="Lato" panose="020F0502020204030203" pitchFamily="34" charset="77"/>
              </a:rPr>
              <a:t>customized assessments </a:t>
            </a:r>
          </a:p>
          <a:p>
            <a:pPr algn="r"/>
            <a:endParaRPr lang="en-US" sz="2000" dirty="0">
              <a:latin typeface="Lato" panose="020F0502020204030203" pitchFamily="34" charset="77"/>
            </a:endParaRPr>
          </a:p>
          <a:p>
            <a:pPr algn="r"/>
            <a:r>
              <a:rPr lang="en-US" sz="2400" b="1" dirty="0">
                <a:solidFill>
                  <a:srgbClr val="18B7FB"/>
                </a:solidFill>
                <a:latin typeface="Lato Black" panose="020F0502020204030203" pitchFamily="34" charset="77"/>
              </a:rPr>
              <a:t>Analytics: </a:t>
            </a:r>
          </a:p>
          <a:p>
            <a:pPr algn="r"/>
            <a:r>
              <a:rPr lang="en-US" sz="2000" dirty="0">
                <a:latin typeface="Lato" panose="020F0502020204030203" pitchFamily="34" charset="77"/>
              </a:rPr>
              <a:t>View results over time / see how symptoms are changing / identify causes of symptom changes </a:t>
            </a:r>
          </a:p>
          <a:p>
            <a:pPr algn="r"/>
            <a:endParaRPr lang="en-US" sz="2000" dirty="0">
              <a:latin typeface="Lato" panose="020F0502020204030203" pitchFamily="34" charset="77"/>
            </a:endParaRPr>
          </a:p>
          <a:p>
            <a:pPr algn="r"/>
            <a:r>
              <a:rPr lang="en-US" sz="2400" b="1" dirty="0">
                <a:solidFill>
                  <a:srgbClr val="18B7FB"/>
                </a:solidFill>
                <a:latin typeface="Lato Black" panose="020F0502020204030203" pitchFamily="34" charset="77"/>
              </a:rPr>
              <a:t>Share: </a:t>
            </a:r>
          </a:p>
          <a:p>
            <a:pPr algn="r"/>
            <a:r>
              <a:rPr lang="en-US" sz="2000" dirty="0">
                <a:latin typeface="Lato" panose="020F0502020204030203" pitchFamily="34" charset="77"/>
              </a:rPr>
              <a:t>Share results with family / caregivers / healthcare professionals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0D695A-027E-BA4D-B4DC-AE7A8749C7BE}"/>
              </a:ext>
            </a:extLst>
          </p:cNvPr>
          <p:cNvSpPr/>
          <p:nvPr/>
        </p:nvSpPr>
        <p:spPr>
          <a:xfrm>
            <a:off x="7603383" y="1752312"/>
            <a:ext cx="41392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8B7FB"/>
                </a:solidFill>
                <a:latin typeface="Lato Black" panose="020F0502020204030203" pitchFamily="34" charset="77"/>
              </a:rPr>
              <a:t>Medications: </a:t>
            </a:r>
          </a:p>
          <a:p>
            <a:r>
              <a:rPr lang="en-US" sz="2000" dirty="0">
                <a:latin typeface="Lato" panose="020F0502020204030203" pitchFamily="34" charset="77"/>
              </a:rPr>
              <a:t>Enter / keep track of treatments</a:t>
            </a:r>
          </a:p>
          <a:p>
            <a:endParaRPr lang="en-US" sz="2000" dirty="0">
              <a:latin typeface="Lato" panose="020F0502020204030203" pitchFamily="34" charset="77"/>
            </a:endParaRPr>
          </a:p>
          <a:p>
            <a:r>
              <a:rPr lang="en-US" sz="2400" b="1" dirty="0">
                <a:solidFill>
                  <a:srgbClr val="18B7FB"/>
                </a:solidFill>
                <a:latin typeface="Lato Black" panose="020F0502020204030203" pitchFamily="34" charset="77"/>
              </a:rPr>
              <a:t>Research Opportunities: </a:t>
            </a:r>
            <a:r>
              <a:rPr lang="en-US" sz="2000" dirty="0">
                <a:latin typeface="Lato" panose="020F0502020204030203" pitchFamily="34" charset="77"/>
              </a:rPr>
              <a:t>Participate in paid / unpaid surveys and studies</a:t>
            </a:r>
          </a:p>
          <a:p>
            <a:endParaRPr lang="en-US" sz="2000" dirty="0">
              <a:latin typeface="Lato" panose="020F0502020204030203" pitchFamily="34" charset="77"/>
            </a:endParaRPr>
          </a:p>
          <a:p>
            <a:r>
              <a:rPr lang="en-US" sz="2400" b="1" dirty="0">
                <a:solidFill>
                  <a:srgbClr val="18B7FB"/>
                </a:solidFill>
                <a:latin typeface="Lato Black" panose="020F0502020204030203" pitchFamily="34" charset="77"/>
              </a:rPr>
              <a:t>Education: </a:t>
            </a:r>
          </a:p>
          <a:p>
            <a:r>
              <a:rPr lang="en-US" sz="2000" dirty="0">
                <a:latin typeface="Lato" panose="020F0502020204030203" pitchFamily="34" charset="77"/>
              </a:rPr>
              <a:t>Access education resources about your condition</a:t>
            </a:r>
          </a:p>
        </p:txBody>
      </p:sp>
    </p:spTree>
    <p:extLst>
      <p:ext uri="{BB962C8B-B14F-4D97-AF65-F5344CB8AC3E}">
        <p14:creationId xmlns:p14="http://schemas.microsoft.com/office/powerpoint/2010/main" val="113320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CDAB6-247E-3F4E-936E-4501365D5AD4}"/>
              </a:ext>
            </a:extLst>
          </p:cNvPr>
          <p:cNvSpPr txBox="1"/>
          <p:nvPr/>
        </p:nvSpPr>
        <p:spPr>
          <a:xfrm>
            <a:off x="625769" y="277993"/>
            <a:ext cx="10940459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 err="1">
                <a:solidFill>
                  <a:srgbClr val="2E3334"/>
                </a:solidFill>
                <a:latin typeface="Lato Black" panose="020F0502020204030203" pitchFamily="34" charset="77"/>
              </a:rPr>
              <a:t>PainSpot</a:t>
            </a:r>
            <a:br>
              <a:rPr lang="en-US" sz="4400" b="1" dirty="0">
                <a:solidFill>
                  <a:srgbClr val="2E3334"/>
                </a:solidFill>
                <a:latin typeface="Lato Black" panose="020F0502020204030203" pitchFamily="34" charset="77"/>
              </a:rPr>
            </a:br>
            <a:r>
              <a:rPr lang="en-US" sz="2600" b="1" dirty="0">
                <a:solidFill>
                  <a:srgbClr val="2E3334"/>
                </a:solidFill>
                <a:latin typeface="Lato Black" panose="020F0502020204030203" pitchFamily="34" charset="77"/>
              </a:rPr>
              <a:t>Diagnosis Accelerator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ED2594-E85A-294C-A6B2-7625A8834123}"/>
              </a:ext>
            </a:extLst>
          </p:cNvPr>
          <p:cNvSpPr/>
          <p:nvPr/>
        </p:nvSpPr>
        <p:spPr>
          <a:xfrm>
            <a:off x="748652" y="1547678"/>
            <a:ext cx="10694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Millions of people search the internet every day for answers about what’s causing their pain. </a:t>
            </a:r>
            <a:br>
              <a:rPr lang="en-US" dirty="0">
                <a:latin typeface="Lato" panose="020F0502020204030203" pitchFamily="34" charset="77"/>
              </a:rPr>
            </a:br>
            <a:r>
              <a:rPr lang="en-US" dirty="0" err="1">
                <a:latin typeface="Lato" panose="020F0502020204030203" pitchFamily="34" charset="77"/>
              </a:rPr>
              <a:t>PainSpot</a:t>
            </a:r>
            <a:r>
              <a:rPr lang="en-US" dirty="0">
                <a:latin typeface="Lato" panose="020F0502020204030203" pitchFamily="34" charset="77"/>
              </a:rPr>
              <a:t> by </a:t>
            </a:r>
            <a:r>
              <a:rPr lang="en-US" dirty="0" err="1">
                <a:latin typeface="Lato" panose="020F0502020204030203" pitchFamily="34" charset="77"/>
              </a:rPr>
              <a:t>CreakyJoints</a:t>
            </a:r>
            <a:r>
              <a:rPr lang="en-US" dirty="0">
                <a:latin typeface="Lato" panose="020F0502020204030203" pitchFamily="34" charset="77"/>
              </a:rPr>
              <a:t> can help get them diagnosed faster.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17FFCA-3318-E645-9038-E2FE21A0BC1B}"/>
              </a:ext>
            </a:extLst>
          </p:cNvPr>
          <p:cNvGrpSpPr/>
          <p:nvPr/>
        </p:nvGrpSpPr>
        <p:grpSpPr>
          <a:xfrm>
            <a:off x="625769" y="4004740"/>
            <a:ext cx="10940459" cy="1829221"/>
            <a:chOff x="625769" y="4071517"/>
            <a:chExt cx="10940459" cy="182922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4856F4A-FAE9-B241-ACF0-0DE49C5C9199}"/>
                </a:ext>
              </a:extLst>
            </p:cNvPr>
            <p:cNvSpPr/>
            <p:nvPr/>
          </p:nvSpPr>
          <p:spPr>
            <a:xfrm>
              <a:off x="625769" y="4071517"/>
              <a:ext cx="10940459" cy="1829221"/>
            </a:xfrm>
            <a:prstGeom prst="roundRect">
              <a:avLst/>
            </a:prstGeom>
            <a:solidFill>
              <a:srgbClr val="E5533F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17A0EA-09C7-0543-9B37-FB5F991F3806}"/>
                </a:ext>
              </a:extLst>
            </p:cNvPr>
            <p:cNvSpPr/>
            <p:nvPr/>
          </p:nvSpPr>
          <p:spPr>
            <a:xfrm>
              <a:off x="4797120" y="4252991"/>
              <a:ext cx="26148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 Black" panose="020F0502020204030203" pitchFamily="34" charset="77"/>
                </a:rPr>
                <a:t>How </a:t>
              </a:r>
              <a:r>
                <a:rPr lang="en-US" sz="2000" b="1" dirty="0" err="1">
                  <a:solidFill>
                    <a:schemeClr val="bg1"/>
                  </a:solidFill>
                  <a:latin typeface="Lato Black" panose="020F0502020204030203" pitchFamily="34" charset="77"/>
                </a:rPr>
                <a:t>PainSpot</a:t>
              </a:r>
              <a:r>
                <a:rPr lang="en-US" sz="2000" b="1" dirty="0">
                  <a:solidFill>
                    <a:schemeClr val="bg1"/>
                  </a:solidFill>
                  <a:latin typeface="Lato Black" panose="020F0502020204030203" pitchFamily="34" charset="77"/>
                </a:rPr>
                <a:t> works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D5B8F2-8350-C34A-90AF-929D42A3F7F4}"/>
                </a:ext>
              </a:extLst>
            </p:cNvPr>
            <p:cNvCxnSpPr/>
            <p:nvPr/>
          </p:nvCxnSpPr>
          <p:spPr>
            <a:xfrm>
              <a:off x="1045366" y="4886325"/>
              <a:ext cx="10101263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EE0D88-A06B-964E-8FF4-B5547A926532}"/>
                </a:ext>
              </a:extLst>
            </p:cNvPr>
            <p:cNvSpPr txBox="1"/>
            <p:nvPr/>
          </p:nvSpPr>
          <p:spPr>
            <a:xfrm>
              <a:off x="1045366" y="5116621"/>
              <a:ext cx="2631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Select the painful area by clicking on it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1D42CC-C229-1D47-8F12-4E8E0F577665}"/>
                </a:ext>
              </a:extLst>
            </p:cNvPr>
            <p:cNvSpPr txBox="1"/>
            <p:nvPr/>
          </p:nvSpPr>
          <p:spPr>
            <a:xfrm>
              <a:off x="4780056" y="5116621"/>
              <a:ext cx="2631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Answer a few simple questions about your pain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0B6D4F-EEDA-EC4F-9C81-DC485804FB4E}"/>
                </a:ext>
              </a:extLst>
            </p:cNvPr>
            <p:cNvSpPr txBox="1"/>
            <p:nvPr/>
          </p:nvSpPr>
          <p:spPr>
            <a:xfrm>
              <a:off x="8514747" y="5116621"/>
              <a:ext cx="2631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Get instant answers about what your diagnosis could be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463A53-705F-F946-BDF0-19C15F7BE8CD}"/>
                </a:ext>
              </a:extLst>
            </p:cNvPr>
            <p:cNvSpPr/>
            <p:nvPr/>
          </p:nvSpPr>
          <p:spPr>
            <a:xfrm>
              <a:off x="2097081" y="4744192"/>
              <a:ext cx="528452" cy="302821"/>
            </a:xfrm>
            <a:prstGeom prst="rect">
              <a:avLst/>
            </a:prstGeom>
            <a:solidFill>
              <a:srgbClr val="E55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7483C3-7B9C-634F-AE44-6478F2BA18B0}"/>
                </a:ext>
              </a:extLst>
            </p:cNvPr>
            <p:cNvSpPr/>
            <p:nvPr/>
          </p:nvSpPr>
          <p:spPr>
            <a:xfrm>
              <a:off x="5831771" y="4734914"/>
              <a:ext cx="528452" cy="302821"/>
            </a:xfrm>
            <a:prstGeom prst="rect">
              <a:avLst/>
            </a:prstGeom>
            <a:solidFill>
              <a:srgbClr val="E55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1BCAAA-8BEE-5B42-B7AE-CE0ED06A748C}"/>
                </a:ext>
              </a:extLst>
            </p:cNvPr>
            <p:cNvSpPr/>
            <p:nvPr/>
          </p:nvSpPr>
          <p:spPr>
            <a:xfrm>
              <a:off x="9566467" y="4744191"/>
              <a:ext cx="528452" cy="302821"/>
            </a:xfrm>
            <a:prstGeom prst="rect">
              <a:avLst/>
            </a:prstGeom>
            <a:solidFill>
              <a:srgbClr val="E55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D3CE69B-4F0B-514D-9488-D2767C414A9E}"/>
                </a:ext>
              </a:extLst>
            </p:cNvPr>
            <p:cNvSpPr/>
            <p:nvPr/>
          </p:nvSpPr>
          <p:spPr>
            <a:xfrm>
              <a:off x="2279492" y="4804509"/>
              <a:ext cx="163630" cy="163630"/>
            </a:xfrm>
            <a:prstGeom prst="ellipse">
              <a:avLst/>
            </a:prstGeom>
            <a:solidFill>
              <a:srgbClr val="2E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68121ED-BF96-E240-9F01-703881D16715}"/>
                </a:ext>
              </a:extLst>
            </p:cNvPr>
            <p:cNvSpPr/>
            <p:nvPr/>
          </p:nvSpPr>
          <p:spPr>
            <a:xfrm>
              <a:off x="6016228" y="4808616"/>
              <a:ext cx="163630" cy="163630"/>
            </a:xfrm>
            <a:prstGeom prst="ellipse">
              <a:avLst/>
            </a:prstGeom>
            <a:solidFill>
              <a:srgbClr val="2E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AC78B3-82A2-694B-8CED-ACD51811CE56}"/>
                </a:ext>
              </a:extLst>
            </p:cNvPr>
            <p:cNvSpPr/>
            <p:nvPr/>
          </p:nvSpPr>
          <p:spPr>
            <a:xfrm>
              <a:off x="9748878" y="4813786"/>
              <a:ext cx="163630" cy="163630"/>
            </a:xfrm>
            <a:prstGeom prst="ellipse">
              <a:avLst/>
            </a:prstGeom>
            <a:solidFill>
              <a:srgbClr val="2E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DEDA38-383B-314E-9DB9-20EF22673721}"/>
              </a:ext>
            </a:extLst>
          </p:cNvPr>
          <p:cNvGrpSpPr/>
          <p:nvPr/>
        </p:nvGrpSpPr>
        <p:grpSpPr>
          <a:xfrm>
            <a:off x="1583843" y="2447961"/>
            <a:ext cx="9615151" cy="1477328"/>
            <a:chOff x="1277284" y="2371353"/>
            <a:chExt cx="9615151" cy="14773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BF6A0C5-9BB2-EE47-AB84-6FCC63D18E32}"/>
                </a:ext>
              </a:extLst>
            </p:cNvPr>
            <p:cNvSpPr/>
            <p:nvPr/>
          </p:nvSpPr>
          <p:spPr>
            <a:xfrm>
              <a:off x="1277284" y="2559318"/>
              <a:ext cx="3995013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638,212</a:t>
              </a:r>
              <a:r>
                <a:rPr lang="en-US" sz="2500" b="1" dirty="0">
                  <a:latin typeface="Lato Black" panose="020F0502020204030203" pitchFamily="34" charset="77"/>
                </a:rPr>
                <a:t> </a:t>
              </a:r>
              <a:br>
                <a:rPr lang="en-US" sz="2500" b="1" dirty="0">
                  <a:latin typeface="Lato Black" panose="020F0502020204030203" pitchFamily="34" charset="77"/>
                </a:rPr>
              </a:br>
              <a:r>
                <a:rPr lang="en-US" sz="2000" b="1" dirty="0">
                  <a:latin typeface="Lato Black" panose="020F0502020204030203" pitchFamily="34" charset="77"/>
                </a:rPr>
                <a:t>total diagnoses generated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F020C8-7B06-DA46-81AD-9B7633EB23FB}"/>
                </a:ext>
              </a:extLst>
            </p:cNvPr>
            <p:cNvSpPr/>
            <p:nvPr/>
          </p:nvSpPr>
          <p:spPr>
            <a:xfrm>
              <a:off x="5462593" y="2371353"/>
              <a:ext cx="542984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500" b="1" dirty="0">
                  <a:latin typeface="Lato" panose="020F0502020204030203" pitchFamily="34" charset="77"/>
                </a:rPr>
                <a:t>Website redesign v 2.0 in 2019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500" b="1" dirty="0">
                  <a:latin typeface="Lato" panose="020F0502020204030203" pitchFamily="34" charset="77"/>
                </a:rPr>
                <a:t>Increase engagement and enhance user experience enhancements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500" b="1" dirty="0">
                  <a:latin typeface="Lato" panose="020F0502020204030203" pitchFamily="34" charset="77"/>
                </a:rPr>
                <a:t>Algorithm update and refinement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500" b="1" dirty="0">
                  <a:latin typeface="Lato" panose="020F0502020204030203" pitchFamily="34" charset="77"/>
                </a:rPr>
                <a:t>Optimize SEO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500" b="1" dirty="0">
                  <a:latin typeface="Lato" panose="020F0502020204030203" pitchFamily="34" charset="77"/>
                </a:rPr>
                <a:t>Build post-assessment patient journey components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6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E28BA7-2EA4-9342-A8FA-FB9D6410C996}"/>
              </a:ext>
            </a:extLst>
          </p:cNvPr>
          <p:cNvSpPr txBox="1"/>
          <p:nvPr/>
        </p:nvSpPr>
        <p:spPr>
          <a:xfrm>
            <a:off x="1123204" y="1292515"/>
            <a:ext cx="9945592" cy="5693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77"/>
                <a:ea typeface="+mn-ea"/>
                <a:cs typeface="+mn-cs"/>
              </a:rPr>
              <a:t>Improving Patient Education and Care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AB67B-438D-5544-A7BB-6B7FD3238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43" y="1994523"/>
            <a:ext cx="5150729" cy="414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F1DA0-A869-3147-9CFC-FEB461090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71" y="455136"/>
            <a:ext cx="2215837" cy="8066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37F0F4-9EDA-D24C-8254-2592945AD5C5}"/>
              </a:ext>
            </a:extLst>
          </p:cNvPr>
          <p:cNvSpPr/>
          <p:nvPr/>
        </p:nvSpPr>
        <p:spPr>
          <a:xfrm>
            <a:off x="5828109" y="489105"/>
            <a:ext cx="2534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77"/>
                <a:ea typeface="+mn-ea"/>
                <a:cs typeface="+mn-cs"/>
              </a:rPr>
              <a:t>+ Alaska: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70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28219-2B0C-574C-9102-1FD3B7020787}"/>
              </a:ext>
            </a:extLst>
          </p:cNvPr>
          <p:cNvSpPr txBox="1"/>
          <p:nvPr/>
        </p:nvSpPr>
        <p:spPr>
          <a:xfrm>
            <a:off x="501852" y="160602"/>
            <a:ext cx="1117612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 Black" panose="020F0502020204030203" pitchFamily="34" charset="77"/>
              </a:rPr>
              <a:t>Policy and Advocacy</a:t>
            </a:r>
            <a:br>
              <a:rPr lang="en-US" sz="4000" b="1" dirty="0">
                <a:solidFill>
                  <a:schemeClr val="bg1"/>
                </a:solidFill>
                <a:latin typeface="Lato Black" panose="020F0502020204030203" pitchFamily="34" charset="77"/>
              </a:rPr>
            </a:br>
            <a:r>
              <a:rPr lang="en-US" sz="2600" b="1" dirty="0">
                <a:solidFill>
                  <a:schemeClr val="bg1"/>
                </a:solidFill>
                <a:latin typeface="Lato Black" panose="020F0502020204030203" pitchFamily="34" charset="77"/>
              </a:rPr>
              <a:t>Giving Patients the Platform to Make a Difference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630575-A0AF-BF4E-B1B4-63A99336C2FC}"/>
              </a:ext>
            </a:extLst>
          </p:cNvPr>
          <p:cNvGrpSpPr/>
          <p:nvPr/>
        </p:nvGrpSpPr>
        <p:grpSpPr>
          <a:xfrm>
            <a:off x="1661477" y="2803341"/>
            <a:ext cx="1251318" cy="1251318"/>
            <a:chOff x="1721223" y="2407023"/>
            <a:chExt cx="2043953" cy="20439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0119687-30EF-8542-95F3-457C13A431CB}"/>
                </a:ext>
              </a:extLst>
            </p:cNvPr>
            <p:cNvSpPr/>
            <p:nvPr/>
          </p:nvSpPr>
          <p:spPr>
            <a:xfrm>
              <a:off x="1721223" y="2407023"/>
              <a:ext cx="2043953" cy="2043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5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14">
              <a:extLst>
                <a:ext uri="{FF2B5EF4-FFF2-40B4-BE49-F238E27FC236}">
                  <a16:creationId xmlns:a16="http://schemas.microsoft.com/office/drawing/2014/main" id="{DF6DD91A-2875-C845-BB24-338E880E3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4160" y="2880804"/>
              <a:ext cx="1158656" cy="111321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73DF-0898-5445-B87E-AB425C6FDF57}"/>
              </a:ext>
            </a:extLst>
          </p:cNvPr>
          <p:cNvGrpSpPr/>
          <p:nvPr/>
        </p:nvGrpSpPr>
        <p:grpSpPr>
          <a:xfrm>
            <a:off x="5433030" y="2803341"/>
            <a:ext cx="1251318" cy="1251318"/>
            <a:chOff x="5074023" y="2407023"/>
            <a:chExt cx="2043953" cy="204395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A30B0D-187E-2744-986E-0CDB4D3D01A0}"/>
                </a:ext>
              </a:extLst>
            </p:cNvPr>
            <p:cNvSpPr/>
            <p:nvPr/>
          </p:nvSpPr>
          <p:spPr>
            <a:xfrm>
              <a:off x="5074023" y="2407023"/>
              <a:ext cx="2043953" cy="2043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5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4">
              <a:extLst>
                <a:ext uri="{FF2B5EF4-FFF2-40B4-BE49-F238E27FC236}">
                  <a16:creationId xmlns:a16="http://schemas.microsoft.com/office/drawing/2014/main" id="{328540EE-E810-5E4E-8970-1C67776CD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4177" y="2715361"/>
              <a:ext cx="1125535" cy="14272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19CF37-69FE-FD46-AC6F-C45188A7CF06}"/>
              </a:ext>
            </a:extLst>
          </p:cNvPr>
          <p:cNvGrpSpPr/>
          <p:nvPr/>
        </p:nvGrpSpPr>
        <p:grpSpPr>
          <a:xfrm>
            <a:off x="8988634" y="2803341"/>
            <a:ext cx="1251318" cy="1251318"/>
            <a:chOff x="8426823" y="2407022"/>
            <a:chExt cx="2043953" cy="204395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CAEAEB-1551-A646-BDA3-8ACBC23A00E8}"/>
                </a:ext>
              </a:extLst>
            </p:cNvPr>
            <p:cNvSpPr/>
            <p:nvPr/>
          </p:nvSpPr>
          <p:spPr>
            <a:xfrm>
              <a:off x="8426823" y="2407022"/>
              <a:ext cx="2043953" cy="2043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5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4">
              <a:extLst>
                <a:ext uri="{FF2B5EF4-FFF2-40B4-BE49-F238E27FC236}">
                  <a16:creationId xmlns:a16="http://schemas.microsoft.com/office/drawing/2014/main" id="{494B580F-4098-224A-B262-65F00536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40395">
              <a:off x="8867524" y="2894194"/>
              <a:ext cx="1180781" cy="107254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160BE1-06C7-5741-9DD3-0A6C829C2125}"/>
              </a:ext>
            </a:extLst>
          </p:cNvPr>
          <p:cNvGrpSpPr/>
          <p:nvPr/>
        </p:nvGrpSpPr>
        <p:grpSpPr>
          <a:xfrm>
            <a:off x="2179277" y="1407875"/>
            <a:ext cx="8060675" cy="1232269"/>
            <a:chOff x="2376058" y="1237936"/>
            <a:chExt cx="8060675" cy="12322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651916-72C1-F84D-921E-B62C3EF6C491}"/>
                </a:ext>
              </a:extLst>
            </p:cNvPr>
            <p:cNvSpPr/>
            <p:nvPr/>
          </p:nvSpPr>
          <p:spPr>
            <a:xfrm>
              <a:off x="4880968" y="1454542"/>
              <a:ext cx="555576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77"/>
                  <a:ea typeface="Times New Roman" panose="02020603050405020304" pitchFamily="18" charset="0"/>
                </a:rPr>
                <a:t>Our grassroots advocacy arm has 1,450+ patient advocates across all 50 states and Puerto Rico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DD08BC2-FB55-7444-9CF1-A866B8F8D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6058" y="1237936"/>
              <a:ext cx="2093730" cy="1081995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8E89ABD-A04A-8343-B053-BA9E44EC1F13}"/>
              </a:ext>
            </a:extLst>
          </p:cNvPr>
          <p:cNvSpPr/>
          <p:nvPr/>
        </p:nvSpPr>
        <p:spPr>
          <a:xfrm>
            <a:off x="4469788" y="4304035"/>
            <a:ext cx="32402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E3334"/>
                </a:solidFill>
                <a:latin typeface="Lato Black" panose="020F0502020204030203" pitchFamily="34" charset="77"/>
              </a:rPr>
              <a:t>Empower</a:t>
            </a:r>
          </a:p>
          <a:p>
            <a:pPr algn="ctr"/>
            <a:r>
              <a:rPr lang="en-US" dirty="0">
                <a:solidFill>
                  <a:srgbClr val="2E3334"/>
                </a:solidFill>
                <a:latin typeface="Lato" panose="020F0502020204030203" pitchFamily="34" charset="77"/>
              </a:rPr>
              <a:t>Connect patients with legislators, regulators, media, and other groups to share their personal experiences</a:t>
            </a:r>
            <a:endParaRPr lang="en-US" sz="1300" dirty="0">
              <a:solidFill>
                <a:srgbClr val="2E3334"/>
              </a:solidFill>
              <a:latin typeface="Lato" panose="020F0502020204030203" pitchFamily="34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7AC9F1-642B-C94E-811E-BC3D42B85004}"/>
              </a:ext>
            </a:extLst>
          </p:cNvPr>
          <p:cNvSpPr/>
          <p:nvPr/>
        </p:nvSpPr>
        <p:spPr>
          <a:xfrm>
            <a:off x="667012" y="4316385"/>
            <a:ext cx="324024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E3334"/>
                </a:solidFill>
                <a:latin typeface="Lato Black" panose="020F0502020204030203" pitchFamily="34" charset="77"/>
              </a:rPr>
              <a:t>Educate</a:t>
            </a:r>
          </a:p>
          <a:p>
            <a:pPr algn="ctr"/>
            <a:r>
              <a:rPr lang="en-US" dirty="0">
                <a:solidFill>
                  <a:srgbClr val="2E3334"/>
                </a:solidFill>
                <a:latin typeface="Lato" panose="020F0502020204030203" pitchFamily="34" charset="77"/>
              </a:rPr>
              <a:t>Teach patients and caregivers about access barriers and how to overcome them</a:t>
            </a:r>
          </a:p>
          <a:p>
            <a:pPr algn="ctr"/>
            <a:b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</a:br>
            <a:endParaRPr lang="en-US" sz="1300" dirty="0">
              <a:solidFill>
                <a:srgbClr val="2E3334"/>
              </a:solidFill>
              <a:latin typeface="Lato" panose="020F0502020204030203" pitchFamily="34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0F35F9-8C38-4645-854B-1BB7A48FFB27}"/>
              </a:ext>
            </a:extLst>
          </p:cNvPr>
          <p:cNvSpPr/>
          <p:nvPr/>
        </p:nvSpPr>
        <p:spPr>
          <a:xfrm>
            <a:off x="7992605" y="4316385"/>
            <a:ext cx="32402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E3334"/>
                </a:solidFill>
                <a:latin typeface="Lato Black" panose="020F0502020204030203" pitchFamily="34" charset="77"/>
              </a:rPr>
              <a:t>Engage</a:t>
            </a:r>
          </a:p>
          <a:p>
            <a:pPr algn="ctr"/>
            <a:r>
              <a:rPr lang="en-US" dirty="0">
                <a:solidFill>
                  <a:srgbClr val="2E3334"/>
                </a:solidFill>
                <a:latin typeface="Lato" panose="020F0502020204030203" pitchFamily="34" charset="77"/>
              </a:rPr>
              <a:t>Motivate people to evolve their identity from chronic disease patient to effective advocate</a:t>
            </a:r>
            <a:endParaRPr lang="en-US" sz="1300" dirty="0">
              <a:solidFill>
                <a:srgbClr val="2E3334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1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C1FFD-F93A-314F-9C49-E174C9AB1725}"/>
              </a:ext>
            </a:extLst>
          </p:cNvPr>
          <p:cNvSpPr txBox="1"/>
          <p:nvPr/>
        </p:nvSpPr>
        <p:spPr>
          <a:xfrm>
            <a:off x="1123204" y="447271"/>
            <a:ext cx="9945592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 Black" panose="020F0502020204030203" pitchFamily="34" charset="77"/>
              </a:rPr>
              <a:t>2019 Policy Priorities</a:t>
            </a:r>
            <a:endParaRPr lang="en-US" sz="48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2A4E87-5818-2640-88F3-5B91B37327AC}"/>
              </a:ext>
            </a:extLst>
          </p:cNvPr>
          <p:cNvSpPr/>
          <p:nvPr/>
        </p:nvSpPr>
        <p:spPr>
          <a:xfrm>
            <a:off x="1493324" y="1555223"/>
            <a:ext cx="2658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8B7FB"/>
                </a:solidFill>
                <a:latin typeface="Lato Black" panose="020F0502020204030203" pitchFamily="34" charset="77"/>
              </a:rPr>
              <a:t>Co-Pay Accumulators and Step Therapy</a:t>
            </a:r>
          </a:p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Educate about the importance of state law protections for patients</a:t>
            </a:r>
            <a:b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across the country</a:t>
            </a:r>
            <a:b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Target states: 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Kansas, Massachusetts, California, Oregon, Wisconsin, Maine, Virginia</a:t>
            </a:r>
          </a:p>
        </p:txBody>
      </p:sp>
      <p:pic>
        <p:nvPicPr>
          <p:cNvPr id="23" name="Graphic 14">
            <a:extLst>
              <a:ext uri="{FF2B5EF4-FFF2-40B4-BE49-F238E27FC236}">
                <a16:creationId xmlns:a16="http://schemas.microsoft.com/office/drawing/2014/main" id="{F0D2A643-E4C2-CA4A-A4A2-C5044CEB8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3" y="1651886"/>
            <a:ext cx="705205" cy="8726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168B5E-7E27-774B-88E9-AD536BA16161}"/>
              </a:ext>
            </a:extLst>
          </p:cNvPr>
          <p:cNvSpPr/>
          <p:nvPr/>
        </p:nvSpPr>
        <p:spPr>
          <a:xfrm>
            <a:off x="5408058" y="1553900"/>
            <a:ext cx="26586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8B7FB"/>
                </a:solidFill>
                <a:latin typeface="Lato Black" panose="020F0502020204030203" pitchFamily="34" charset="77"/>
              </a:rPr>
              <a:t>Non-Medical Switching</a:t>
            </a:r>
          </a:p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Support mid-year and year-over-year continuity-of-care protections</a:t>
            </a:r>
          </a:p>
          <a:p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Target states: 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Indiana, New York, Texas, Iowa, Connecticut, New Jersey, Michigan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91B70C1-5216-724B-9FBB-18FBF14F9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060" y="1555223"/>
            <a:ext cx="825940" cy="8726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9C80D0-B963-614F-9260-74DBE52DB3E2}"/>
              </a:ext>
            </a:extLst>
          </p:cNvPr>
          <p:cNvSpPr/>
          <p:nvPr/>
        </p:nvSpPr>
        <p:spPr>
          <a:xfrm>
            <a:off x="9171167" y="1553900"/>
            <a:ext cx="26586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8B7FB"/>
                </a:solidFill>
                <a:latin typeface="Lato Black" panose="020F0502020204030203" pitchFamily="34" charset="77"/>
              </a:rPr>
              <a:t>Medication</a:t>
            </a:r>
            <a:r>
              <a:rPr lang="en-US" sz="1600" b="1" dirty="0">
                <a:latin typeface="Lato" panose="020F0502020204030203" pitchFamily="34" charset="77"/>
              </a:rPr>
              <a:t> </a:t>
            </a:r>
            <a:r>
              <a:rPr lang="en-US" sz="1600" b="1" dirty="0">
                <a:solidFill>
                  <a:srgbClr val="18B7FB"/>
                </a:solidFill>
                <a:latin typeface="Lato Black" panose="020F0502020204030203" pitchFamily="34" charset="77"/>
              </a:rPr>
              <a:t>Synchronization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Educate about legislation that enables patients to have easier access to their medications</a:t>
            </a:r>
            <a:b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</a:rPr>
              <a:t>Target states: 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New York, Massachusetts, Pennsylvania</a:t>
            </a:r>
          </a:p>
        </p:txBody>
      </p:sp>
      <p:pic>
        <p:nvPicPr>
          <p:cNvPr id="17" name="Graphic 14">
            <a:extLst>
              <a:ext uri="{FF2B5EF4-FFF2-40B4-BE49-F238E27FC236}">
                <a16:creationId xmlns:a16="http://schemas.microsoft.com/office/drawing/2014/main" id="{207BD4A2-3B34-3D4F-A304-16529B063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776" y="1651886"/>
            <a:ext cx="769030" cy="7747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8D47D2-8EF2-9941-9830-55012668C555}"/>
              </a:ext>
            </a:extLst>
          </p:cNvPr>
          <p:cNvSpPr/>
          <p:nvPr/>
        </p:nvSpPr>
        <p:spPr>
          <a:xfrm>
            <a:off x="1466588" y="4411849"/>
            <a:ext cx="26586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8B7FB"/>
                </a:solidFill>
                <a:latin typeface="Lato Black" panose="020F0502020204030203" pitchFamily="34" charset="77"/>
              </a:rPr>
              <a:t>Pharmacy Benefit Manager Licensing</a:t>
            </a:r>
          </a:p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Educate about legislation that ensures PBMs have a fiduciary responsibility to the beneficiaries they represent</a:t>
            </a:r>
          </a:p>
        </p:txBody>
      </p:sp>
      <p:pic>
        <p:nvPicPr>
          <p:cNvPr id="19" name="Graphic 14">
            <a:extLst>
              <a:ext uri="{FF2B5EF4-FFF2-40B4-BE49-F238E27FC236}">
                <a16:creationId xmlns:a16="http://schemas.microsoft.com/office/drawing/2014/main" id="{3F252DA2-D9A6-B242-8770-0F51ACCEB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566" y="4508512"/>
            <a:ext cx="917987" cy="8726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BFC7BD6-107D-9B49-8350-7B049B7E2D75}"/>
              </a:ext>
            </a:extLst>
          </p:cNvPr>
          <p:cNvSpPr/>
          <p:nvPr/>
        </p:nvSpPr>
        <p:spPr>
          <a:xfrm>
            <a:off x="5381322" y="4411849"/>
            <a:ext cx="26586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8B7FB"/>
                </a:solidFill>
                <a:latin typeface="Lato Black" panose="020F0502020204030203" pitchFamily="34" charset="77"/>
              </a:rPr>
              <a:t>Drug Pricing</a:t>
            </a:r>
          </a:p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Ensure that policies are to the benefit of patients’ out-of-pocket costs</a:t>
            </a:r>
          </a:p>
        </p:txBody>
      </p:sp>
      <p:pic>
        <p:nvPicPr>
          <p:cNvPr id="26" name="Graphic 14">
            <a:extLst>
              <a:ext uri="{FF2B5EF4-FFF2-40B4-BE49-F238E27FC236}">
                <a16:creationId xmlns:a16="http://schemas.microsoft.com/office/drawing/2014/main" id="{1BF60524-756D-4649-9522-8D6A10D93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9771" y="4411849"/>
            <a:ext cx="887045" cy="87269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3439D57-4816-6446-AE1D-D17CF981CB46}"/>
              </a:ext>
            </a:extLst>
          </p:cNvPr>
          <p:cNvSpPr/>
          <p:nvPr/>
        </p:nvSpPr>
        <p:spPr>
          <a:xfrm>
            <a:off x="9144431" y="4411849"/>
            <a:ext cx="26586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8B7FB"/>
                </a:solidFill>
                <a:latin typeface="Lato" panose="020F0502020204030203" pitchFamily="34" charset="77"/>
              </a:rPr>
              <a:t>Biosimilar Education</a:t>
            </a:r>
            <a:endParaRPr lang="en-US" dirty="0">
              <a:solidFill>
                <a:srgbClr val="18B7FB"/>
              </a:solidFill>
              <a:latin typeface="Lato" panose="020F0502020204030203" pitchFamily="34" charset="77"/>
            </a:endParaRPr>
          </a:p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Educate on the safety, efficacy, and availability of biosimilars</a:t>
            </a:r>
          </a:p>
        </p:txBody>
      </p:sp>
      <p:pic>
        <p:nvPicPr>
          <p:cNvPr id="28" name="Graphic 14">
            <a:extLst>
              <a:ext uri="{FF2B5EF4-FFF2-40B4-BE49-F238E27FC236}">
                <a16:creationId xmlns:a16="http://schemas.microsoft.com/office/drawing/2014/main" id="{3629E752-0BD0-FC41-808B-0ED570E9A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3372" y="4411848"/>
            <a:ext cx="899434" cy="9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05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E855A-5BAE-BF45-933B-81676C632400}"/>
              </a:ext>
            </a:extLst>
          </p:cNvPr>
          <p:cNvSpPr txBox="1"/>
          <p:nvPr/>
        </p:nvSpPr>
        <p:spPr>
          <a:xfrm>
            <a:off x="377306" y="746895"/>
            <a:ext cx="11814694" cy="15388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Thank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2B2E2F"/>
                </a:solidFill>
                <a:effectLst/>
                <a:uLnTx/>
                <a:uFillTx/>
                <a:latin typeface="Lato Black" panose="020F0502020204030203" pitchFamily="34" charset="77"/>
                <a:ea typeface="+mn-ea"/>
                <a:cs typeface="+mn-cs"/>
              </a:rPr>
              <a:t>Please stay in touch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8EE97-7015-6648-9698-CEFF01B5D14E}"/>
              </a:ext>
            </a:extLst>
          </p:cNvPr>
          <p:cNvSpPr txBox="1"/>
          <p:nvPr/>
        </p:nvSpPr>
        <p:spPr>
          <a:xfrm>
            <a:off x="4416680" y="3905361"/>
            <a:ext cx="33586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Steven Newmark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snewmark@ghlf.org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9403D-C60D-3740-A14F-C9763F56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397" y="2714569"/>
            <a:ext cx="711200" cy="76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EAC7B-ACAB-354F-A187-E6EE6838C95C}"/>
              </a:ext>
            </a:extLst>
          </p:cNvPr>
          <p:cNvSpPr/>
          <p:nvPr/>
        </p:nvSpPr>
        <p:spPr>
          <a:xfrm>
            <a:off x="380121" y="6238105"/>
            <a:ext cx="937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DCA10D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  <a:hlinkClick r:id="rId3"/>
              </a:rPr>
              <a:t>GHLF.org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DCA10D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4FF04-755B-BB49-BD68-73D5FB914DBC}"/>
              </a:ext>
            </a:extLst>
          </p:cNvPr>
          <p:cNvSpPr/>
          <p:nvPr/>
        </p:nvSpPr>
        <p:spPr>
          <a:xfrm>
            <a:off x="1519409" y="6238105"/>
            <a:ext cx="1523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DCA10D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  <a:hlinkClick r:id="rId4"/>
              </a:rPr>
              <a:t>Creakyjoints.org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DCA10D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DAC01B-E550-0F45-9AAE-8322707D603D}"/>
              </a:ext>
            </a:extLst>
          </p:cNvPr>
          <p:cNvSpPr/>
          <p:nvPr/>
        </p:nvSpPr>
        <p:spPr>
          <a:xfrm>
            <a:off x="3243922" y="6222716"/>
            <a:ext cx="1688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DCA10D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  <a:hlinkClick r:id="rId5"/>
              </a:rPr>
              <a:t>Arthritispower.org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DCA10D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6F21DE-EEF4-3D44-A46B-40223F4A769B}"/>
              </a:ext>
            </a:extLst>
          </p:cNvPr>
          <p:cNvSpPr/>
          <p:nvPr/>
        </p:nvSpPr>
        <p:spPr>
          <a:xfrm>
            <a:off x="5134185" y="6222716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DCA10D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  <a:hlinkClick r:id="rId6"/>
              </a:rPr>
              <a:t>50statenetwork.org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DCA10D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E0251-C0EB-6141-8D89-A6DEB55AE299}"/>
              </a:ext>
            </a:extLst>
          </p:cNvPr>
          <p:cNvSpPr/>
          <p:nvPr/>
        </p:nvSpPr>
        <p:spPr>
          <a:xfrm>
            <a:off x="7131208" y="6222716"/>
            <a:ext cx="2170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DCA10D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  <a:hlinkClick r:id="rId7"/>
              </a:rPr>
              <a:t>twitter.com/creakyjoints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DCA10D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323942-CF51-CA4A-8FBA-C166CDC83B74}"/>
              </a:ext>
            </a:extLst>
          </p:cNvPr>
          <p:cNvSpPr/>
          <p:nvPr/>
        </p:nvSpPr>
        <p:spPr>
          <a:xfrm>
            <a:off x="9502565" y="6222716"/>
            <a:ext cx="2398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DCA10D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  <a:hlinkClick r:id="rId8"/>
              </a:rPr>
              <a:t>Facebook.com/creakyjoints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DCA10D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298BC1-57E4-5C4F-A56C-399402AB3D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121" y="5739614"/>
            <a:ext cx="937949" cy="3414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5E4259-017B-2841-A491-8308FCC81B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0874" y="5739614"/>
            <a:ext cx="1382774" cy="3714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8AD16A-38A8-D34C-9D83-A0701B8514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2711" y="5656520"/>
            <a:ext cx="1078632" cy="4988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E92B7F-96A9-C441-BB5E-BD074A0FB6C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9276"/>
          <a:stretch/>
        </p:blipFill>
        <p:spPr>
          <a:xfrm>
            <a:off x="7982204" y="5656073"/>
            <a:ext cx="468025" cy="4992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45B964-70FD-DC4E-A98B-C09921449FA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0532" t="-442" r="-1256" b="442"/>
          <a:stretch/>
        </p:blipFill>
        <p:spPr>
          <a:xfrm>
            <a:off x="10467854" y="5673517"/>
            <a:ext cx="468025" cy="4992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EF8B70-AC0E-DC4F-AF6A-D547096BEF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79" y="5684218"/>
            <a:ext cx="1351433" cy="4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eft Bracket 33">
            <a:extLst>
              <a:ext uri="{FF2B5EF4-FFF2-40B4-BE49-F238E27FC236}">
                <a16:creationId xmlns:a16="http://schemas.microsoft.com/office/drawing/2014/main" id="{2266BCB0-1BF5-524F-9DAC-E99A7445900F}"/>
              </a:ext>
            </a:extLst>
          </p:cNvPr>
          <p:cNvSpPr/>
          <p:nvPr/>
        </p:nvSpPr>
        <p:spPr>
          <a:xfrm rot="5400000">
            <a:off x="6093088" y="-586902"/>
            <a:ext cx="111126" cy="8537132"/>
          </a:xfrm>
          <a:prstGeom prst="leftBracket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3546A2-E7F0-3848-8492-A1BF2B502564}"/>
              </a:ext>
            </a:extLst>
          </p:cNvPr>
          <p:cNvCxnSpPr>
            <a:cxnSpLocks/>
          </p:cNvCxnSpPr>
          <p:nvPr/>
        </p:nvCxnSpPr>
        <p:spPr>
          <a:xfrm>
            <a:off x="6133783" y="2565070"/>
            <a:ext cx="0" cy="1048175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8B7AAB-4342-194E-9650-6788FC17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909" y="1412591"/>
            <a:ext cx="2490181" cy="90646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8D68622-C3FC-8F44-A852-9ECF4BD2B4FB}"/>
              </a:ext>
            </a:extLst>
          </p:cNvPr>
          <p:cNvGrpSpPr/>
          <p:nvPr/>
        </p:nvGrpSpPr>
        <p:grpSpPr>
          <a:xfrm>
            <a:off x="1123204" y="3997697"/>
            <a:ext cx="10101666" cy="1679399"/>
            <a:chOff x="1052308" y="4121874"/>
            <a:chExt cx="10101666" cy="1679399"/>
          </a:xfrm>
        </p:grpSpPr>
        <p:pic>
          <p:nvPicPr>
            <p:cNvPr id="31" name="Graphic 14">
              <a:extLst>
                <a:ext uri="{FF2B5EF4-FFF2-40B4-BE49-F238E27FC236}">
                  <a16:creationId xmlns:a16="http://schemas.microsoft.com/office/drawing/2014/main" id="{96E83459-021A-6446-8696-25A071504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2068" y="4161216"/>
              <a:ext cx="856034" cy="1025211"/>
            </a:xfrm>
            <a:prstGeom prst="rect">
              <a:avLst/>
            </a:prstGeom>
          </p:spPr>
        </p:pic>
        <p:pic>
          <p:nvPicPr>
            <p:cNvPr id="32" name="Graphic 14">
              <a:extLst>
                <a:ext uri="{FF2B5EF4-FFF2-40B4-BE49-F238E27FC236}">
                  <a16:creationId xmlns:a16="http://schemas.microsoft.com/office/drawing/2014/main" id="{34AB8692-CF56-5B47-A411-F7CDC8C92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0581" y="4121874"/>
              <a:ext cx="1197136" cy="106455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31DA324-52CB-E546-B8E4-986E106B27CB}"/>
                </a:ext>
              </a:extLst>
            </p:cNvPr>
            <p:cNvSpPr/>
            <p:nvPr/>
          </p:nvSpPr>
          <p:spPr>
            <a:xfrm>
              <a:off x="1052308" y="5339608"/>
              <a:ext cx="16555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18B7FB"/>
                  </a:solidFill>
                  <a:latin typeface="Lato" panose="020F0502020204030203" pitchFamily="34" charset="77"/>
                </a:rPr>
                <a:t>Education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E4990F-D72F-134A-9869-A47C830D332F}"/>
                </a:ext>
              </a:extLst>
            </p:cNvPr>
            <p:cNvSpPr/>
            <p:nvPr/>
          </p:nvSpPr>
          <p:spPr>
            <a:xfrm>
              <a:off x="3494630" y="5291470"/>
              <a:ext cx="245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18B7FB"/>
                  </a:solidFill>
                  <a:latin typeface="Lato" panose="020F0502020204030203" pitchFamily="34" charset="77"/>
                </a:rPr>
                <a:t>Support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694956-37A8-B34B-B398-9D54CE7E4D23}"/>
                </a:ext>
              </a:extLst>
            </p:cNvPr>
            <p:cNvSpPr/>
            <p:nvPr/>
          </p:nvSpPr>
          <p:spPr>
            <a:xfrm>
              <a:off x="6539047" y="5291471"/>
              <a:ext cx="245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18B7FB"/>
                  </a:solidFill>
                  <a:latin typeface="Lato" panose="020F0502020204030203" pitchFamily="34" charset="77"/>
                </a:rPr>
                <a:t>Advocacy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5F07F8-23F4-8D41-8576-259A50D10BB2}"/>
                </a:ext>
              </a:extLst>
            </p:cNvPr>
            <p:cNvSpPr/>
            <p:nvPr/>
          </p:nvSpPr>
          <p:spPr>
            <a:xfrm>
              <a:off x="9668642" y="5291470"/>
              <a:ext cx="14853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18B7FB"/>
                  </a:solidFill>
                  <a:latin typeface="Lato" panose="020F0502020204030203" pitchFamily="34" charset="77"/>
                </a:rPr>
                <a:t>Research</a:t>
              </a:r>
            </a:p>
          </p:txBody>
        </p:sp>
        <p:pic>
          <p:nvPicPr>
            <p:cNvPr id="41" name="Graphic 14">
              <a:extLst>
                <a:ext uri="{FF2B5EF4-FFF2-40B4-BE49-F238E27FC236}">
                  <a16:creationId xmlns:a16="http://schemas.microsoft.com/office/drawing/2014/main" id="{ABFEEE57-4D18-DA43-9EC6-4FC73800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701" y="4161216"/>
              <a:ext cx="849706" cy="1029844"/>
            </a:xfrm>
            <a:prstGeom prst="rect">
              <a:avLst/>
            </a:prstGeom>
          </p:spPr>
        </p:pic>
        <p:pic>
          <p:nvPicPr>
            <p:cNvPr id="42" name="Graphic 14">
              <a:extLst>
                <a:ext uri="{FF2B5EF4-FFF2-40B4-BE49-F238E27FC236}">
                  <a16:creationId xmlns:a16="http://schemas.microsoft.com/office/drawing/2014/main" id="{263EE0FE-10B4-F749-B237-0FC92E8B6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71477" y="4161216"/>
              <a:ext cx="1079527" cy="1025211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BE6D1F4-2530-B249-B19F-DA0373DF2211}"/>
              </a:ext>
            </a:extLst>
          </p:cNvPr>
          <p:cNvSpPr txBox="1"/>
          <p:nvPr/>
        </p:nvSpPr>
        <p:spPr>
          <a:xfrm>
            <a:off x="1123204" y="459710"/>
            <a:ext cx="994559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 Black" panose="020F0502020204030203" pitchFamily="34" charset="77"/>
              </a:rPr>
              <a:t>Priority Areas</a:t>
            </a:r>
          </a:p>
        </p:txBody>
      </p:sp>
    </p:spTree>
    <p:extLst>
      <p:ext uri="{BB962C8B-B14F-4D97-AF65-F5344CB8AC3E}">
        <p14:creationId xmlns:p14="http://schemas.microsoft.com/office/powerpoint/2010/main" val="11192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4934BE-5955-274B-8F60-0ACF6DE19BD0}"/>
              </a:ext>
            </a:extLst>
          </p:cNvPr>
          <p:cNvSpPr txBox="1"/>
          <p:nvPr/>
        </p:nvSpPr>
        <p:spPr>
          <a:xfrm>
            <a:off x="1123204" y="459710"/>
            <a:ext cx="994559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2E3334"/>
                </a:solidFill>
                <a:latin typeface="Lato Black" panose="020F0502020204030203" pitchFamily="34" charset="77"/>
              </a:rPr>
              <a:t>The Evolution of GHLF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546F62-33CD-2A4E-BCFF-64521A81FDCF}"/>
              </a:ext>
            </a:extLst>
          </p:cNvPr>
          <p:cNvCxnSpPr>
            <a:cxnSpLocks/>
          </p:cNvCxnSpPr>
          <p:nvPr/>
        </p:nvCxnSpPr>
        <p:spPr>
          <a:xfrm flipV="1">
            <a:off x="801740" y="3602608"/>
            <a:ext cx="10104867" cy="23161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BF7AFBD-38A6-034E-8B07-7E162CD52B23}"/>
              </a:ext>
            </a:extLst>
          </p:cNvPr>
          <p:cNvSpPr/>
          <p:nvPr/>
        </p:nvSpPr>
        <p:spPr>
          <a:xfrm>
            <a:off x="500022" y="3417425"/>
            <a:ext cx="387898" cy="367496"/>
          </a:xfrm>
          <a:prstGeom prst="ellipse">
            <a:avLst/>
          </a:prstGeom>
          <a:solidFill>
            <a:srgbClr val="E5533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7087BA-B9DC-B54C-B2FE-BCB2803F481D}"/>
              </a:ext>
            </a:extLst>
          </p:cNvPr>
          <p:cNvCxnSpPr>
            <a:cxnSpLocks/>
          </p:cNvCxnSpPr>
          <p:nvPr/>
        </p:nvCxnSpPr>
        <p:spPr>
          <a:xfrm>
            <a:off x="687147" y="2639028"/>
            <a:ext cx="0" cy="778397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B435CF6-F485-D345-9720-11383D9ABF49}"/>
              </a:ext>
            </a:extLst>
          </p:cNvPr>
          <p:cNvSpPr/>
          <p:nvPr/>
        </p:nvSpPr>
        <p:spPr>
          <a:xfrm>
            <a:off x="249161" y="3862894"/>
            <a:ext cx="889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18B7FB"/>
                </a:solidFill>
                <a:latin typeface="Lato Black" panose="020F0502020204030203" pitchFamily="34" charset="77"/>
              </a:rPr>
              <a:t>1999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AA4DE9-76AC-7C4D-AF9F-8B5EF523EE5A}"/>
              </a:ext>
            </a:extLst>
          </p:cNvPr>
          <p:cNvSpPr/>
          <p:nvPr/>
        </p:nvSpPr>
        <p:spPr>
          <a:xfrm>
            <a:off x="313065" y="1185365"/>
            <a:ext cx="174219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2E3334"/>
                </a:solidFill>
                <a:latin typeface="Lato Black" panose="020F0502020204030203" pitchFamily="34" charset="77"/>
              </a:rPr>
              <a:t>Blogging</a:t>
            </a: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 </a:t>
            </a:r>
          </a:p>
          <a:p>
            <a: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  <a:t>Cofounded from a college dorm bunkbed </a:t>
            </a:r>
            <a:b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</a:br>
            <a: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  <a:t>by a millennial with arthritis and his mentor, a baby boomer entrepreneur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C58EBBF-D578-314E-9A9E-F04655A8C37D}"/>
              </a:ext>
            </a:extLst>
          </p:cNvPr>
          <p:cNvSpPr/>
          <p:nvPr/>
        </p:nvSpPr>
        <p:spPr>
          <a:xfrm>
            <a:off x="1385383" y="3442021"/>
            <a:ext cx="387898" cy="367496"/>
          </a:xfrm>
          <a:prstGeom prst="ellipse">
            <a:avLst/>
          </a:prstGeom>
          <a:solidFill>
            <a:srgbClr val="E5533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1B1E2C-CB64-EE48-8632-7D8D5D7A2298}"/>
              </a:ext>
            </a:extLst>
          </p:cNvPr>
          <p:cNvCxnSpPr>
            <a:cxnSpLocks/>
          </p:cNvCxnSpPr>
          <p:nvPr/>
        </p:nvCxnSpPr>
        <p:spPr>
          <a:xfrm>
            <a:off x="1573408" y="3784117"/>
            <a:ext cx="0" cy="778397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D904450-D132-4D42-B2F0-48CEE08A43AC}"/>
              </a:ext>
            </a:extLst>
          </p:cNvPr>
          <p:cNvSpPr/>
          <p:nvPr/>
        </p:nvSpPr>
        <p:spPr>
          <a:xfrm>
            <a:off x="1011984" y="2708093"/>
            <a:ext cx="1152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18B7FB"/>
                </a:solidFill>
                <a:latin typeface="Lato Black" panose="020F0502020204030203" pitchFamily="34" charset="77"/>
              </a:rPr>
              <a:t>2000-2010</a:t>
            </a:r>
            <a:endParaRPr lang="en-US" sz="2000" dirty="0">
              <a:solidFill>
                <a:srgbClr val="18B7FB"/>
              </a:solidFill>
              <a:latin typeface="Lato" panose="020F0502020204030203" pitchFamily="34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802042-E370-BC40-ABAD-EF3A0A2C6174}"/>
              </a:ext>
            </a:extLst>
          </p:cNvPr>
          <p:cNvSpPr/>
          <p:nvPr/>
        </p:nvSpPr>
        <p:spPr>
          <a:xfrm>
            <a:off x="430907" y="4665887"/>
            <a:ext cx="238882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2E3334"/>
                </a:solidFill>
                <a:latin typeface="Lato Black" panose="020F0502020204030203" pitchFamily="34" charset="77"/>
              </a:rPr>
              <a:t>Patient Community</a:t>
            </a:r>
          </a:p>
          <a:p>
            <a: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  <a:t>Grassroots patient education events in 100+ U.S. cities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247D2C2-26ED-0E41-8D14-966103C7FA79}"/>
              </a:ext>
            </a:extLst>
          </p:cNvPr>
          <p:cNvSpPr/>
          <p:nvPr/>
        </p:nvSpPr>
        <p:spPr>
          <a:xfrm>
            <a:off x="2559529" y="3442021"/>
            <a:ext cx="387898" cy="367496"/>
          </a:xfrm>
          <a:prstGeom prst="ellipse">
            <a:avLst/>
          </a:prstGeom>
          <a:solidFill>
            <a:srgbClr val="E5533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FB61C3-2613-4A41-BA97-45881CEB5198}"/>
              </a:ext>
            </a:extLst>
          </p:cNvPr>
          <p:cNvCxnSpPr>
            <a:cxnSpLocks/>
          </p:cNvCxnSpPr>
          <p:nvPr/>
        </p:nvCxnSpPr>
        <p:spPr>
          <a:xfrm>
            <a:off x="2746654" y="2663624"/>
            <a:ext cx="0" cy="778397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E2DADA9-1049-834E-B414-D26FEC543431}"/>
              </a:ext>
            </a:extLst>
          </p:cNvPr>
          <p:cNvSpPr/>
          <p:nvPr/>
        </p:nvSpPr>
        <p:spPr>
          <a:xfrm>
            <a:off x="3658172" y="3421922"/>
            <a:ext cx="387898" cy="367496"/>
          </a:xfrm>
          <a:prstGeom prst="ellipse">
            <a:avLst/>
          </a:prstGeom>
          <a:solidFill>
            <a:srgbClr val="E5533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662B834-E19A-744B-92B0-A09FE05794A9}"/>
              </a:ext>
            </a:extLst>
          </p:cNvPr>
          <p:cNvCxnSpPr>
            <a:cxnSpLocks/>
          </p:cNvCxnSpPr>
          <p:nvPr/>
        </p:nvCxnSpPr>
        <p:spPr>
          <a:xfrm>
            <a:off x="3846197" y="3764018"/>
            <a:ext cx="0" cy="778397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1FA8BFC5-3ACE-7244-96FC-B1FD1BF3E357}"/>
              </a:ext>
            </a:extLst>
          </p:cNvPr>
          <p:cNvSpPr/>
          <p:nvPr/>
        </p:nvSpPr>
        <p:spPr>
          <a:xfrm>
            <a:off x="4698791" y="3442021"/>
            <a:ext cx="387898" cy="367496"/>
          </a:xfrm>
          <a:prstGeom prst="ellipse">
            <a:avLst/>
          </a:prstGeom>
          <a:solidFill>
            <a:srgbClr val="E5533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3EF4D0-D152-1348-8CBE-9B56A621CD48}"/>
              </a:ext>
            </a:extLst>
          </p:cNvPr>
          <p:cNvCxnSpPr>
            <a:cxnSpLocks/>
          </p:cNvCxnSpPr>
          <p:nvPr/>
        </p:nvCxnSpPr>
        <p:spPr>
          <a:xfrm>
            <a:off x="4885916" y="2663624"/>
            <a:ext cx="0" cy="778397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067579F9-CE87-4247-86B8-9211C59AFA0C}"/>
              </a:ext>
            </a:extLst>
          </p:cNvPr>
          <p:cNvSpPr/>
          <p:nvPr/>
        </p:nvSpPr>
        <p:spPr>
          <a:xfrm>
            <a:off x="2299502" y="3865632"/>
            <a:ext cx="889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18B7FB"/>
                </a:solidFill>
                <a:latin typeface="Lato Black" panose="020F0502020204030203" pitchFamily="34" charset="77"/>
              </a:rPr>
              <a:t>2005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56D2DB-7BD8-5849-82DE-9B765DDF2CA6}"/>
              </a:ext>
            </a:extLst>
          </p:cNvPr>
          <p:cNvSpPr/>
          <p:nvPr/>
        </p:nvSpPr>
        <p:spPr>
          <a:xfrm>
            <a:off x="2176702" y="2055578"/>
            <a:ext cx="1481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E3334"/>
                </a:solidFill>
                <a:latin typeface="Lato" panose="020F0502020204030203" pitchFamily="34" charset="77"/>
              </a:rPr>
              <a:t>Attended First ACR in San Diego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944480-9C34-FA40-AD2A-E1A5E2F3FF1F}"/>
              </a:ext>
            </a:extLst>
          </p:cNvPr>
          <p:cNvSpPr/>
          <p:nvPr/>
        </p:nvSpPr>
        <p:spPr>
          <a:xfrm>
            <a:off x="3053506" y="2963938"/>
            <a:ext cx="1607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18B7FB"/>
                </a:solidFill>
                <a:latin typeface="Lato Black" panose="020F0502020204030203" pitchFamily="34" charset="77"/>
              </a:rPr>
              <a:t>2006</a:t>
            </a:r>
            <a:endParaRPr lang="en-US" sz="2000" dirty="0">
              <a:solidFill>
                <a:srgbClr val="18B7FB"/>
              </a:solidFill>
              <a:latin typeface="Lato" panose="020F0502020204030203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53E58B-A586-FF45-9A2E-BC7FF6D3EB2E}"/>
              </a:ext>
            </a:extLst>
          </p:cNvPr>
          <p:cNvSpPr/>
          <p:nvPr/>
        </p:nvSpPr>
        <p:spPr>
          <a:xfrm>
            <a:off x="3046009" y="4716268"/>
            <a:ext cx="1615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E3334"/>
                </a:solidFill>
                <a:latin typeface="Lato" panose="020F0502020204030203" pitchFamily="34" charset="77"/>
              </a:rPr>
              <a:t>Attended First EULAR, Amsterdam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5438ED-E461-F042-B455-9D157F8E75B8}"/>
              </a:ext>
            </a:extLst>
          </p:cNvPr>
          <p:cNvSpPr/>
          <p:nvPr/>
        </p:nvSpPr>
        <p:spPr>
          <a:xfrm>
            <a:off x="4447930" y="3865738"/>
            <a:ext cx="889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18B7FB"/>
                </a:solidFill>
                <a:latin typeface="Lato Black" panose="020F0502020204030203" pitchFamily="34" charset="77"/>
              </a:rPr>
              <a:t>2010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8501EFA-3331-7D44-AECA-E7DC64BAC7C7}"/>
              </a:ext>
            </a:extLst>
          </p:cNvPr>
          <p:cNvSpPr/>
          <p:nvPr/>
        </p:nvSpPr>
        <p:spPr>
          <a:xfrm>
            <a:off x="4046070" y="1529268"/>
            <a:ext cx="219727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2E3334"/>
                </a:solidFill>
                <a:latin typeface="Lato Black" panose="020F0502020204030203" pitchFamily="34" charset="77"/>
              </a:rPr>
              <a:t>Patient Advocates </a:t>
            </a:r>
          </a:p>
          <a:p>
            <a: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  <a:t>With the launch of the </a:t>
            </a:r>
            <a:b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</a:br>
            <a: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  <a:t>50-State Network, we </a:t>
            </a:r>
            <a:b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</a:br>
            <a: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  <a:t>help patients fight for access to health care, raising their voices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ED42E56-E4AA-6F43-BA05-5A06EA2605B1}"/>
              </a:ext>
            </a:extLst>
          </p:cNvPr>
          <p:cNvSpPr/>
          <p:nvPr/>
        </p:nvSpPr>
        <p:spPr>
          <a:xfrm>
            <a:off x="5759334" y="3451998"/>
            <a:ext cx="387898" cy="367496"/>
          </a:xfrm>
          <a:prstGeom prst="ellipse">
            <a:avLst/>
          </a:prstGeom>
          <a:solidFill>
            <a:srgbClr val="E5533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369B78D-5EA3-EF43-9883-B0D18E01110B}"/>
              </a:ext>
            </a:extLst>
          </p:cNvPr>
          <p:cNvCxnSpPr>
            <a:cxnSpLocks/>
          </p:cNvCxnSpPr>
          <p:nvPr/>
        </p:nvCxnSpPr>
        <p:spPr>
          <a:xfrm>
            <a:off x="5947359" y="3794094"/>
            <a:ext cx="0" cy="778397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130CCBF-EEF8-5140-B86D-287EEBAE6E94}"/>
              </a:ext>
            </a:extLst>
          </p:cNvPr>
          <p:cNvSpPr/>
          <p:nvPr/>
        </p:nvSpPr>
        <p:spPr>
          <a:xfrm>
            <a:off x="5404000" y="2994014"/>
            <a:ext cx="1086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18B7FB"/>
                </a:solidFill>
                <a:latin typeface="Lato Black" panose="020F0502020204030203" pitchFamily="34" charset="77"/>
              </a:rPr>
              <a:t>2014</a:t>
            </a:r>
            <a:endParaRPr lang="en-US" sz="2000" dirty="0">
              <a:solidFill>
                <a:srgbClr val="18B7FB"/>
              </a:solidFill>
              <a:latin typeface="Lato" panose="020F0502020204030203" pitchFamily="34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9E060C-35BE-6B4F-9A15-33A60EF26037}"/>
              </a:ext>
            </a:extLst>
          </p:cNvPr>
          <p:cNvSpPr/>
          <p:nvPr/>
        </p:nvSpPr>
        <p:spPr>
          <a:xfrm>
            <a:off x="5060866" y="4665887"/>
            <a:ext cx="19369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2E3334"/>
                </a:solidFill>
                <a:latin typeface="Lato Black" panose="020F0502020204030203" pitchFamily="34" charset="77"/>
              </a:rPr>
              <a:t>Researchers</a:t>
            </a:r>
          </a:p>
          <a:p>
            <a: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  <a:t>With a PCORI award, we develop </a:t>
            </a:r>
            <a:r>
              <a:rPr lang="en-US" sz="1100" dirty="0" err="1">
                <a:solidFill>
                  <a:srgbClr val="2E3334"/>
                </a:solidFill>
                <a:latin typeface="Lato" panose="020F0502020204030203" pitchFamily="34" charset="77"/>
              </a:rPr>
              <a:t>ArthritisPower</a:t>
            </a:r>
            <a: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  <a:t>, the first-ever patient-powered, patient-centered research registry for arthritis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E6A1BA4-4AE4-DE40-B1B0-7DF705334EC4}"/>
              </a:ext>
            </a:extLst>
          </p:cNvPr>
          <p:cNvSpPr/>
          <p:nvPr/>
        </p:nvSpPr>
        <p:spPr>
          <a:xfrm>
            <a:off x="6835378" y="3442021"/>
            <a:ext cx="387898" cy="367496"/>
          </a:xfrm>
          <a:prstGeom prst="ellipse">
            <a:avLst/>
          </a:prstGeom>
          <a:solidFill>
            <a:srgbClr val="E5533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91A7F48-902C-C747-AB3D-78A452A79B04}"/>
              </a:ext>
            </a:extLst>
          </p:cNvPr>
          <p:cNvCxnSpPr>
            <a:cxnSpLocks/>
          </p:cNvCxnSpPr>
          <p:nvPr/>
        </p:nvCxnSpPr>
        <p:spPr>
          <a:xfrm>
            <a:off x="7022503" y="2663624"/>
            <a:ext cx="0" cy="778397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E43423C8-891A-7347-9F72-DE058C81BAF9}"/>
              </a:ext>
            </a:extLst>
          </p:cNvPr>
          <p:cNvSpPr/>
          <p:nvPr/>
        </p:nvSpPr>
        <p:spPr>
          <a:xfrm>
            <a:off x="6584517" y="3865738"/>
            <a:ext cx="889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18B7FB"/>
                </a:solidFill>
                <a:latin typeface="Lato Black" panose="020F0502020204030203" pitchFamily="34" charset="77"/>
              </a:rPr>
              <a:t>2016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A430A64-14B9-F24D-A5D9-ECD1B1DE0782}"/>
              </a:ext>
            </a:extLst>
          </p:cNvPr>
          <p:cNvSpPr/>
          <p:nvPr/>
        </p:nvSpPr>
        <p:spPr>
          <a:xfrm>
            <a:off x="6320909" y="1793420"/>
            <a:ext cx="214437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2E3334"/>
                </a:solidFill>
                <a:latin typeface="Lato Black" panose="020F0502020204030203" pitchFamily="34" charset="77"/>
              </a:rPr>
              <a:t>Global Footprint</a:t>
            </a:r>
          </a:p>
          <a:p>
            <a: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  <a:t>We launch a sister community, </a:t>
            </a:r>
            <a:r>
              <a:rPr lang="en-US" sz="1100" dirty="0" err="1">
                <a:solidFill>
                  <a:srgbClr val="2E3334"/>
                </a:solidFill>
                <a:latin typeface="Lato" panose="020F0502020204030203" pitchFamily="34" charset="77"/>
              </a:rPr>
              <a:t>CreakyJoints</a:t>
            </a:r>
            <a: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  <a:t> Australia (CJA)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8CDE99F-20C0-4348-B04A-8C6776444E4D}"/>
              </a:ext>
            </a:extLst>
          </p:cNvPr>
          <p:cNvSpPr/>
          <p:nvPr/>
        </p:nvSpPr>
        <p:spPr>
          <a:xfrm>
            <a:off x="7978417" y="3432367"/>
            <a:ext cx="387898" cy="367496"/>
          </a:xfrm>
          <a:prstGeom prst="ellipse">
            <a:avLst/>
          </a:prstGeom>
          <a:solidFill>
            <a:srgbClr val="E5533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005FDF-D014-164D-9D8A-3CE1136E698B}"/>
              </a:ext>
            </a:extLst>
          </p:cNvPr>
          <p:cNvCxnSpPr>
            <a:cxnSpLocks/>
          </p:cNvCxnSpPr>
          <p:nvPr/>
        </p:nvCxnSpPr>
        <p:spPr>
          <a:xfrm>
            <a:off x="8166442" y="3774463"/>
            <a:ext cx="0" cy="778397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9D300B70-9805-2345-830A-6AE7C912B6A2}"/>
              </a:ext>
            </a:extLst>
          </p:cNvPr>
          <p:cNvSpPr/>
          <p:nvPr/>
        </p:nvSpPr>
        <p:spPr>
          <a:xfrm>
            <a:off x="7623083" y="2974383"/>
            <a:ext cx="1086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18B7FB"/>
                </a:solidFill>
                <a:latin typeface="Lato Black" panose="020F0502020204030203" pitchFamily="34" charset="77"/>
              </a:rPr>
              <a:t>2018</a:t>
            </a:r>
            <a:endParaRPr lang="en-US" sz="2000" dirty="0">
              <a:solidFill>
                <a:srgbClr val="18B7FB"/>
              </a:solidFill>
              <a:latin typeface="Lato" panose="020F0502020204030203" pitchFamily="34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673DF25-A46C-4843-90B9-BA4C951F45B3}"/>
              </a:ext>
            </a:extLst>
          </p:cNvPr>
          <p:cNvSpPr/>
          <p:nvPr/>
        </p:nvSpPr>
        <p:spPr>
          <a:xfrm>
            <a:off x="7136659" y="4667540"/>
            <a:ext cx="22479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2E3334"/>
                </a:solidFill>
                <a:latin typeface="Lato Black" panose="020F0502020204030203" pitchFamily="34" charset="77"/>
              </a:rPr>
              <a:t>Diagnosis Accelerators</a:t>
            </a:r>
          </a:p>
          <a:p>
            <a:r>
              <a:rPr lang="en-US" sz="1100" dirty="0">
                <a:latin typeface="Lato" panose="020F0502020204030203" pitchFamily="34" charset="77"/>
              </a:rPr>
              <a:t>We merge with </a:t>
            </a:r>
            <a:r>
              <a:rPr lang="en-US" sz="1100" dirty="0" err="1">
                <a:latin typeface="Lato" panose="020F0502020204030203" pitchFamily="34" charset="77"/>
              </a:rPr>
              <a:t>PainSpot</a:t>
            </a:r>
            <a:r>
              <a:rPr lang="en-US" sz="1100" dirty="0">
                <a:latin typeface="Lato" panose="020F0502020204030203" pitchFamily="34" charset="77"/>
              </a:rPr>
              <a:t>, a digital risk assessment tool to help people with musculoskeletal diseases get diagnosed more quickly</a:t>
            </a:r>
            <a:endParaRPr lang="en-US" sz="1100" dirty="0">
              <a:solidFill>
                <a:srgbClr val="2E3334"/>
              </a:solidFill>
              <a:latin typeface="Lato" panose="020F0502020204030203" pitchFamily="34" charset="77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8F754C3-5D63-CA4C-A89F-0BF7ED3E1C94}"/>
              </a:ext>
            </a:extLst>
          </p:cNvPr>
          <p:cNvSpPr/>
          <p:nvPr/>
        </p:nvSpPr>
        <p:spPr>
          <a:xfrm>
            <a:off x="9510643" y="3442021"/>
            <a:ext cx="387898" cy="367496"/>
          </a:xfrm>
          <a:prstGeom prst="ellipse">
            <a:avLst/>
          </a:prstGeom>
          <a:solidFill>
            <a:srgbClr val="E5533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D7399C-5D89-3348-B88A-31AD804A1FE1}"/>
              </a:ext>
            </a:extLst>
          </p:cNvPr>
          <p:cNvCxnSpPr>
            <a:cxnSpLocks/>
          </p:cNvCxnSpPr>
          <p:nvPr/>
        </p:nvCxnSpPr>
        <p:spPr>
          <a:xfrm>
            <a:off x="9697768" y="2663624"/>
            <a:ext cx="0" cy="778397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C3DDC83-8DD0-D647-B857-311AA6B7A9C9}"/>
              </a:ext>
            </a:extLst>
          </p:cNvPr>
          <p:cNvSpPr/>
          <p:nvPr/>
        </p:nvSpPr>
        <p:spPr>
          <a:xfrm>
            <a:off x="9259782" y="3865738"/>
            <a:ext cx="889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18B7FB"/>
                </a:solidFill>
                <a:latin typeface="Lato Black" panose="020F0502020204030203" pitchFamily="34" charset="77"/>
              </a:rPr>
              <a:t>2018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9D9EFF-39B5-C54A-9D12-9FBB59950640}"/>
              </a:ext>
            </a:extLst>
          </p:cNvPr>
          <p:cNvSpPr/>
          <p:nvPr/>
        </p:nvSpPr>
        <p:spPr>
          <a:xfrm>
            <a:off x="8609799" y="1652894"/>
            <a:ext cx="2714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2E3334"/>
                </a:solidFill>
                <a:latin typeface="Lato Black" panose="020F0502020204030203" pitchFamily="34" charset="77"/>
              </a:rPr>
              <a:t>Specialty Pharmacy Partner</a:t>
            </a:r>
          </a:p>
          <a:p>
            <a:r>
              <a:rPr lang="en-US" sz="1100" dirty="0">
                <a:solidFill>
                  <a:srgbClr val="2E3334"/>
                </a:solidFill>
                <a:latin typeface="Lato" panose="020F0502020204030203" pitchFamily="34" charset="77"/>
              </a:rPr>
              <a:t>We team up with Walgreens to enhance patient education and help improve medication adherence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FDD4D02-58FA-EC44-98A7-540E84788DAF}"/>
              </a:ext>
            </a:extLst>
          </p:cNvPr>
          <p:cNvSpPr/>
          <p:nvPr/>
        </p:nvSpPr>
        <p:spPr>
          <a:xfrm>
            <a:off x="10756158" y="3417425"/>
            <a:ext cx="387898" cy="367496"/>
          </a:xfrm>
          <a:prstGeom prst="ellipse">
            <a:avLst/>
          </a:prstGeom>
          <a:solidFill>
            <a:srgbClr val="E5533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5F288F3-B4E7-C142-AFEC-51A9B49A302E}"/>
              </a:ext>
            </a:extLst>
          </p:cNvPr>
          <p:cNvCxnSpPr>
            <a:cxnSpLocks/>
          </p:cNvCxnSpPr>
          <p:nvPr/>
        </p:nvCxnSpPr>
        <p:spPr>
          <a:xfrm>
            <a:off x="10949617" y="3759521"/>
            <a:ext cx="0" cy="778397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CDBCAC22-B58F-4B45-A67D-F00E8646CD7F}"/>
              </a:ext>
            </a:extLst>
          </p:cNvPr>
          <p:cNvSpPr/>
          <p:nvPr/>
        </p:nvSpPr>
        <p:spPr>
          <a:xfrm>
            <a:off x="10406258" y="2959441"/>
            <a:ext cx="1086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18B7FB"/>
                </a:solidFill>
                <a:latin typeface="Lato Black" panose="020F0502020204030203" pitchFamily="34" charset="77"/>
              </a:rPr>
              <a:t>2019</a:t>
            </a:r>
            <a:endParaRPr lang="en-US" sz="2000" dirty="0">
              <a:solidFill>
                <a:srgbClr val="18B7FB"/>
              </a:solidFill>
              <a:latin typeface="Lato" panose="020F0502020204030203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A10AB5-7922-7848-88F7-8F6E2D4C7CBA}"/>
              </a:ext>
            </a:extLst>
          </p:cNvPr>
          <p:cNvSpPr/>
          <p:nvPr/>
        </p:nvSpPr>
        <p:spPr>
          <a:xfrm>
            <a:off x="9800788" y="4660409"/>
            <a:ext cx="2161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2E3334"/>
                </a:solidFill>
                <a:latin typeface="Lato Black" panose="020F0502020204030203" pitchFamily="34" charset="77"/>
              </a:rPr>
              <a:t>The Premium Trusted Resource </a:t>
            </a:r>
            <a:br>
              <a:rPr lang="en-US" sz="1500" b="1" dirty="0">
                <a:solidFill>
                  <a:srgbClr val="2E3334"/>
                </a:solidFill>
                <a:latin typeface="Lato Black" panose="020F0502020204030203" pitchFamily="34" charset="77"/>
              </a:rPr>
            </a:br>
            <a:r>
              <a:rPr lang="en-US" sz="1100" dirty="0">
                <a:latin typeface="Lato" panose="020F0502020204030203" pitchFamily="34" charset="77"/>
              </a:rPr>
              <a:t>With a cutting-edge focus on technology, we provide support and information to live with chronic disease: social, medical, informational, scientific, policy, and more</a:t>
            </a:r>
            <a:endParaRPr lang="en-US" sz="1100" dirty="0">
              <a:solidFill>
                <a:srgbClr val="2E3334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509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C77F4-E5A3-2C47-81D0-7652A1A47576}"/>
              </a:ext>
            </a:extLst>
          </p:cNvPr>
          <p:cNvSpPr txBox="1"/>
          <p:nvPr/>
        </p:nvSpPr>
        <p:spPr>
          <a:xfrm>
            <a:off x="1123204" y="459710"/>
            <a:ext cx="994559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 Black" panose="020F0502020204030203" pitchFamily="34" charset="77"/>
              </a:rPr>
              <a:t>The Team That Makes a Difference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C90478-DF77-DC49-9859-F77F1487BA48}"/>
              </a:ext>
            </a:extLst>
          </p:cNvPr>
          <p:cNvGrpSpPr/>
          <p:nvPr/>
        </p:nvGrpSpPr>
        <p:grpSpPr>
          <a:xfrm>
            <a:off x="253996" y="1259862"/>
            <a:ext cx="11684007" cy="2028598"/>
            <a:chOff x="210946" y="1259862"/>
            <a:chExt cx="11684007" cy="20285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2A5602-7E86-ED40-9ED5-3897C44D9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957" y="1277416"/>
              <a:ext cx="991255" cy="101108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C20B27-66D3-ED40-AE33-C0A97E43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079" y="1281899"/>
              <a:ext cx="981914" cy="10110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082FB-C077-6345-87E6-CE1AED08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7513" y="1295489"/>
              <a:ext cx="991255" cy="10011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FB5F34-F96C-8C4D-9C69-4AA9151AB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4253" y="1300117"/>
              <a:ext cx="991255" cy="9912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95A530-345D-EF40-B4A4-0582FC4BE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4042" y="1305731"/>
              <a:ext cx="991255" cy="9813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CF7629-79BF-7D4B-B2D0-31FC6EFD0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45134" y="1290861"/>
              <a:ext cx="991058" cy="10110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6BB9C8-22F8-904F-AE95-8D0D5C38A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37686" y="1264919"/>
              <a:ext cx="991255" cy="9912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ABA0C8-1293-E44D-93CF-819AA95D4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01080" y="1259862"/>
              <a:ext cx="991255" cy="100136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8123C9-84C3-1943-805A-BC07AE54F9A9}"/>
                </a:ext>
              </a:extLst>
            </p:cNvPr>
            <p:cNvSpPr/>
            <p:nvPr/>
          </p:nvSpPr>
          <p:spPr>
            <a:xfrm>
              <a:off x="210946" y="2395908"/>
              <a:ext cx="136716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Seth Ginsberg </a:t>
              </a:r>
              <a:r>
                <a:rPr lang="en-US" sz="1300" dirty="0">
                  <a:solidFill>
                    <a:schemeClr val="bg1"/>
                  </a:solidFill>
                  <a:latin typeface="Lato" panose="020F0502020204030203" pitchFamily="34" charset="77"/>
                </a:rPr>
                <a:t>Co-Founder &amp; President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373DBA-FED2-3845-87D1-8821F6FF869C}"/>
                </a:ext>
              </a:extLst>
            </p:cNvPr>
            <p:cNvSpPr/>
            <p:nvPr/>
          </p:nvSpPr>
          <p:spPr>
            <a:xfrm>
              <a:off x="1490088" y="2395908"/>
              <a:ext cx="136716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Louis Tharp</a:t>
              </a:r>
            </a:p>
            <a:p>
              <a:r>
                <a:rPr lang="en-US" sz="1300" dirty="0">
                  <a:solidFill>
                    <a:schemeClr val="bg1"/>
                  </a:solidFill>
                  <a:latin typeface="Lato" panose="020F0502020204030203" pitchFamily="34" charset="77"/>
                </a:rPr>
                <a:t>Executive Director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2E4BCB-A184-424E-8D61-5BBF812ADF28}"/>
                </a:ext>
              </a:extLst>
            </p:cNvPr>
            <p:cNvSpPr/>
            <p:nvPr/>
          </p:nvSpPr>
          <p:spPr>
            <a:xfrm>
              <a:off x="2695526" y="2395908"/>
              <a:ext cx="16061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Ben Nowell, PhD, </a:t>
              </a:r>
              <a:r>
                <a:rPr lang="en-US" sz="1300" dirty="0">
                  <a:solidFill>
                    <a:schemeClr val="bg1"/>
                  </a:solidFill>
                  <a:latin typeface="Lato" panose="020F0502020204030203" pitchFamily="34" charset="77"/>
                </a:rPr>
                <a:t>Director, Patient-Centered Research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A35853-46B9-D748-A472-173FC6679DA0}"/>
                </a:ext>
              </a:extLst>
            </p:cNvPr>
            <p:cNvSpPr/>
            <p:nvPr/>
          </p:nvSpPr>
          <p:spPr>
            <a:xfrm>
              <a:off x="4336172" y="2395908"/>
              <a:ext cx="195512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Shilpa Venkatachalam, PhD, 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77"/>
                </a:rPr>
                <a:t>Associate Director, Patient-Centered Research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8A5B43-AE64-AB4F-948A-5CB81B09BECE}"/>
                </a:ext>
              </a:extLst>
            </p:cNvPr>
            <p:cNvSpPr/>
            <p:nvPr/>
          </p:nvSpPr>
          <p:spPr>
            <a:xfrm>
              <a:off x="6258028" y="2395908"/>
              <a:ext cx="13671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Laurie Ferguson, PhD, </a:t>
              </a:r>
              <a:r>
                <a:rPr lang="en-US" sz="1300" dirty="0">
                  <a:solidFill>
                    <a:schemeClr val="bg1"/>
                  </a:solidFill>
                  <a:latin typeface="Lato" panose="020F0502020204030203" pitchFamily="34" charset="77"/>
                </a:rPr>
                <a:t>Vice President of Education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EA29FB-87E9-6341-83A8-659D37139F90}"/>
                </a:ext>
              </a:extLst>
            </p:cNvPr>
            <p:cNvSpPr/>
            <p:nvPr/>
          </p:nvSpPr>
          <p:spPr>
            <a:xfrm>
              <a:off x="7684132" y="2395908"/>
              <a:ext cx="13671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David Curtis</a:t>
              </a:r>
              <a:r>
                <a:rPr lang="en-US" sz="1300" dirty="0">
                  <a:solidFill>
                    <a:srgbClr val="18B7FB"/>
                  </a:solidFill>
                  <a:latin typeface="Lato" panose="020F0502020204030203" pitchFamily="34" charset="77"/>
                </a:rPr>
                <a:t> </a:t>
              </a:r>
              <a:r>
                <a:rPr lang="en-US" sz="1300" dirty="0">
                  <a:solidFill>
                    <a:schemeClr val="bg1"/>
                  </a:solidFill>
                  <a:latin typeface="Lato" panose="020F0502020204030203" pitchFamily="34" charset="77"/>
                </a:rPr>
                <a:t>Director, Technology and Data Services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10FFE9-040B-C046-961F-BBABEB8E6801}"/>
                </a:ext>
              </a:extLst>
            </p:cNvPr>
            <p:cNvSpPr/>
            <p:nvPr/>
          </p:nvSpPr>
          <p:spPr>
            <a:xfrm>
              <a:off x="9017149" y="2395908"/>
              <a:ext cx="1544787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Corey Greenblatt, MPH, </a:t>
              </a:r>
              <a:r>
                <a:rPr lang="en-US" sz="1300" dirty="0">
                  <a:solidFill>
                    <a:schemeClr val="bg1"/>
                  </a:solidFill>
                  <a:latin typeface="Lato" panose="020F0502020204030203" pitchFamily="34" charset="77"/>
                </a:rPr>
                <a:t>Manager, Policy and Advocacy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DB6F3A-6CC8-6342-A3FB-C76D29EEE035}"/>
                </a:ext>
              </a:extLst>
            </p:cNvPr>
            <p:cNvSpPr/>
            <p:nvPr/>
          </p:nvSpPr>
          <p:spPr>
            <a:xfrm>
              <a:off x="10527789" y="2395908"/>
              <a:ext cx="13671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Joseph Coe</a:t>
              </a:r>
              <a:r>
                <a:rPr lang="en-US" sz="1300" dirty="0">
                  <a:solidFill>
                    <a:srgbClr val="18B7FB"/>
                  </a:solidFill>
                  <a:latin typeface="Lato" panose="020F0502020204030203" pitchFamily="34" charset="77"/>
                </a:rPr>
                <a:t>, MPA, </a:t>
              </a:r>
              <a:r>
                <a:rPr lang="en-US" sz="1300" dirty="0">
                  <a:solidFill>
                    <a:schemeClr val="bg1"/>
                  </a:solidFill>
                  <a:latin typeface="Lato" panose="020F0502020204030203" pitchFamily="34" charset="77"/>
                </a:rPr>
                <a:t>Director, Education and Digital Strategy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603588-5754-6B48-B125-7FC3089AF027}"/>
              </a:ext>
            </a:extLst>
          </p:cNvPr>
          <p:cNvGrpSpPr/>
          <p:nvPr/>
        </p:nvGrpSpPr>
        <p:grpSpPr>
          <a:xfrm>
            <a:off x="253996" y="3718288"/>
            <a:ext cx="11749726" cy="2226299"/>
            <a:chOff x="349007" y="3895052"/>
            <a:chExt cx="11749726" cy="222629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7D7A1DD-A3E4-FE40-80DC-FC2271534427}"/>
                </a:ext>
              </a:extLst>
            </p:cNvPr>
            <p:cNvSpPr/>
            <p:nvPr/>
          </p:nvSpPr>
          <p:spPr>
            <a:xfrm>
              <a:off x="349007" y="5028744"/>
              <a:ext cx="145676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Lauren Gelman, MS, </a:t>
              </a:r>
              <a:r>
                <a:rPr lang="en-US" sz="1300" dirty="0">
                  <a:solidFill>
                    <a:srgbClr val="2E3334"/>
                  </a:solidFill>
                  <a:latin typeface="Lato" panose="020F0502020204030203" pitchFamily="34" charset="77"/>
                </a:rPr>
                <a:t>Director, Editorial Services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B364EF-25D8-834F-BB36-1DD68FB15BA9}"/>
                </a:ext>
              </a:extLst>
            </p:cNvPr>
            <p:cNvSpPr/>
            <p:nvPr/>
          </p:nvSpPr>
          <p:spPr>
            <a:xfrm>
              <a:off x="1805771" y="5028744"/>
              <a:ext cx="136716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Kelly </a:t>
              </a:r>
              <a:r>
                <a:rPr lang="en-US" sz="1300" b="1" dirty="0" err="1">
                  <a:solidFill>
                    <a:srgbClr val="18B7FB"/>
                  </a:solidFill>
                  <a:latin typeface="Lato Black" panose="020F0502020204030203" pitchFamily="34" charset="77"/>
                </a:rPr>
                <a:t>Gavigan</a:t>
              </a:r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, MPH,</a:t>
              </a:r>
              <a:r>
                <a:rPr lang="en-US" sz="1300" b="1" dirty="0">
                  <a:latin typeface="Lato Black" panose="020F0502020204030203" pitchFamily="34" charset="77"/>
                </a:rPr>
                <a:t> </a:t>
              </a:r>
              <a:r>
                <a:rPr lang="en-US" sz="1300" dirty="0">
                  <a:latin typeface="Lato" panose="020F0502020204030203" pitchFamily="34" charset="77"/>
                </a:rPr>
                <a:t>Data Scientist</a:t>
              </a:r>
              <a:endParaRPr lang="en-US" sz="1300" dirty="0">
                <a:solidFill>
                  <a:srgbClr val="2E333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D3D129-B9FD-3B4F-882F-3674B4102D11}"/>
                </a:ext>
              </a:extLst>
            </p:cNvPr>
            <p:cNvSpPr/>
            <p:nvPr/>
          </p:nvSpPr>
          <p:spPr>
            <a:xfrm>
              <a:off x="3135409" y="5028744"/>
              <a:ext cx="136716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Ryan Johnson </a:t>
              </a:r>
              <a:r>
                <a:rPr lang="en-US" sz="1300" dirty="0">
                  <a:latin typeface="Lato" panose="020F0502020204030203" pitchFamily="34" charset="77"/>
                </a:rPr>
                <a:t>Administrative Coordinator</a:t>
              </a:r>
              <a:endParaRPr lang="en-US" sz="1300" dirty="0">
                <a:solidFill>
                  <a:srgbClr val="2E333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964CCA-575A-CC42-A3E5-2D51A8DD76CE}"/>
                </a:ext>
              </a:extLst>
            </p:cNvPr>
            <p:cNvSpPr/>
            <p:nvPr/>
          </p:nvSpPr>
          <p:spPr>
            <a:xfrm>
              <a:off x="4545702" y="5028744"/>
              <a:ext cx="1611911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Daniel Hernandez, MD, </a:t>
              </a:r>
              <a:r>
                <a:rPr lang="en-US" sz="1300" dirty="0">
                  <a:latin typeface="Lato" panose="020F0502020204030203" pitchFamily="34" charset="77"/>
                </a:rPr>
                <a:t>Medical Advocacy Liaison</a:t>
              </a:r>
              <a:endParaRPr lang="en-US" sz="1300" dirty="0">
                <a:solidFill>
                  <a:srgbClr val="2E333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510320-6C44-1C49-AF1A-86598A5C8CE4}"/>
                </a:ext>
              </a:extLst>
            </p:cNvPr>
            <p:cNvSpPr/>
            <p:nvPr/>
          </p:nvSpPr>
          <p:spPr>
            <a:xfrm>
              <a:off x="6130072" y="5028744"/>
              <a:ext cx="13671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Danielle Ali </a:t>
              </a:r>
              <a:r>
                <a:rPr lang="en-US" sz="1300" dirty="0">
                  <a:latin typeface="Lato" panose="020F0502020204030203" pitchFamily="34" charset="77"/>
                </a:rPr>
                <a:t>Manager, Information Technology</a:t>
              </a:r>
              <a:endParaRPr lang="en-US" sz="1300" dirty="0">
                <a:solidFill>
                  <a:srgbClr val="2E333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B9EDFA-8174-8F4B-AF33-8323E906F9F9}"/>
                </a:ext>
              </a:extLst>
            </p:cNvPr>
            <p:cNvSpPr/>
            <p:nvPr/>
          </p:nvSpPr>
          <p:spPr>
            <a:xfrm>
              <a:off x="7413337" y="5028744"/>
              <a:ext cx="1574038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Jessica Boles, MSW, LSW, </a:t>
              </a:r>
              <a:r>
                <a:rPr lang="en-US" sz="1300" dirty="0">
                  <a:latin typeface="Lato" panose="020F0502020204030203" pitchFamily="34" charset="77"/>
                </a:rPr>
                <a:t>Patient Advocate, Community Outreach Manager</a:t>
              </a:r>
              <a:endParaRPr lang="en-US" sz="1300" dirty="0">
                <a:solidFill>
                  <a:srgbClr val="2E333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384CD1-6DF4-AB44-A1D1-222817D02B31}"/>
                </a:ext>
              </a:extLst>
            </p:cNvPr>
            <p:cNvSpPr/>
            <p:nvPr/>
          </p:nvSpPr>
          <p:spPr>
            <a:xfrm>
              <a:off x="9033182" y="5028744"/>
              <a:ext cx="13671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Steven Newmark, JD, MPA,</a:t>
              </a:r>
              <a:br>
                <a:rPr lang="en-US" sz="1300" b="1" dirty="0">
                  <a:solidFill>
                    <a:srgbClr val="18B7FB"/>
                  </a:solidFill>
                  <a:latin typeface="Lato" panose="020F0502020204030203" pitchFamily="34" charset="77"/>
                </a:rPr>
              </a:br>
              <a:r>
                <a:rPr lang="en-US" sz="1300" dirty="0">
                  <a:latin typeface="Lato" panose="020F0502020204030203" pitchFamily="34" charset="77"/>
                </a:rPr>
                <a:t>Director, Policy</a:t>
              </a:r>
              <a:endParaRPr lang="en-US" sz="1300" dirty="0">
                <a:solidFill>
                  <a:srgbClr val="2E333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B4DEE4-21EA-8440-9C1C-FE1BEC09EDA3}"/>
                </a:ext>
              </a:extLst>
            </p:cNvPr>
            <p:cNvSpPr/>
            <p:nvPr/>
          </p:nvSpPr>
          <p:spPr>
            <a:xfrm>
              <a:off x="10490956" y="5028744"/>
              <a:ext cx="160777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>
                  <a:solidFill>
                    <a:srgbClr val="18B7FB"/>
                  </a:solidFill>
                  <a:latin typeface="Lato Black" panose="020F0502020204030203" pitchFamily="34" charset="77"/>
                </a:rPr>
                <a:t>Regis Wagner, MSW, </a:t>
              </a:r>
              <a:r>
                <a:rPr lang="en-US" sz="1300" dirty="0">
                  <a:latin typeface="Lato" panose="020F0502020204030203" pitchFamily="34" charset="77"/>
                </a:rPr>
                <a:t>Patient Advocate, Community Outreach Manager </a:t>
              </a:r>
              <a:endParaRPr lang="en-US" sz="1300" dirty="0">
                <a:solidFill>
                  <a:srgbClr val="2E3334"/>
                </a:solidFill>
                <a:latin typeface="Lato" panose="020F0502020204030203" pitchFamily="34" charset="77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E963484-FE8B-2A47-A1D7-F839DB836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9565" y="3899375"/>
              <a:ext cx="991255" cy="100078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E3E14DD-9809-964A-A54F-82CB6F79F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05771" y="3908906"/>
              <a:ext cx="991255" cy="98172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B7B639E-F01D-1049-810A-F599976FE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4256" y="3905145"/>
              <a:ext cx="991255" cy="99125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3543520-A1F1-244B-88A3-A61772FF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13524" y="3909911"/>
              <a:ext cx="972191" cy="98172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CA04E35-E881-A24F-BDA0-61C227333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88372" y="3899374"/>
              <a:ext cx="963720" cy="99125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C913979-7A6B-9E45-BED3-866C212D8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534449" y="3904140"/>
              <a:ext cx="972191" cy="98172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32D61EC-3C80-A34B-9762-E9EA86A9F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150456" y="3895052"/>
              <a:ext cx="963720" cy="98741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51DB06A-153E-EA49-9E27-53CC4CF59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543438" y="3902665"/>
              <a:ext cx="972191" cy="972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80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6AF4965-0E0C-7946-AEB9-DC304A1098B7}"/>
              </a:ext>
            </a:extLst>
          </p:cNvPr>
          <p:cNvGrpSpPr/>
          <p:nvPr/>
        </p:nvGrpSpPr>
        <p:grpSpPr>
          <a:xfrm>
            <a:off x="636392" y="1756665"/>
            <a:ext cx="4787110" cy="3149773"/>
            <a:chOff x="6334139" y="1512367"/>
            <a:chExt cx="4660901" cy="31497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7E5458-68CC-C344-A9BD-A7C6C678DA0D}"/>
                </a:ext>
              </a:extLst>
            </p:cNvPr>
            <p:cNvSpPr txBox="1"/>
            <p:nvPr/>
          </p:nvSpPr>
          <p:spPr>
            <a:xfrm>
              <a:off x="6334139" y="3738810"/>
              <a:ext cx="4154699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77"/>
                </a:rPr>
                <a:t>We work with leading clinicians, researchers, and thought leaders in rheumatology and other specialties to: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8B4AC2-151B-5F40-8BB7-11C55F325F97}"/>
                </a:ext>
              </a:extLst>
            </p:cNvPr>
            <p:cNvSpPr txBox="1"/>
            <p:nvPr/>
          </p:nvSpPr>
          <p:spPr>
            <a:xfrm>
              <a:off x="6334140" y="1512367"/>
              <a:ext cx="4660900" cy="20313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 Black" panose="020F0502020204030203" pitchFamily="34" charset="77"/>
                </a:rPr>
                <a:t>Medical Expertise Fuels Everything We Do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4F933CA-71F0-3D43-AFCA-3E3793AFD384}"/>
              </a:ext>
            </a:extLst>
          </p:cNvPr>
          <p:cNvSpPr/>
          <p:nvPr/>
        </p:nvSpPr>
        <p:spPr>
          <a:xfrm>
            <a:off x="7875419" y="1166842"/>
            <a:ext cx="42672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  <a:t>Partner on academic research projects, coauthor abstracts and studies, and present </a:t>
            </a:r>
            <a:b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</a:br>
            <a: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  <a:t>at medical conferences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b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</a:br>
            <a:endParaRPr lang="en-US" sz="1600" dirty="0">
              <a:latin typeface="Lato" panose="020F0502020204030203" pitchFamily="34" charset="77"/>
              <a:ea typeface="Calibri" panose="020F0502020204030204" pitchFamily="34" charset="0"/>
              <a:cs typeface="Lao MN" pitchFamily="2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  <a:t>Consult on new educational products and tools for patients</a:t>
            </a:r>
            <a:b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</a:br>
            <a:b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</a:br>
            <a:endParaRPr lang="en-US" sz="1600" dirty="0">
              <a:latin typeface="Lato" panose="020F0502020204030203" pitchFamily="34" charset="77"/>
              <a:ea typeface="Calibri" panose="020F0502020204030204" pitchFamily="34" charset="0"/>
              <a:cs typeface="Lao MN" pitchFamily="2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  <a:t>Present cutting-edge science and clinical thinking to patients via webinars</a:t>
            </a:r>
            <a:b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</a:br>
            <a:b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</a:br>
            <a:endParaRPr lang="en-US" sz="1600" dirty="0">
              <a:latin typeface="Lato" panose="020F0502020204030203" pitchFamily="34" charset="77"/>
              <a:ea typeface="Calibri" panose="020F0502020204030204" pitchFamily="34" charset="0"/>
              <a:cs typeface="Lao MN" pitchFamily="2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  <a:t>Review content for medical accuracy</a:t>
            </a:r>
            <a:b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</a:br>
            <a:endParaRPr lang="en-US" sz="1600" dirty="0">
              <a:latin typeface="Lato" panose="020F0502020204030203" pitchFamily="34" charset="77"/>
              <a:ea typeface="Calibri" panose="020F0502020204030204" pitchFamily="34" charset="0"/>
              <a:cs typeface="Lao MN" pitchFamily="2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Lato" panose="020F0502020204030203" pitchFamily="34" charset="77"/>
              <a:ea typeface="Calibri" panose="020F0502020204030204" pitchFamily="34" charset="0"/>
              <a:cs typeface="Lao MN" pitchFamily="2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  <a:t>Represent GHLF in media to help raise the profile of arthritis and chronic illness</a:t>
            </a:r>
            <a:r>
              <a:rPr lang="en-US" sz="1600" dirty="0">
                <a:effectLst/>
                <a:latin typeface="Lato" panose="020F0502020204030203" pitchFamily="34" charset="77"/>
                <a:ea typeface="Calibri" panose="020F0502020204030204" pitchFamily="34" charset="0"/>
                <a:cs typeface="Lao MN" pitchFamily="2" charset="0"/>
              </a:rPr>
              <a:t> </a:t>
            </a:r>
            <a:endParaRPr lang="en-US" sz="1600" dirty="0">
              <a:latin typeface="Lato" panose="020F0502020204030203" pitchFamily="34" charset="77"/>
              <a:ea typeface="Calibri" panose="020F0502020204030204" pitchFamily="34" charset="0"/>
              <a:cs typeface="Lao MN" pitchFamily="2" charset="0"/>
            </a:endParaRPr>
          </a:p>
        </p:txBody>
      </p:sp>
      <p:pic>
        <p:nvPicPr>
          <p:cNvPr id="19" name="Graphic 14">
            <a:extLst>
              <a:ext uri="{FF2B5EF4-FFF2-40B4-BE49-F238E27FC236}">
                <a16:creationId xmlns:a16="http://schemas.microsoft.com/office/drawing/2014/main" id="{5DBFF415-781E-F64E-9B9F-9F899198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73" y="1229122"/>
            <a:ext cx="603359" cy="749781"/>
          </a:xfrm>
          <a:prstGeom prst="rect">
            <a:avLst/>
          </a:prstGeom>
        </p:spPr>
      </p:pic>
      <p:pic>
        <p:nvPicPr>
          <p:cNvPr id="23" name="Graphic 14">
            <a:extLst>
              <a:ext uri="{FF2B5EF4-FFF2-40B4-BE49-F238E27FC236}">
                <a16:creationId xmlns:a16="http://schemas.microsoft.com/office/drawing/2014/main" id="{76531AFD-873A-194D-AE63-2625B792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73" y="2372599"/>
            <a:ext cx="622512" cy="628758"/>
          </a:xfrm>
          <a:prstGeom prst="rect">
            <a:avLst/>
          </a:prstGeom>
        </p:spPr>
      </p:pic>
      <p:pic>
        <p:nvPicPr>
          <p:cNvPr id="24" name="Graphic 14">
            <a:extLst>
              <a:ext uri="{FF2B5EF4-FFF2-40B4-BE49-F238E27FC236}">
                <a16:creationId xmlns:a16="http://schemas.microsoft.com/office/drawing/2014/main" id="{422EB9D8-A9DC-6248-B0D6-621EA6403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557" y="3331552"/>
            <a:ext cx="740943" cy="628758"/>
          </a:xfrm>
          <a:prstGeom prst="rect">
            <a:avLst/>
          </a:prstGeom>
        </p:spPr>
      </p:pic>
      <p:pic>
        <p:nvPicPr>
          <p:cNvPr id="25" name="Graphic 14">
            <a:extLst>
              <a:ext uri="{FF2B5EF4-FFF2-40B4-BE49-F238E27FC236}">
                <a16:creationId xmlns:a16="http://schemas.microsoft.com/office/drawing/2014/main" id="{32DAA07E-7A47-764F-B857-2A8E5C9CA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733" y="4277579"/>
            <a:ext cx="816590" cy="575449"/>
          </a:xfrm>
          <a:prstGeom prst="rect">
            <a:avLst/>
          </a:prstGeom>
        </p:spPr>
      </p:pic>
      <p:pic>
        <p:nvPicPr>
          <p:cNvPr id="26" name="Graphic 14">
            <a:extLst>
              <a:ext uri="{FF2B5EF4-FFF2-40B4-BE49-F238E27FC236}">
                <a16:creationId xmlns:a16="http://schemas.microsoft.com/office/drawing/2014/main" id="{83120BFD-6B16-9042-8342-E1144F580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22" y="4980803"/>
            <a:ext cx="519411" cy="78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7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BBE6D1F4-2530-B249-B19F-DA0373DF2211}"/>
              </a:ext>
            </a:extLst>
          </p:cNvPr>
          <p:cNvSpPr txBox="1"/>
          <p:nvPr/>
        </p:nvSpPr>
        <p:spPr>
          <a:xfrm>
            <a:off x="1123204" y="459710"/>
            <a:ext cx="994559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2E3334"/>
                </a:solidFill>
                <a:latin typeface="Lato Black" panose="020F0502020204030203" pitchFamily="34" charset="77"/>
              </a:rPr>
              <a:t>Meet Our Medical Experts</a:t>
            </a:r>
            <a:r>
              <a:rPr lang="en-US" sz="3000" b="1" dirty="0">
                <a:solidFill>
                  <a:srgbClr val="2E3334"/>
                </a:solidFill>
                <a:latin typeface="Lato Black" panose="020F0502020204030203" pitchFamily="34" charset="77"/>
              </a:rPr>
              <a:t>*</a:t>
            </a:r>
          </a:p>
        </p:txBody>
      </p:sp>
      <p:pic>
        <p:nvPicPr>
          <p:cNvPr id="18" name="Graphic 14">
            <a:extLst>
              <a:ext uri="{FF2B5EF4-FFF2-40B4-BE49-F238E27FC236}">
                <a16:creationId xmlns:a16="http://schemas.microsoft.com/office/drawing/2014/main" id="{156FB6D6-AFF3-754D-8F14-B76FFEC1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22" y="1332794"/>
            <a:ext cx="902899" cy="8574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B08663-B306-D24D-89DB-D045A2F40DC3}"/>
              </a:ext>
            </a:extLst>
          </p:cNvPr>
          <p:cNvSpPr/>
          <p:nvPr/>
        </p:nvSpPr>
        <p:spPr>
          <a:xfrm>
            <a:off x="1304596" y="2290471"/>
            <a:ext cx="1655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18B7FB"/>
                </a:solidFill>
                <a:latin typeface="Lato Black" panose="020F0502020204030203" pitchFamily="34" charset="77"/>
              </a:rPr>
              <a:t>Research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1E247F-6DB1-324C-8E1C-FAD2348981BB}"/>
              </a:ext>
            </a:extLst>
          </p:cNvPr>
          <p:cNvSpPr/>
          <p:nvPr/>
        </p:nvSpPr>
        <p:spPr>
          <a:xfrm>
            <a:off x="5323360" y="2270800"/>
            <a:ext cx="1387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18B7FB"/>
                </a:solidFill>
                <a:latin typeface="Lato" panose="020F0502020204030203" pitchFamily="34" charset="77"/>
              </a:rPr>
              <a:t>Editorial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CD9A54-AC82-4841-B446-94C9AA4C6380}"/>
              </a:ext>
            </a:extLst>
          </p:cNvPr>
          <p:cNvSpPr/>
          <p:nvPr/>
        </p:nvSpPr>
        <p:spPr>
          <a:xfrm>
            <a:off x="9117393" y="2290471"/>
            <a:ext cx="1655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18B7FB"/>
                </a:solidFill>
                <a:latin typeface="Lato" panose="020F0502020204030203" pitchFamily="34" charset="77"/>
              </a:rPr>
              <a:t>Advisory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C1F159-100F-974A-A91A-63E31CD93510}"/>
              </a:ext>
            </a:extLst>
          </p:cNvPr>
          <p:cNvSpPr/>
          <p:nvPr/>
        </p:nvSpPr>
        <p:spPr>
          <a:xfrm>
            <a:off x="388967" y="2852343"/>
            <a:ext cx="3486811" cy="265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Jeffrey R. Curtis,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University of Alabama at Birmingham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Liana Fraenkel,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Yale University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Susan Blalock, PhD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University of North Carolina at Chapel Hill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Alexis </a:t>
            </a:r>
            <a:r>
              <a:rPr lang="en-US" sz="1400" b="1" dirty="0" err="1">
                <a:solidFill>
                  <a:srgbClr val="2E3334"/>
                </a:solidFill>
                <a:latin typeface="Lato Black" panose="020F0502020204030203" pitchFamily="34" charset="77"/>
              </a:rPr>
              <a:t>Ogdie</a:t>
            </a: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University of Pennsylvania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Megan </a:t>
            </a:r>
            <a:r>
              <a:rPr lang="en-US" sz="1400" b="1" dirty="0" err="1">
                <a:solidFill>
                  <a:srgbClr val="2E3334"/>
                </a:solidFill>
                <a:latin typeface="Lato Black" panose="020F0502020204030203" pitchFamily="34" charset="77"/>
              </a:rPr>
              <a:t>Clowse</a:t>
            </a: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Duke University School of Medicine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38BAC7-DE39-4248-89A2-87F3E4D5B3FA}"/>
              </a:ext>
            </a:extLst>
          </p:cNvPr>
          <p:cNvSpPr/>
          <p:nvPr/>
        </p:nvSpPr>
        <p:spPr>
          <a:xfrm>
            <a:off x="4029770" y="2852343"/>
            <a:ext cx="3974451" cy="265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Theodore Fields,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Hospital for Special Surgery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Madelaine Feldman,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Tulane University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David G. </a:t>
            </a:r>
            <a:r>
              <a:rPr lang="en-US" sz="1400" b="1" dirty="0" err="1">
                <a:solidFill>
                  <a:srgbClr val="2E3334"/>
                </a:solidFill>
                <a:latin typeface="Lato Black" panose="020F0502020204030203" pitchFamily="34" charset="77"/>
              </a:rPr>
              <a:t>Borenstein</a:t>
            </a: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George Washington University Medical Center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Jonathan Kay,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UMass Memorial Medical Center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Joseph Merola,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Harvard Medical School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B414D5-12CD-D24B-9D91-9F2BA52DFBA1}"/>
              </a:ext>
            </a:extLst>
          </p:cNvPr>
          <p:cNvSpPr/>
          <p:nvPr/>
        </p:nvSpPr>
        <p:spPr>
          <a:xfrm>
            <a:off x="7957945" y="2852343"/>
            <a:ext cx="3974451" cy="265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Vinicius </a:t>
            </a:r>
            <a:r>
              <a:rPr lang="en-US" sz="1400" b="1" dirty="0" err="1">
                <a:solidFill>
                  <a:srgbClr val="2E3334"/>
                </a:solidFill>
                <a:latin typeface="Lato Black" panose="020F0502020204030203" pitchFamily="34" charset="77"/>
              </a:rPr>
              <a:t>Domingues</a:t>
            </a: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Florida State University College of Medicine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Susan Goodman,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Hospital for Special Surgery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Grace Wright,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AWIR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Carlo Caballero Uribe,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Columbia, PANLAR Past President</a:t>
            </a:r>
          </a:p>
          <a:p>
            <a:pPr lvl="0" algn="ctr">
              <a:lnSpc>
                <a:spcPct val="120000"/>
              </a:lnSpc>
            </a:pPr>
            <a:r>
              <a:rPr lang="en-US" sz="1400" b="1" dirty="0">
                <a:solidFill>
                  <a:srgbClr val="2E3334"/>
                </a:solidFill>
                <a:latin typeface="Lato Black" panose="020F0502020204030203" pitchFamily="34" charset="77"/>
              </a:rPr>
              <a:t>Irwin Lim, MD</a:t>
            </a:r>
          </a:p>
          <a:p>
            <a:pPr lvl="0" algn="ctr">
              <a:lnSpc>
                <a:spcPct val="120000"/>
              </a:lnSpc>
            </a:pPr>
            <a:r>
              <a:rPr lang="en-US" sz="1400" dirty="0">
                <a:solidFill>
                  <a:srgbClr val="2E3334"/>
                </a:solidFill>
                <a:latin typeface="Lato" panose="020F0502020204030203" pitchFamily="34" charset="77"/>
              </a:rPr>
              <a:t>BJC Health, Sydney, Australia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13905-5510-4D45-BF7A-C41C6A9A9106}"/>
              </a:ext>
            </a:extLst>
          </p:cNvPr>
          <p:cNvSpPr/>
          <p:nvPr/>
        </p:nvSpPr>
        <p:spPr>
          <a:xfrm>
            <a:off x="388967" y="5741963"/>
            <a:ext cx="11543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2E3334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*We’re fortunate to work with dozens of leading medical experts around the world.</a:t>
            </a:r>
          </a:p>
        </p:txBody>
      </p:sp>
      <p:pic>
        <p:nvPicPr>
          <p:cNvPr id="33" name="Graphic 14">
            <a:extLst>
              <a:ext uri="{FF2B5EF4-FFF2-40B4-BE49-F238E27FC236}">
                <a16:creationId xmlns:a16="http://schemas.microsoft.com/office/drawing/2014/main" id="{9D727FD3-23B7-1F47-9D44-37ACBDA7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545" y="1348775"/>
            <a:ext cx="902899" cy="825507"/>
          </a:xfrm>
          <a:prstGeom prst="rect">
            <a:avLst/>
          </a:prstGeom>
        </p:spPr>
      </p:pic>
      <p:pic>
        <p:nvPicPr>
          <p:cNvPr id="35" name="Graphic 14">
            <a:extLst>
              <a:ext uri="{FF2B5EF4-FFF2-40B4-BE49-F238E27FC236}">
                <a16:creationId xmlns:a16="http://schemas.microsoft.com/office/drawing/2014/main" id="{BF5C2AF9-38E2-9F41-8C5E-A128E0F48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051" y="1332794"/>
            <a:ext cx="860236" cy="8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2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E68B86B-0B11-744C-AEB0-7C06C551EA11}"/>
              </a:ext>
            </a:extLst>
          </p:cNvPr>
          <p:cNvSpPr txBox="1"/>
          <p:nvPr/>
        </p:nvSpPr>
        <p:spPr>
          <a:xfrm>
            <a:off x="1123204" y="690166"/>
            <a:ext cx="9945592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 Black" panose="020F0502020204030203" pitchFamily="34" charset="77"/>
              </a:rPr>
              <a:t>Defining Patient-Centered</a:t>
            </a:r>
            <a:endParaRPr lang="en-US" sz="48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1DA324-52CB-E546-B8E4-986E106B27CB}"/>
              </a:ext>
            </a:extLst>
          </p:cNvPr>
          <p:cNvSpPr/>
          <p:nvPr/>
        </p:nvSpPr>
        <p:spPr>
          <a:xfrm>
            <a:off x="476512" y="4474672"/>
            <a:ext cx="267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ato" panose="020F0502020204030203" pitchFamily="34" charset="77"/>
              </a:rPr>
              <a:t>Patient Governor Group</a:t>
            </a:r>
            <a:endParaRPr lang="en-US" dirty="0">
              <a:latin typeface="Lato" panose="020F0502020204030203" pitchFamily="34" charset="77"/>
            </a:endParaRPr>
          </a:p>
          <a:p>
            <a:pPr algn="ctr"/>
            <a:r>
              <a:rPr lang="en-US" sz="1500" dirty="0">
                <a:latin typeface="Lato" panose="020F0502020204030203" pitchFamily="34" charset="77"/>
              </a:rPr>
              <a:t>Oversee </a:t>
            </a:r>
            <a:r>
              <a:rPr lang="en-US" sz="1500" dirty="0" err="1">
                <a:latin typeface="Lato" panose="020F0502020204030203" pitchFamily="34" charset="77"/>
              </a:rPr>
              <a:t>ArthritisPower</a:t>
            </a:r>
            <a:r>
              <a:rPr lang="en-US" sz="1500" dirty="0">
                <a:latin typeface="Lato" panose="020F0502020204030203" pitchFamily="34" charset="77"/>
              </a:rPr>
              <a:t> research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B0782-8057-6745-9186-B7AC01BAECAB}"/>
              </a:ext>
            </a:extLst>
          </p:cNvPr>
          <p:cNvSpPr/>
          <p:nvPr/>
        </p:nvSpPr>
        <p:spPr>
          <a:xfrm>
            <a:off x="667012" y="1611539"/>
            <a:ext cx="1084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Patient perspectives drive how we think. Patient actions drive what we do.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242A20-E4B4-A242-AE17-C8F047E69E17}"/>
              </a:ext>
            </a:extLst>
          </p:cNvPr>
          <p:cNvGrpSpPr/>
          <p:nvPr/>
        </p:nvGrpSpPr>
        <p:grpSpPr>
          <a:xfrm>
            <a:off x="1016317" y="2621380"/>
            <a:ext cx="1593478" cy="1593478"/>
            <a:chOff x="1721223" y="2407023"/>
            <a:chExt cx="2043953" cy="204395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BE59DB0-A9AD-BF4C-BF95-A4A908BB78D6}"/>
                </a:ext>
              </a:extLst>
            </p:cNvPr>
            <p:cNvSpPr/>
            <p:nvPr/>
          </p:nvSpPr>
          <p:spPr>
            <a:xfrm>
              <a:off x="1721223" y="2407023"/>
              <a:ext cx="2043953" cy="2043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5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Graphic 14">
              <a:extLst>
                <a:ext uri="{FF2B5EF4-FFF2-40B4-BE49-F238E27FC236}">
                  <a16:creationId xmlns:a16="http://schemas.microsoft.com/office/drawing/2014/main" id="{DDCFCAE9-A39D-EC44-8332-D9194F304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2904" y="2624020"/>
              <a:ext cx="940328" cy="157271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A3BFA5-8F59-5E48-AFC2-E1611A2F751D}"/>
              </a:ext>
            </a:extLst>
          </p:cNvPr>
          <p:cNvGrpSpPr/>
          <p:nvPr/>
        </p:nvGrpSpPr>
        <p:grpSpPr>
          <a:xfrm>
            <a:off x="3927745" y="2621380"/>
            <a:ext cx="1593478" cy="1593478"/>
            <a:chOff x="5074023" y="2407023"/>
            <a:chExt cx="2043953" cy="20439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B901324-75F4-F64F-949B-D1E5C0D6A76D}"/>
                </a:ext>
              </a:extLst>
            </p:cNvPr>
            <p:cNvSpPr/>
            <p:nvPr/>
          </p:nvSpPr>
          <p:spPr>
            <a:xfrm>
              <a:off x="5074023" y="2407023"/>
              <a:ext cx="2043953" cy="2043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5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14">
              <a:extLst>
                <a:ext uri="{FF2B5EF4-FFF2-40B4-BE49-F238E27FC236}">
                  <a16:creationId xmlns:a16="http://schemas.microsoft.com/office/drawing/2014/main" id="{BE6F9C15-81D4-A145-AE31-D0ED3154B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6633" y="2882260"/>
              <a:ext cx="1481252" cy="106670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7E49F6-905F-4847-B883-33ED608F1A11}"/>
              </a:ext>
            </a:extLst>
          </p:cNvPr>
          <p:cNvGrpSpPr/>
          <p:nvPr/>
        </p:nvGrpSpPr>
        <p:grpSpPr>
          <a:xfrm>
            <a:off x="6839173" y="2621379"/>
            <a:ext cx="1593478" cy="1593478"/>
            <a:chOff x="8426823" y="2407022"/>
            <a:chExt cx="2043953" cy="204395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3122473-7A93-0843-B707-65B9D7894938}"/>
                </a:ext>
              </a:extLst>
            </p:cNvPr>
            <p:cNvSpPr/>
            <p:nvPr/>
          </p:nvSpPr>
          <p:spPr>
            <a:xfrm>
              <a:off x="8426823" y="2407022"/>
              <a:ext cx="2043953" cy="2043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5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Graphic 14">
              <a:extLst>
                <a:ext uri="{FF2B5EF4-FFF2-40B4-BE49-F238E27FC236}">
                  <a16:creationId xmlns:a16="http://schemas.microsoft.com/office/drawing/2014/main" id="{D915047D-B8DC-F143-AB14-0BF2B28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67523" y="2878538"/>
              <a:ext cx="1180781" cy="110385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6C1437-6168-AA41-AF56-EC0BC9628B58}"/>
              </a:ext>
            </a:extLst>
          </p:cNvPr>
          <p:cNvGrpSpPr/>
          <p:nvPr/>
        </p:nvGrpSpPr>
        <p:grpSpPr>
          <a:xfrm>
            <a:off x="9750601" y="2621379"/>
            <a:ext cx="1593478" cy="1593478"/>
            <a:chOff x="5074023" y="2407023"/>
            <a:chExt cx="2043953" cy="204395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B132DB-82C6-5741-887B-760905C0DDF2}"/>
                </a:ext>
              </a:extLst>
            </p:cNvPr>
            <p:cNvSpPr/>
            <p:nvPr/>
          </p:nvSpPr>
          <p:spPr>
            <a:xfrm>
              <a:off x="5074023" y="2407023"/>
              <a:ext cx="2043953" cy="2043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5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14">
              <a:extLst>
                <a:ext uri="{FF2B5EF4-FFF2-40B4-BE49-F238E27FC236}">
                  <a16:creationId xmlns:a16="http://schemas.microsoft.com/office/drawing/2014/main" id="{DF5C4254-2C55-AB44-89CE-48C68CEB0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3247" y="2882262"/>
              <a:ext cx="1113331" cy="1069671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73A3A66-B2AB-D747-9E25-1511F9E39963}"/>
              </a:ext>
            </a:extLst>
          </p:cNvPr>
          <p:cNvSpPr/>
          <p:nvPr/>
        </p:nvSpPr>
        <p:spPr>
          <a:xfrm>
            <a:off x="6450787" y="4474672"/>
            <a:ext cx="238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ato" panose="020F0502020204030203" pitchFamily="34" charset="77"/>
              </a:rPr>
              <a:t>Patient Council</a:t>
            </a:r>
            <a:endParaRPr lang="en-US" dirty="0">
              <a:latin typeface="Lato" panose="020F0502020204030203" pitchFamily="34" charset="77"/>
            </a:endParaRPr>
          </a:p>
          <a:p>
            <a:pPr algn="ctr"/>
            <a:r>
              <a:rPr lang="en-US" sz="1500" dirty="0">
                <a:latin typeface="Lato" panose="020F0502020204030203" pitchFamily="34" charset="77"/>
              </a:rPr>
              <a:t>Oversee educational programming and content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E044D7-5FE1-BA42-A5B9-514E02BFB3C7}"/>
              </a:ext>
            </a:extLst>
          </p:cNvPr>
          <p:cNvSpPr/>
          <p:nvPr/>
        </p:nvSpPr>
        <p:spPr>
          <a:xfrm>
            <a:off x="3408911" y="4474672"/>
            <a:ext cx="26311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ato" panose="020F0502020204030203" pitchFamily="34" charset="77"/>
              </a:rPr>
              <a:t>50-State Network</a:t>
            </a:r>
            <a:endParaRPr lang="en-US" dirty="0">
              <a:latin typeface="Lato" panose="020F0502020204030203" pitchFamily="34" charset="77"/>
            </a:endParaRPr>
          </a:p>
          <a:p>
            <a:pPr algn="ctr"/>
            <a:r>
              <a:rPr lang="en-US" sz="1500" dirty="0">
                <a:latin typeface="Lato" panose="020F0502020204030203" pitchFamily="34" charset="77"/>
              </a:rPr>
              <a:t>Participate in advocacy opportunities for health care access and disease awareness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B631A0-C12E-DB4E-B5CE-6DB011057F3F}"/>
              </a:ext>
            </a:extLst>
          </p:cNvPr>
          <p:cNvSpPr/>
          <p:nvPr/>
        </p:nvSpPr>
        <p:spPr>
          <a:xfrm>
            <a:off x="9266947" y="4474672"/>
            <a:ext cx="2551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ato" panose="020F0502020204030203" pitchFamily="34" charset="77"/>
              </a:rPr>
              <a:t>Pep Talk</a:t>
            </a:r>
            <a:endParaRPr lang="en-US" dirty="0">
              <a:latin typeface="Lato" panose="020F0502020204030203" pitchFamily="34" charset="77"/>
            </a:endParaRPr>
          </a:p>
          <a:p>
            <a:pPr algn="ctr"/>
            <a:r>
              <a:rPr lang="en-US" sz="1500" dirty="0">
                <a:latin typeface="Lato" panose="020F0502020204030203" pitchFamily="34" charset="77"/>
              </a:rPr>
              <a:t>Patient-to-patient peer education and support for newly diagnosed patients or those facing access issues </a:t>
            </a:r>
          </a:p>
        </p:txBody>
      </p:sp>
    </p:spTree>
    <p:extLst>
      <p:ext uri="{BB962C8B-B14F-4D97-AF65-F5344CB8AC3E}">
        <p14:creationId xmlns:p14="http://schemas.microsoft.com/office/powerpoint/2010/main" val="342848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B9995-55B0-D843-B1CB-84E06FB95CB1}"/>
              </a:ext>
            </a:extLst>
          </p:cNvPr>
          <p:cNvSpPr txBox="1"/>
          <p:nvPr/>
        </p:nvSpPr>
        <p:spPr>
          <a:xfrm>
            <a:off x="1123204" y="459710"/>
            <a:ext cx="994559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2E3334"/>
                </a:solidFill>
                <a:latin typeface="Lato Black" panose="020F0502020204030203" pitchFamily="34" charset="77"/>
              </a:rPr>
              <a:t>How We Engage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AB1C2-3B94-EC4C-B4A0-025C35002BD0}"/>
              </a:ext>
            </a:extLst>
          </p:cNvPr>
          <p:cNvSpPr/>
          <p:nvPr/>
        </p:nvSpPr>
        <p:spPr>
          <a:xfrm>
            <a:off x="5392919" y="1382725"/>
            <a:ext cx="1393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2E3334"/>
                </a:solidFill>
                <a:latin typeface="Lato Black" panose="020F0502020204030203" pitchFamily="34" charset="77"/>
              </a:rPr>
              <a:t>Patient</a:t>
            </a:r>
            <a:endParaRPr lang="en-US" sz="2800" dirty="0">
              <a:solidFill>
                <a:srgbClr val="2E3334"/>
              </a:solidFill>
            </a:endParaRPr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5E5EB1BD-BE6D-A147-869F-D85EC15F2754}"/>
              </a:ext>
            </a:extLst>
          </p:cNvPr>
          <p:cNvSpPr/>
          <p:nvPr/>
        </p:nvSpPr>
        <p:spPr>
          <a:xfrm rot="5400000">
            <a:off x="5953570" y="-2959869"/>
            <a:ext cx="272671" cy="10619236"/>
          </a:xfrm>
          <a:prstGeom prst="leftBracket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160013-DC24-344D-A006-716622E74B06}"/>
              </a:ext>
            </a:extLst>
          </p:cNvPr>
          <p:cNvCxnSpPr>
            <a:cxnSpLocks/>
          </p:cNvCxnSpPr>
          <p:nvPr/>
        </p:nvCxnSpPr>
        <p:spPr>
          <a:xfrm>
            <a:off x="6089905" y="1940739"/>
            <a:ext cx="0" cy="272671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A5A54EE-612E-4A4C-8337-912DC4572BFE}"/>
              </a:ext>
            </a:extLst>
          </p:cNvPr>
          <p:cNvSpPr/>
          <p:nvPr/>
        </p:nvSpPr>
        <p:spPr>
          <a:xfrm>
            <a:off x="154116" y="2622640"/>
            <a:ext cx="13067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2E3334"/>
                </a:solidFill>
                <a:latin typeface="Lato Black" panose="020F0502020204030203" pitchFamily="34" charset="77"/>
              </a:rPr>
              <a:t>Decipher</a:t>
            </a:r>
            <a:endParaRPr lang="en-US" sz="2100" dirty="0">
              <a:solidFill>
                <a:srgbClr val="2E333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0B561-9840-0841-A689-C65DA08B2012}"/>
              </a:ext>
            </a:extLst>
          </p:cNvPr>
          <p:cNvSpPr/>
          <p:nvPr/>
        </p:nvSpPr>
        <p:spPr>
          <a:xfrm>
            <a:off x="1426621" y="2628017"/>
            <a:ext cx="16305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2E3334"/>
                </a:solidFill>
                <a:latin typeface="Lato Black" panose="020F0502020204030203" pitchFamily="34" charset="77"/>
              </a:rPr>
              <a:t>Understand</a:t>
            </a:r>
            <a:endParaRPr lang="en-US" sz="2100" dirty="0">
              <a:solidFill>
                <a:srgbClr val="2E3334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2345E6-BF8B-2F43-A08C-0C892F39B5A5}"/>
              </a:ext>
            </a:extLst>
          </p:cNvPr>
          <p:cNvSpPr/>
          <p:nvPr/>
        </p:nvSpPr>
        <p:spPr>
          <a:xfrm>
            <a:off x="3018627" y="2624398"/>
            <a:ext cx="13460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2E3334"/>
                </a:solidFill>
                <a:latin typeface="Lato Black" panose="020F0502020204030203" pitchFamily="34" charset="77"/>
              </a:rPr>
              <a:t>Navigate</a:t>
            </a:r>
            <a:endParaRPr lang="en-US" sz="2100" dirty="0">
              <a:solidFill>
                <a:srgbClr val="2E333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27D199-4F95-7140-B7F3-A212634046E0}"/>
              </a:ext>
            </a:extLst>
          </p:cNvPr>
          <p:cNvSpPr/>
          <p:nvPr/>
        </p:nvSpPr>
        <p:spPr>
          <a:xfrm>
            <a:off x="4300197" y="2624398"/>
            <a:ext cx="18998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2E3334"/>
                </a:solidFill>
                <a:latin typeface="Lato Black" panose="020F0502020204030203" pitchFamily="34" charset="77"/>
              </a:rPr>
              <a:t>Communicate</a:t>
            </a:r>
            <a:endParaRPr lang="en-US" sz="2100" dirty="0">
              <a:solidFill>
                <a:srgbClr val="2E333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8E431D-1622-614E-94A0-181A06794153}"/>
              </a:ext>
            </a:extLst>
          </p:cNvPr>
          <p:cNvSpPr/>
          <p:nvPr/>
        </p:nvSpPr>
        <p:spPr>
          <a:xfrm>
            <a:off x="6387068" y="2624398"/>
            <a:ext cx="8966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2E3334"/>
                </a:solidFill>
                <a:latin typeface="Lato Black" panose="020F0502020204030203" pitchFamily="34" charset="77"/>
              </a:rPr>
              <a:t>Track</a:t>
            </a:r>
            <a:endParaRPr lang="en-US" sz="2100" dirty="0">
              <a:solidFill>
                <a:srgbClr val="2E333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723771-0C3F-7C43-B1E2-A05489CBE1CE}"/>
              </a:ext>
            </a:extLst>
          </p:cNvPr>
          <p:cNvSpPr/>
          <p:nvPr/>
        </p:nvSpPr>
        <p:spPr>
          <a:xfrm>
            <a:off x="7812112" y="2624398"/>
            <a:ext cx="1069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2E3334"/>
                </a:solidFill>
                <a:latin typeface="Lato Black" panose="020F0502020204030203" pitchFamily="34" charset="77"/>
              </a:rPr>
              <a:t>Access</a:t>
            </a:r>
            <a:endParaRPr lang="en-US" sz="2100" dirty="0">
              <a:solidFill>
                <a:srgbClr val="2E333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86776-328D-F046-9406-A8211BD18E56}"/>
              </a:ext>
            </a:extLst>
          </p:cNvPr>
          <p:cNvSpPr/>
          <p:nvPr/>
        </p:nvSpPr>
        <p:spPr>
          <a:xfrm>
            <a:off x="9252820" y="2624398"/>
            <a:ext cx="13564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2E3334"/>
                </a:solidFill>
                <a:latin typeface="Lato Black" panose="020F0502020204030203" pitchFamily="34" charset="77"/>
              </a:rPr>
              <a:t>Empower</a:t>
            </a:r>
            <a:endParaRPr lang="en-US" sz="2100" dirty="0">
              <a:solidFill>
                <a:srgbClr val="2E333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C8807B-EC01-DC4F-AAAA-D204410AE306}"/>
              </a:ext>
            </a:extLst>
          </p:cNvPr>
          <p:cNvSpPr/>
          <p:nvPr/>
        </p:nvSpPr>
        <p:spPr>
          <a:xfrm>
            <a:off x="10856870" y="2624398"/>
            <a:ext cx="92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2E3334"/>
                </a:solidFill>
                <a:latin typeface="Lato Black" panose="020F0502020204030203" pitchFamily="34" charset="77"/>
              </a:rPr>
              <a:t>Uplift</a:t>
            </a:r>
            <a:endParaRPr lang="en-US" sz="2100" dirty="0">
              <a:solidFill>
                <a:srgbClr val="2E333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F0DE10-391F-494A-8413-6FD3E305B1C2}"/>
              </a:ext>
            </a:extLst>
          </p:cNvPr>
          <p:cNvSpPr/>
          <p:nvPr/>
        </p:nvSpPr>
        <p:spPr>
          <a:xfrm>
            <a:off x="126440" y="3061063"/>
            <a:ext cx="13644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2E3334"/>
                </a:solidFill>
                <a:latin typeface="Lato" panose="020F0502020204030203" pitchFamily="34" charset="77"/>
              </a:rPr>
              <a:t>Symptom Mapping &amp; Diagnosis Accelerator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3113F3-3CD5-EC44-8AE2-46E3AF50B648}"/>
              </a:ext>
            </a:extLst>
          </p:cNvPr>
          <p:cNvSpPr/>
          <p:nvPr/>
        </p:nvSpPr>
        <p:spPr>
          <a:xfrm>
            <a:off x="1559671" y="3061063"/>
            <a:ext cx="13644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2E3334"/>
                </a:solidFill>
                <a:latin typeface="Lato" panose="020F0502020204030203" pitchFamily="34" charset="77"/>
              </a:rPr>
              <a:t>Disease Management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5B5A64-E820-DD49-83DD-3DF4A1AE1598}"/>
              </a:ext>
            </a:extLst>
          </p:cNvPr>
          <p:cNvSpPr/>
          <p:nvPr/>
        </p:nvSpPr>
        <p:spPr>
          <a:xfrm>
            <a:off x="3000161" y="3061063"/>
            <a:ext cx="13644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2E3334"/>
                </a:solidFill>
                <a:latin typeface="Lato" panose="020F0502020204030203" pitchFamily="34" charset="77"/>
              </a:rPr>
              <a:t>Treatment Landscape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72398-9733-F843-BF4F-0864EC4115DF}"/>
              </a:ext>
            </a:extLst>
          </p:cNvPr>
          <p:cNvSpPr/>
          <p:nvPr/>
        </p:nvSpPr>
        <p:spPr>
          <a:xfrm>
            <a:off x="4412807" y="3045420"/>
            <a:ext cx="16746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2E3334"/>
                </a:solidFill>
                <a:latin typeface="Lato" panose="020F0502020204030203" pitchFamily="34" charset="77"/>
              </a:rPr>
              <a:t>Shared Decision Making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A1A56F-9B36-B14C-B3E4-58D7FCC01D9B}"/>
              </a:ext>
            </a:extLst>
          </p:cNvPr>
          <p:cNvSpPr/>
          <p:nvPr/>
        </p:nvSpPr>
        <p:spPr>
          <a:xfrm>
            <a:off x="6054404" y="3066749"/>
            <a:ext cx="1540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2E3334"/>
                </a:solidFill>
                <a:latin typeface="Lato" panose="020F0502020204030203" pitchFamily="34" charset="77"/>
              </a:rPr>
              <a:t>Patient-Reported Outcomes &amp; Research Registry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3FCA7E-200F-F34F-88ED-9C207A6DDBC1}"/>
              </a:ext>
            </a:extLst>
          </p:cNvPr>
          <p:cNvSpPr/>
          <p:nvPr/>
        </p:nvSpPr>
        <p:spPr>
          <a:xfrm>
            <a:off x="7513342" y="3059926"/>
            <a:ext cx="16670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2E3334"/>
                </a:solidFill>
                <a:latin typeface="Lato" panose="020F0502020204030203" pitchFamily="34" charset="77"/>
              </a:rPr>
              <a:t>Support &amp; Solutions for Health Care Barriers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B27EB1-DC29-AA47-8A2D-22D2A3310B35}"/>
              </a:ext>
            </a:extLst>
          </p:cNvPr>
          <p:cNvSpPr/>
          <p:nvPr/>
        </p:nvSpPr>
        <p:spPr>
          <a:xfrm>
            <a:off x="9200502" y="3066749"/>
            <a:ext cx="14610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2E3334"/>
                </a:solidFill>
                <a:latin typeface="Lato" panose="020F0502020204030203" pitchFamily="34" charset="77"/>
              </a:rPr>
              <a:t>Raise the Voice of Patients with Policymakers &amp; Regulators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CED079-AA48-8F4C-9B55-AE0210BD6DD5}"/>
              </a:ext>
            </a:extLst>
          </p:cNvPr>
          <p:cNvSpPr/>
          <p:nvPr/>
        </p:nvSpPr>
        <p:spPr>
          <a:xfrm>
            <a:off x="10632428" y="3066749"/>
            <a:ext cx="14075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2E3334"/>
                </a:solidFill>
                <a:latin typeface="Lato" panose="020F0502020204030203" pitchFamily="34" charset="77"/>
              </a:rPr>
              <a:t>Patient-to-Patient Support &amp; Advice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5E0486-CC1F-574D-8018-0DCA6EBC9174}"/>
              </a:ext>
            </a:extLst>
          </p:cNvPr>
          <p:cNvCxnSpPr>
            <a:cxnSpLocks/>
          </p:cNvCxnSpPr>
          <p:nvPr/>
        </p:nvCxnSpPr>
        <p:spPr>
          <a:xfrm>
            <a:off x="2235983" y="2213414"/>
            <a:ext cx="0" cy="272671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725B9B-13FB-7E48-A52E-0B1CB1AB735E}"/>
              </a:ext>
            </a:extLst>
          </p:cNvPr>
          <p:cNvCxnSpPr>
            <a:cxnSpLocks/>
          </p:cNvCxnSpPr>
          <p:nvPr/>
        </p:nvCxnSpPr>
        <p:spPr>
          <a:xfrm>
            <a:off x="3685775" y="2213414"/>
            <a:ext cx="0" cy="272671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9D5794-AF7B-7244-B360-52FEBDE69082}"/>
              </a:ext>
            </a:extLst>
          </p:cNvPr>
          <p:cNvCxnSpPr>
            <a:cxnSpLocks/>
          </p:cNvCxnSpPr>
          <p:nvPr/>
        </p:nvCxnSpPr>
        <p:spPr>
          <a:xfrm>
            <a:off x="5241198" y="2224985"/>
            <a:ext cx="0" cy="272671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5DCBD1-4A41-F546-9B7D-59EB470FDC79}"/>
              </a:ext>
            </a:extLst>
          </p:cNvPr>
          <p:cNvCxnSpPr>
            <a:cxnSpLocks/>
          </p:cNvCxnSpPr>
          <p:nvPr/>
        </p:nvCxnSpPr>
        <p:spPr>
          <a:xfrm>
            <a:off x="6844118" y="2213410"/>
            <a:ext cx="0" cy="272671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9BC745-349F-7649-984D-1036BE5D5D24}"/>
              </a:ext>
            </a:extLst>
          </p:cNvPr>
          <p:cNvCxnSpPr>
            <a:cxnSpLocks/>
          </p:cNvCxnSpPr>
          <p:nvPr/>
        </p:nvCxnSpPr>
        <p:spPr>
          <a:xfrm>
            <a:off x="8346874" y="2213410"/>
            <a:ext cx="0" cy="272671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A185C8-AB69-FB45-9647-D57DC484392E}"/>
              </a:ext>
            </a:extLst>
          </p:cNvPr>
          <p:cNvCxnSpPr>
            <a:cxnSpLocks/>
          </p:cNvCxnSpPr>
          <p:nvPr/>
        </p:nvCxnSpPr>
        <p:spPr>
          <a:xfrm>
            <a:off x="9902962" y="2213410"/>
            <a:ext cx="0" cy="272671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F439842-B72F-BC4B-A7F2-425AE9947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908" y="4533116"/>
            <a:ext cx="1241184" cy="65983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813309-C7F0-284F-9903-9EFBFE659C62}"/>
              </a:ext>
            </a:extLst>
          </p:cNvPr>
          <p:cNvCxnSpPr>
            <a:cxnSpLocks/>
          </p:cNvCxnSpPr>
          <p:nvPr/>
        </p:nvCxnSpPr>
        <p:spPr>
          <a:xfrm>
            <a:off x="807500" y="4047724"/>
            <a:ext cx="0" cy="417034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171AA1A-C293-FE4E-ACC8-BAF087C8B1D9}"/>
              </a:ext>
            </a:extLst>
          </p:cNvPr>
          <p:cNvCxnSpPr>
            <a:cxnSpLocks/>
          </p:cNvCxnSpPr>
          <p:nvPr/>
        </p:nvCxnSpPr>
        <p:spPr>
          <a:xfrm>
            <a:off x="2247695" y="3630690"/>
            <a:ext cx="0" cy="417034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21B55F-89D7-7E49-A993-16B9A051ADC2}"/>
              </a:ext>
            </a:extLst>
          </p:cNvPr>
          <p:cNvCxnSpPr>
            <a:cxnSpLocks/>
          </p:cNvCxnSpPr>
          <p:nvPr/>
        </p:nvCxnSpPr>
        <p:spPr>
          <a:xfrm>
            <a:off x="3685775" y="3630690"/>
            <a:ext cx="0" cy="417034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BD16376-24F7-2741-930A-9D57EB903262}"/>
              </a:ext>
            </a:extLst>
          </p:cNvPr>
          <p:cNvCxnSpPr>
            <a:cxnSpLocks/>
          </p:cNvCxnSpPr>
          <p:nvPr/>
        </p:nvCxnSpPr>
        <p:spPr>
          <a:xfrm>
            <a:off x="5250136" y="3638803"/>
            <a:ext cx="0" cy="417034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6EDB7DA-CC38-374C-B001-736542825520}"/>
              </a:ext>
            </a:extLst>
          </p:cNvPr>
          <p:cNvCxnSpPr>
            <a:cxnSpLocks/>
          </p:cNvCxnSpPr>
          <p:nvPr/>
        </p:nvCxnSpPr>
        <p:spPr>
          <a:xfrm>
            <a:off x="6819179" y="3823321"/>
            <a:ext cx="0" cy="417034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2ECEB2-C8E1-6F45-AD91-B1675A64DA22}"/>
              </a:ext>
            </a:extLst>
          </p:cNvPr>
          <p:cNvCxnSpPr>
            <a:cxnSpLocks/>
          </p:cNvCxnSpPr>
          <p:nvPr/>
        </p:nvCxnSpPr>
        <p:spPr>
          <a:xfrm>
            <a:off x="8346874" y="3831304"/>
            <a:ext cx="0" cy="417034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4BCE0F-EFD4-164C-8859-2709A23A08D8}"/>
              </a:ext>
            </a:extLst>
          </p:cNvPr>
          <p:cNvCxnSpPr>
            <a:cxnSpLocks/>
          </p:cNvCxnSpPr>
          <p:nvPr/>
        </p:nvCxnSpPr>
        <p:spPr>
          <a:xfrm>
            <a:off x="9902962" y="4010657"/>
            <a:ext cx="0" cy="417034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EFAE162-4DA2-4D4C-9EDD-83305692C6A9}"/>
              </a:ext>
            </a:extLst>
          </p:cNvPr>
          <p:cNvCxnSpPr>
            <a:cxnSpLocks/>
          </p:cNvCxnSpPr>
          <p:nvPr/>
        </p:nvCxnSpPr>
        <p:spPr>
          <a:xfrm>
            <a:off x="11340241" y="3870722"/>
            <a:ext cx="0" cy="417034"/>
          </a:xfrm>
          <a:prstGeom prst="line">
            <a:avLst/>
          </a:prstGeom>
          <a:ln w="38100">
            <a:solidFill>
              <a:srgbClr val="E55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D1B2743D-CE10-2A4A-921B-41FB8406543C}"/>
              </a:ext>
            </a:extLst>
          </p:cNvPr>
          <p:cNvSpPr/>
          <p:nvPr/>
        </p:nvSpPr>
        <p:spPr>
          <a:xfrm>
            <a:off x="1570589" y="4164474"/>
            <a:ext cx="13644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  <a:t>Patient Guidelines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2D6F0F1-D809-0E46-9557-926D76E07081}"/>
              </a:ext>
            </a:extLst>
          </p:cNvPr>
          <p:cNvSpPr/>
          <p:nvPr/>
        </p:nvSpPr>
        <p:spPr>
          <a:xfrm>
            <a:off x="3007052" y="4164474"/>
            <a:ext cx="1364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  <a:t>Specialty Pharmacy Info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E68DB78-70F8-4846-AEF2-3FCC7F28E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30" y="4627861"/>
            <a:ext cx="1061938" cy="70751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A12F120-AB55-B042-A1E7-21D7FED25B53}"/>
              </a:ext>
            </a:extLst>
          </p:cNvPr>
          <p:cNvSpPr/>
          <p:nvPr/>
        </p:nvSpPr>
        <p:spPr>
          <a:xfrm>
            <a:off x="4581347" y="4110589"/>
            <a:ext cx="1364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  <a:t>Diagnosis </a:t>
            </a:r>
            <a:b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</a:br>
            <a: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  <a:t>Tear-Sheets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CE9D195-F5BE-1245-A55C-B641ED238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101" y="4317640"/>
            <a:ext cx="1154712" cy="31022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8C0AE29-4978-5041-8FEE-28EE428AA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212" y="4542964"/>
            <a:ext cx="695038" cy="53893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5F30F0C-7BE0-3247-92BF-2CC18A6CC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673" y="5081897"/>
            <a:ext cx="1413378" cy="327903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53C78586-1E78-F54F-8091-5DBB44FE8121}"/>
              </a:ext>
            </a:extLst>
          </p:cNvPr>
          <p:cNvSpPr/>
          <p:nvPr/>
        </p:nvSpPr>
        <p:spPr>
          <a:xfrm>
            <a:off x="7404560" y="4293744"/>
            <a:ext cx="188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  <a:t>Patient Assistance </a:t>
            </a:r>
            <a:b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</a:br>
            <a: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  <a:t>Programs/Directory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2136C04-2BB3-0B43-9B6D-91331DAB760B}"/>
              </a:ext>
            </a:extLst>
          </p:cNvPr>
          <p:cNvSpPr/>
          <p:nvPr/>
        </p:nvSpPr>
        <p:spPr>
          <a:xfrm>
            <a:off x="7545627" y="4730760"/>
            <a:ext cx="1602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  <a:t>Open Enrollment &amp; Insurance Guides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C44B045-6F6E-544B-89F7-9B9CA63D07C7}"/>
              </a:ext>
            </a:extLst>
          </p:cNvPr>
          <p:cNvSpPr/>
          <p:nvPr/>
        </p:nvSpPr>
        <p:spPr>
          <a:xfrm>
            <a:off x="7545627" y="5174621"/>
            <a:ext cx="1602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  <a:t>Pep Talk Peer Support Program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82BE59E-A825-B542-9CAD-864EE821B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9404" y="5556032"/>
            <a:ext cx="624135" cy="31022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EE6874B-8D8D-A240-9184-7D7D6AD673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8548" y="5556033"/>
            <a:ext cx="661500" cy="310221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6EF8DC4-CD33-DB44-9174-8E26BD008168}"/>
              </a:ext>
            </a:extLst>
          </p:cNvPr>
          <p:cNvSpPr/>
          <p:nvPr/>
        </p:nvSpPr>
        <p:spPr>
          <a:xfrm>
            <a:off x="10549999" y="4343177"/>
            <a:ext cx="1602493" cy="44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  <a:t>#Arthritis365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2E3334"/>
                </a:solidFill>
                <a:latin typeface="Lato" panose="020F0502020204030203" pitchFamily="34" charset="77"/>
              </a:rPr>
              <a:t>#</a:t>
            </a:r>
            <a:r>
              <a:rPr lang="en-US" sz="1000" dirty="0" err="1">
                <a:solidFill>
                  <a:srgbClr val="2E3334"/>
                </a:solidFill>
                <a:latin typeface="Lato" panose="020F0502020204030203" pitchFamily="34" charset="77"/>
              </a:rPr>
              <a:t>CreakyChats</a:t>
            </a:r>
            <a:endParaRPr lang="en-US" sz="1000" dirty="0">
              <a:solidFill>
                <a:srgbClr val="2E3334"/>
              </a:solidFill>
              <a:latin typeface="Lato" panose="020F0502020204030203" pitchFamily="34" charset="77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64D0A776-4312-3C4C-99FB-98BA3B575B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6852" y="4871687"/>
            <a:ext cx="1068493" cy="3502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B7BC0A1-98D5-7E4A-9482-7BDC264B55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2021" y="4527553"/>
            <a:ext cx="918545" cy="4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8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4787</TotalTime>
  <Words>1294</Words>
  <Application>Microsoft Office PowerPoint</Application>
  <PresentationFormat>Widescreen</PresentationFormat>
  <Paragraphs>309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Lato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Balanced scorecard slide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Balanced scorecard slide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Kapotes</dc:creator>
  <cp:lastModifiedBy>Anna Campione</cp:lastModifiedBy>
  <cp:revision>203</cp:revision>
  <cp:lastPrinted>2019-03-16T14:43:20Z</cp:lastPrinted>
  <dcterms:created xsi:type="dcterms:W3CDTF">2019-03-11T00:36:38Z</dcterms:created>
  <dcterms:modified xsi:type="dcterms:W3CDTF">2019-03-19T23:57:33Z</dcterms:modified>
</cp:coreProperties>
</file>